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301" r:id="rId3"/>
    <p:sldId id="302"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30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FF"/>
    <a:srgbClr val="E600AA"/>
    <a:srgbClr val="FF33CC"/>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809" autoAdjust="0"/>
    <p:restoredTop sz="94660"/>
  </p:normalViewPr>
  <p:slideViewPr>
    <p:cSldViewPr snapToGrid="0">
      <p:cViewPr varScale="1">
        <p:scale>
          <a:sx n="86" d="100"/>
          <a:sy n="86" d="100"/>
        </p:scale>
        <p:origin x="62" y="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95F626C-7854-46CE-96C1-51CCFF6A694D}"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392214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95F626C-7854-46CE-96C1-51CCFF6A694D}"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3481215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95F626C-7854-46CE-96C1-51CCFF6A694D}"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3250236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437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95F626C-7854-46CE-96C1-51CCFF6A694D}"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625273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95F626C-7854-46CE-96C1-51CCFF6A694D}"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3515066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95F626C-7854-46CE-96C1-51CCFF6A694D}"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933198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95F626C-7854-46CE-96C1-51CCFF6A694D}"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928399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95F626C-7854-46CE-96C1-51CCFF6A694D}"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439504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5F626C-7854-46CE-96C1-51CCFF6A694D}"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3651425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5F626C-7854-46CE-96C1-51CCFF6A694D}"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30481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5F626C-7854-46CE-96C1-51CCFF6A694D}"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E9D968-FFB2-451A-BC28-D07A43A107F3}" type="slidenum">
              <a:rPr lang="en-GB" smtClean="0"/>
              <a:t>‹#›</a:t>
            </a:fld>
            <a:endParaRPr lang="en-GB"/>
          </a:p>
        </p:txBody>
      </p:sp>
    </p:spTree>
    <p:extLst>
      <p:ext uri="{BB962C8B-B14F-4D97-AF65-F5344CB8AC3E}">
        <p14:creationId xmlns:p14="http://schemas.microsoft.com/office/powerpoint/2010/main" val="2210322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5F626C-7854-46CE-96C1-51CCFF6A694D}" type="datetimeFigureOut">
              <a:rPr lang="en-GB" smtClean="0"/>
              <a:t>29/07/2026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E9D968-FFB2-451A-BC28-D07A43A107F3}" type="slidenum">
              <a:rPr lang="en-GB" smtClean="0"/>
              <a:t>‹#›</a:t>
            </a:fld>
            <a:endParaRPr lang="en-GB"/>
          </a:p>
        </p:txBody>
      </p:sp>
    </p:spTree>
    <p:extLst>
      <p:ext uri="{BB962C8B-B14F-4D97-AF65-F5344CB8AC3E}">
        <p14:creationId xmlns:p14="http://schemas.microsoft.com/office/powerpoint/2010/main" val="924575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42733" y="5227852"/>
            <a:ext cx="10588277"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3200" dirty="0">
                <a:latin typeface="Arial" panose="020B0604020202020204" pitchFamily="34" charset="0"/>
                <a:cs typeface="Arial" panose="020B0604020202020204" pitchFamily="34" charset="0"/>
              </a:rPr>
              <a:t>Chapter 12 of &lt;Breeding Method&gt;</a:t>
            </a:r>
          </a:p>
          <a:p>
            <a:r>
              <a:rPr lang="de-DE" sz="3200" dirty="0">
                <a:latin typeface="Arial" panose="020B0604020202020204" pitchFamily="34" charset="0"/>
                <a:cs typeface="Arial" panose="020B0604020202020204" pitchFamily="34" charset="0"/>
              </a:rPr>
              <a:t>UNPLAB-BrMeth_Ch12[</a:t>
            </a:r>
            <a:r>
              <a:rPr lang="de-DE" sz="3200" dirty="0" err="1">
                <a:latin typeface="Arial" panose="020B0604020202020204" pitchFamily="34" charset="0"/>
                <a:cs typeface="Arial" panose="020B0604020202020204" pitchFamily="34" charset="0"/>
              </a:rPr>
              <a:t>TheFour</a:t>
            </a:r>
            <a:r>
              <a:rPr lang="de-DE" sz="3200" dirty="0">
                <a:latin typeface="Arial" panose="020B0604020202020204" pitchFamily="34" charset="0"/>
                <a:cs typeface="Arial" panose="020B0604020202020204" pitchFamily="34" charset="0"/>
              </a:rPr>
              <a:t> IV]</a:t>
            </a:r>
          </a:p>
          <a:p>
            <a:r>
              <a:rPr lang="de-DE" altLang="de-DE" sz="3200" dirty="0">
                <a:latin typeface="Arial" panose="020B0604020202020204" pitchFamily="34" charset="0"/>
                <a:cs typeface="Arial" panose="020B0604020202020204" pitchFamily="34" charset="0"/>
              </a:rPr>
              <a:t>Clone </a:t>
            </a:r>
            <a:r>
              <a:rPr lang="de-DE" altLang="de-DE" sz="3200" dirty="0" err="1">
                <a:latin typeface="Arial" panose="020B0604020202020204" pitchFamily="34" charset="0"/>
                <a:cs typeface="Arial" panose="020B0604020202020204" pitchFamily="34" charset="0"/>
              </a:rPr>
              <a:t>Breeding</a:t>
            </a:r>
            <a:r>
              <a:rPr lang="de-DE" altLang="de-DE" sz="3200" dirty="0">
                <a:latin typeface="Arial" panose="020B0604020202020204" pitchFamily="34" charset="0"/>
                <a:cs typeface="Arial" panose="020B0604020202020204" pitchFamily="34" charset="0"/>
              </a:rPr>
              <a:t>; Population </a:t>
            </a:r>
            <a:r>
              <a:rPr lang="de-DE" altLang="de-DE" sz="3200" dirty="0" err="1">
                <a:latin typeface="Arial" panose="020B0604020202020204" pitchFamily="34" charset="0"/>
                <a:cs typeface="Arial" panose="020B0604020202020204" pitchFamily="34" charset="0"/>
              </a:rPr>
              <a:t>Breeding</a:t>
            </a:r>
            <a:r>
              <a:rPr lang="de-DE" altLang="de-DE" sz="3200" dirty="0">
                <a:latin typeface="Arial" panose="020B0604020202020204" pitchFamily="34" charset="0"/>
                <a:cs typeface="Arial" panose="020B0604020202020204" pitchFamily="34" charset="0"/>
              </a:rPr>
              <a:t>, Hybrid </a:t>
            </a:r>
            <a:r>
              <a:rPr lang="de-DE" altLang="de-DE" sz="3200" dirty="0" err="1">
                <a:latin typeface="Arial" panose="020B0604020202020204" pitchFamily="34" charset="0"/>
                <a:cs typeface="Arial" panose="020B0604020202020204" pitchFamily="34" charset="0"/>
              </a:rPr>
              <a:t>Breeding</a:t>
            </a:r>
            <a:endParaRPr lang="en-GB"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9864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0" name="Group 839"/>
          <p:cNvGrpSpPr/>
          <p:nvPr/>
        </p:nvGrpSpPr>
        <p:grpSpPr>
          <a:xfrm>
            <a:off x="2620652" y="525661"/>
            <a:ext cx="2117001" cy="845939"/>
            <a:chOff x="2620652" y="525661"/>
            <a:chExt cx="2117001" cy="845939"/>
          </a:xfrm>
        </p:grpSpPr>
        <p:sp>
          <p:nvSpPr>
            <p:cNvPr id="829" name="Rectangle 828"/>
            <p:cNvSpPr/>
            <p:nvPr/>
          </p:nvSpPr>
          <p:spPr>
            <a:xfrm>
              <a:off x="2620652" y="525661"/>
              <a:ext cx="2117001" cy="84593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AutoShape 318"/>
            <p:cNvSpPr>
              <a:spLocks noChangeArrowheads="1"/>
            </p:cNvSpPr>
            <p:nvPr/>
          </p:nvSpPr>
          <p:spPr bwMode="auto">
            <a:xfrm>
              <a:off x="2761460" y="626062"/>
              <a:ext cx="61912" cy="58737"/>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solidFill>
                  <a:srgbClr val="0000FF"/>
                </a:solidFill>
              </a:endParaRPr>
            </a:p>
          </p:txBody>
        </p:sp>
        <p:sp>
          <p:nvSpPr>
            <p:cNvPr id="71" name="AutoShape 319"/>
            <p:cNvSpPr>
              <a:spLocks noChangeArrowheads="1"/>
            </p:cNvSpPr>
            <p:nvPr/>
          </p:nvSpPr>
          <p:spPr bwMode="auto">
            <a:xfrm>
              <a:off x="2761460" y="772112"/>
              <a:ext cx="61912" cy="58737"/>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solidFill>
                  <a:srgbClr val="0000FF"/>
                </a:solidFill>
              </a:endParaRPr>
            </a:p>
          </p:txBody>
        </p:sp>
        <p:sp>
          <p:nvSpPr>
            <p:cNvPr id="72" name="AutoShape 320"/>
            <p:cNvSpPr>
              <a:spLocks noChangeArrowheads="1"/>
            </p:cNvSpPr>
            <p:nvPr/>
          </p:nvSpPr>
          <p:spPr bwMode="auto">
            <a:xfrm>
              <a:off x="2761460" y="916574"/>
              <a:ext cx="61912" cy="60325"/>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solidFill>
                  <a:srgbClr val="0000FF"/>
                </a:solidFill>
              </a:endParaRPr>
            </a:p>
          </p:txBody>
        </p:sp>
        <p:sp>
          <p:nvSpPr>
            <p:cNvPr id="73" name="AutoShape 321"/>
            <p:cNvSpPr>
              <a:spLocks noChangeArrowheads="1"/>
            </p:cNvSpPr>
            <p:nvPr/>
          </p:nvSpPr>
          <p:spPr bwMode="auto">
            <a:xfrm>
              <a:off x="2761460" y="1062624"/>
              <a:ext cx="61912" cy="58738"/>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solidFill>
                  <a:srgbClr val="0000FF"/>
                </a:solidFill>
              </a:endParaRPr>
            </a:p>
          </p:txBody>
        </p:sp>
        <p:sp>
          <p:nvSpPr>
            <p:cNvPr id="74" name="AutoShape 322"/>
            <p:cNvSpPr>
              <a:spLocks noChangeArrowheads="1"/>
            </p:cNvSpPr>
            <p:nvPr/>
          </p:nvSpPr>
          <p:spPr bwMode="auto">
            <a:xfrm>
              <a:off x="2761460" y="1208674"/>
              <a:ext cx="61912" cy="58738"/>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solidFill>
                  <a:srgbClr val="0000FF"/>
                </a:solidFill>
              </a:endParaRPr>
            </a:p>
          </p:txBody>
        </p:sp>
        <p:sp>
          <p:nvSpPr>
            <p:cNvPr id="75" name="Line 323"/>
            <p:cNvSpPr>
              <a:spLocks noChangeShapeType="1"/>
            </p:cNvSpPr>
            <p:nvPr/>
          </p:nvSpPr>
          <p:spPr bwMode="auto">
            <a:xfrm>
              <a:off x="2839247" y="649874"/>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srgbClr val="0000FF"/>
                </a:solidFill>
              </a:endParaRPr>
            </a:p>
          </p:txBody>
        </p:sp>
        <p:sp>
          <p:nvSpPr>
            <p:cNvPr id="76" name="AutoShape 326"/>
            <p:cNvSpPr>
              <a:spLocks noChangeArrowheads="1"/>
            </p:cNvSpPr>
            <p:nvPr/>
          </p:nvSpPr>
          <p:spPr bwMode="auto">
            <a:xfrm>
              <a:off x="2910685" y="6276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7" name="AutoShape 327"/>
            <p:cNvSpPr>
              <a:spLocks noChangeArrowheads="1"/>
            </p:cNvSpPr>
            <p:nvPr/>
          </p:nvSpPr>
          <p:spPr bwMode="auto">
            <a:xfrm>
              <a:off x="2910685" y="7736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8" name="AutoShape 328"/>
            <p:cNvSpPr>
              <a:spLocks noChangeArrowheads="1"/>
            </p:cNvSpPr>
            <p:nvPr/>
          </p:nvSpPr>
          <p:spPr bwMode="auto">
            <a:xfrm>
              <a:off x="2910685" y="918162"/>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9" name="AutoShape 329"/>
            <p:cNvSpPr>
              <a:spLocks noChangeArrowheads="1"/>
            </p:cNvSpPr>
            <p:nvPr/>
          </p:nvSpPr>
          <p:spPr bwMode="auto">
            <a:xfrm>
              <a:off x="2910685" y="1064212"/>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0" name="AutoShape 330"/>
            <p:cNvSpPr>
              <a:spLocks noChangeArrowheads="1"/>
            </p:cNvSpPr>
            <p:nvPr/>
          </p:nvSpPr>
          <p:spPr bwMode="auto">
            <a:xfrm>
              <a:off x="2910685" y="1210262"/>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1" name="Line 331"/>
            <p:cNvSpPr>
              <a:spLocks noChangeShapeType="1"/>
            </p:cNvSpPr>
            <p:nvPr/>
          </p:nvSpPr>
          <p:spPr bwMode="auto">
            <a:xfrm>
              <a:off x="2988472" y="651462"/>
              <a:ext cx="0" cy="595312"/>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2" name="AutoShape 334"/>
            <p:cNvSpPr>
              <a:spLocks noChangeArrowheads="1"/>
            </p:cNvSpPr>
            <p:nvPr/>
          </p:nvSpPr>
          <p:spPr bwMode="auto">
            <a:xfrm>
              <a:off x="3071022" y="6228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 name="AutoShape 335"/>
            <p:cNvSpPr>
              <a:spLocks noChangeArrowheads="1"/>
            </p:cNvSpPr>
            <p:nvPr/>
          </p:nvSpPr>
          <p:spPr bwMode="auto">
            <a:xfrm>
              <a:off x="3071022" y="7689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 name="AutoShape 336"/>
            <p:cNvSpPr>
              <a:spLocks noChangeArrowheads="1"/>
            </p:cNvSpPr>
            <p:nvPr/>
          </p:nvSpPr>
          <p:spPr bwMode="auto">
            <a:xfrm>
              <a:off x="3071022" y="91339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 name="AutoShape 337"/>
            <p:cNvSpPr>
              <a:spLocks noChangeArrowheads="1"/>
            </p:cNvSpPr>
            <p:nvPr/>
          </p:nvSpPr>
          <p:spPr bwMode="auto">
            <a:xfrm>
              <a:off x="3071022" y="10594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 name="AutoShape 338"/>
            <p:cNvSpPr>
              <a:spLocks noChangeArrowheads="1"/>
            </p:cNvSpPr>
            <p:nvPr/>
          </p:nvSpPr>
          <p:spPr bwMode="auto">
            <a:xfrm>
              <a:off x="3071022" y="12054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 name="Line 339"/>
            <p:cNvSpPr>
              <a:spLocks noChangeShapeType="1"/>
            </p:cNvSpPr>
            <p:nvPr/>
          </p:nvSpPr>
          <p:spPr bwMode="auto">
            <a:xfrm>
              <a:off x="3148810"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8" name="AutoShape 342"/>
            <p:cNvSpPr>
              <a:spLocks noChangeArrowheads="1"/>
            </p:cNvSpPr>
            <p:nvPr/>
          </p:nvSpPr>
          <p:spPr bwMode="auto">
            <a:xfrm>
              <a:off x="3232947" y="6292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 name="AutoShape 343"/>
            <p:cNvSpPr>
              <a:spLocks noChangeArrowheads="1"/>
            </p:cNvSpPr>
            <p:nvPr/>
          </p:nvSpPr>
          <p:spPr bwMode="auto">
            <a:xfrm>
              <a:off x="3232947" y="7752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 name="AutoShape 344"/>
            <p:cNvSpPr>
              <a:spLocks noChangeArrowheads="1"/>
            </p:cNvSpPr>
            <p:nvPr/>
          </p:nvSpPr>
          <p:spPr bwMode="auto">
            <a:xfrm>
              <a:off x="3232947" y="91974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 name="AutoShape 345"/>
            <p:cNvSpPr>
              <a:spLocks noChangeArrowheads="1"/>
            </p:cNvSpPr>
            <p:nvPr/>
          </p:nvSpPr>
          <p:spPr bwMode="auto">
            <a:xfrm>
              <a:off x="3232947" y="10657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 name="AutoShape 346"/>
            <p:cNvSpPr>
              <a:spLocks noChangeArrowheads="1"/>
            </p:cNvSpPr>
            <p:nvPr/>
          </p:nvSpPr>
          <p:spPr bwMode="auto">
            <a:xfrm>
              <a:off x="3232947" y="12118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 name="Line 347"/>
            <p:cNvSpPr>
              <a:spLocks noChangeShapeType="1"/>
            </p:cNvSpPr>
            <p:nvPr/>
          </p:nvSpPr>
          <p:spPr bwMode="auto">
            <a:xfrm>
              <a:off x="3310735" y="65304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4" name="AutoShape 350"/>
            <p:cNvSpPr>
              <a:spLocks noChangeArrowheads="1"/>
            </p:cNvSpPr>
            <p:nvPr/>
          </p:nvSpPr>
          <p:spPr bwMode="auto">
            <a:xfrm>
              <a:off x="3378997" y="626062"/>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 name="AutoShape 351"/>
            <p:cNvSpPr>
              <a:spLocks noChangeArrowheads="1"/>
            </p:cNvSpPr>
            <p:nvPr/>
          </p:nvSpPr>
          <p:spPr bwMode="auto">
            <a:xfrm>
              <a:off x="3378997" y="772112"/>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 name="AutoShape 352"/>
            <p:cNvSpPr>
              <a:spLocks noChangeArrowheads="1"/>
            </p:cNvSpPr>
            <p:nvPr/>
          </p:nvSpPr>
          <p:spPr bwMode="auto">
            <a:xfrm>
              <a:off x="3378997" y="916574"/>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 name="AutoShape 353"/>
            <p:cNvSpPr>
              <a:spLocks noChangeArrowheads="1"/>
            </p:cNvSpPr>
            <p:nvPr/>
          </p:nvSpPr>
          <p:spPr bwMode="auto">
            <a:xfrm>
              <a:off x="3378997" y="1062624"/>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8" name="AutoShape 354"/>
            <p:cNvSpPr>
              <a:spLocks noChangeArrowheads="1"/>
            </p:cNvSpPr>
            <p:nvPr/>
          </p:nvSpPr>
          <p:spPr bwMode="auto">
            <a:xfrm>
              <a:off x="3378997" y="1208674"/>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9" name="Line 355"/>
            <p:cNvSpPr>
              <a:spLocks noChangeShapeType="1"/>
            </p:cNvSpPr>
            <p:nvPr/>
          </p:nvSpPr>
          <p:spPr bwMode="auto">
            <a:xfrm>
              <a:off x="3456785" y="649874"/>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0" name="AutoShape 358"/>
            <p:cNvSpPr>
              <a:spLocks noChangeArrowheads="1"/>
            </p:cNvSpPr>
            <p:nvPr/>
          </p:nvSpPr>
          <p:spPr bwMode="auto">
            <a:xfrm>
              <a:off x="3540922" y="6228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 name="AutoShape 359"/>
            <p:cNvSpPr>
              <a:spLocks noChangeArrowheads="1"/>
            </p:cNvSpPr>
            <p:nvPr/>
          </p:nvSpPr>
          <p:spPr bwMode="auto">
            <a:xfrm>
              <a:off x="3540922" y="7689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 name="AutoShape 360"/>
            <p:cNvSpPr>
              <a:spLocks noChangeArrowheads="1"/>
            </p:cNvSpPr>
            <p:nvPr/>
          </p:nvSpPr>
          <p:spPr bwMode="auto">
            <a:xfrm>
              <a:off x="3540922" y="91339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AutoShape 361"/>
            <p:cNvSpPr>
              <a:spLocks noChangeArrowheads="1"/>
            </p:cNvSpPr>
            <p:nvPr/>
          </p:nvSpPr>
          <p:spPr bwMode="auto">
            <a:xfrm>
              <a:off x="3540922" y="10594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 name="AutoShape 362"/>
            <p:cNvSpPr>
              <a:spLocks noChangeArrowheads="1"/>
            </p:cNvSpPr>
            <p:nvPr/>
          </p:nvSpPr>
          <p:spPr bwMode="auto">
            <a:xfrm>
              <a:off x="3540922" y="12054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 name="Line 363"/>
            <p:cNvSpPr>
              <a:spLocks noChangeShapeType="1"/>
            </p:cNvSpPr>
            <p:nvPr/>
          </p:nvSpPr>
          <p:spPr bwMode="auto">
            <a:xfrm>
              <a:off x="3618710"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6" name="AutoShape 366"/>
            <p:cNvSpPr>
              <a:spLocks noChangeArrowheads="1"/>
            </p:cNvSpPr>
            <p:nvPr/>
          </p:nvSpPr>
          <p:spPr bwMode="auto">
            <a:xfrm>
              <a:off x="3707610" y="6228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7" name="AutoShape 367"/>
            <p:cNvSpPr>
              <a:spLocks noChangeArrowheads="1"/>
            </p:cNvSpPr>
            <p:nvPr/>
          </p:nvSpPr>
          <p:spPr bwMode="auto">
            <a:xfrm>
              <a:off x="3707610" y="7689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8" name="AutoShape 368"/>
            <p:cNvSpPr>
              <a:spLocks noChangeArrowheads="1"/>
            </p:cNvSpPr>
            <p:nvPr/>
          </p:nvSpPr>
          <p:spPr bwMode="auto">
            <a:xfrm>
              <a:off x="3707610" y="913399"/>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9" name="AutoShape 369"/>
            <p:cNvSpPr>
              <a:spLocks noChangeArrowheads="1"/>
            </p:cNvSpPr>
            <p:nvPr/>
          </p:nvSpPr>
          <p:spPr bwMode="auto">
            <a:xfrm>
              <a:off x="3707610" y="10594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0" name="AutoShape 370"/>
            <p:cNvSpPr>
              <a:spLocks noChangeArrowheads="1"/>
            </p:cNvSpPr>
            <p:nvPr/>
          </p:nvSpPr>
          <p:spPr bwMode="auto">
            <a:xfrm>
              <a:off x="3707610" y="12054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1" name="Line 371"/>
            <p:cNvSpPr>
              <a:spLocks noChangeShapeType="1"/>
            </p:cNvSpPr>
            <p:nvPr/>
          </p:nvSpPr>
          <p:spPr bwMode="auto">
            <a:xfrm>
              <a:off x="3785397"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2" name="AutoShape 374"/>
            <p:cNvSpPr>
              <a:spLocks noChangeArrowheads="1"/>
            </p:cNvSpPr>
            <p:nvPr/>
          </p:nvSpPr>
          <p:spPr bwMode="auto">
            <a:xfrm>
              <a:off x="3869535" y="62447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3" name="AutoShape 375"/>
            <p:cNvSpPr>
              <a:spLocks noChangeArrowheads="1"/>
            </p:cNvSpPr>
            <p:nvPr/>
          </p:nvSpPr>
          <p:spPr bwMode="auto">
            <a:xfrm>
              <a:off x="3869535" y="77052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4" name="AutoShape 376"/>
            <p:cNvSpPr>
              <a:spLocks noChangeArrowheads="1"/>
            </p:cNvSpPr>
            <p:nvPr/>
          </p:nvSpPr>
          <p:spPr bwMode="auto">
            <a:xfrm>
              <a:off x="3869535" y="914987"/>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5" name="AutoShape 377"/>
            <p:cNvSpPr>
              <a:spLocks noChangeArrowheads="1"/>
            </p:cNvSpPr>
            <p:nvPr/>
          </p:nvSpPr>
          <p:spPr bwMode="auto">
            <a:xfrm>
              <a:off x="3869535" y="10610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6" name="AutoShape 378"/>
            <p:cNvSpPr>
              <a:spLocks noChangeArrowheads="1"/>
            </p:cNvSpPr>
            <p:nvPr/>
          </p:nvSpPr>
          <p:spPr bwMode="auto">
            <a:xfrm>
              <a:off x="3869535" y="12070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7" name="Line 379"/>
            <p:cNvSpPr>
              <a:spLocks noChangeShapeType="1"/>
            </p:cNvSpPr>
            <p:nvPr/>
          </p:nvSpPr>
          <p:spPr bwMode="auto">
            <a:xfrm>
              <a:off x="3947322" y="648287"/>
              <a:ext cx="0" cy="595312"/>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8" name="AutoShape 382"/>
            <p:cNvSpPr>
              <a:spLocks noChangeArrowheads="1"/>
            </p:cNvSpPr>
            <p:nvPr/>
          </p:nvSpPr>
          <p:spPr bwMode="auto">
            <a:xfrm>
              <a:off x="4188622" y="6228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9" name="AutoShape 383"/>
            <p:cNvSpPr>
              <a:spLocks noChangeArrowheads="1"/>
            </p:cNvSpPr>
            <p:nvPr/>
          </p:nvSpPr>
          <p:spPr bwMode="auto">
            <a:xfrm>
              <a:off x="4188622" y="7689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0" name="AutoShape 384"/>
            <p:cNvSpPr>
              <a:spLocks noChangeArrowheads="1"/>
            </p:cNvSpPr>
            <p:nvPr/>
          </p:nvSpPr>
          <p:spPr bwMode="auto">
            <a:xfrm>
              <a:off x="4188622" y="91339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1" name="AutoShape 385"/>
            <p:cNvSpPr>
              <a:spLocks noChangeArrowheads="1"/>
            </p:cNvSpPr>
            <p:nvPr/>
          </p:nvSpPr>
          <p:spPr bwMode="auto">
            <a:xfrm>
              <a:off x="4188622" y="10594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2" name="AutoShape 386"/>
            <p:cNvSpPr>
              <a:spLocks noChangeArrowheads="1"/>
            </p:cNvSpPr>
            <p:nvPr/>
          </p:nvSpPr>
          <p:spPr bwMode="auto">
            <a:xfrm>
              <a:off x="4188622" y="12054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3" name="Line 387"/>
            <p:cNvSpPr>
              <a:spLocks noChangeShapeType="1"/>
            </p:cNvSpPr>
            <p:nvPr/>
          </p:nvSpPr>
          <p:spPr bwMode="auto">
            <a:xfrm>
              <a:off x="4266410"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4" name="AutoShape 390"/>
            <p:cNvSpPr>
              <a:spLocks noChangeArrowheads="1"/>
            </p:cNvSpPr>
            <p:nvPr/>
          </p:nvSpPr>
          <p:spPr bwMode="auto">
            <a:xfrm>
              <a:off x="4339435" y="6292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5" name="AutoShape 391"/>
            <p:cNvSpPr>
              <a:spLocks noChangeArrowheads="1"/>
            </p:cNvSpPr>
            <p:nvPr/>
          </p:nvSpPr>
          <p:spPr bwMode="auto">
            <a:xfrm>
              <a:off x="4339435" y="7752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6" name="AutoShape 392"/>
            <p:cNvSpPr>
              <a:spLocks noChangeArrowheads="1"/>
            </p:cNvSpPr>
            <p:nvPr/>
          </p:nvSpPr>
          <p:spPr bwMode="auto">
            <a:xfrm>
              <a:off x="4339435" y="919749"/>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7" name="AutoShape 393"/>
            <p:cNvSpPr>
              <a:spLocks noChangeArrowheads="1"/>
            </p:cNvSpPr>
            <p:nvPr/>
          </p:nvSpPr>
          <p:spPr bwMode="auto">
            <a:xfrm>
              <a:off x="4339435" y="10657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8" name="AutoShape 394"/>
            <p:cNvSpPr>
              <a:spLocks noChangeArrowheads="1"/>
            </p:cNvSpPr>
            <p:nvPr/>
          </p:nvSpPr>
          <p:spPr bwMode="auto">
            <a:xfrm>
              <a:off x="4339435" y="12118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9" name="Line 395"/>
            <p:cNvSpPr>
              <a:spLocks noChangeShapeType="1"/>
            </p:cNvSpPr>
            <p:nvPr/>
          </p:nvSpPr>
          <p:spPr bwMode="auto">
            <a:xfrm>
              <a:off x="4417222" y="65304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30" name="AutoShape 398"/>
            <p:cNvSpPr>
              <a:spLocks noChangeArrowheads="1"/>
            </p:cNvSpPr>
            <p:nvPr/>
          </p:nvSpPr>
          <p:spPr bwMode="auto">
            <a:xfrm>
              <a:off x="4025110" y="6228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1" name="AutoShape 399"/>
            <p:cNvSpPr>
              <a:spLocks noChangeArrowheads="1"/>
            </p:cNvSpPr>
            <p:nvPr/>
          </p:nvSpPr>
          <p:spPr bwMode="auto">
            <a:xfrm>
              <a:off x="4025110" y="7689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2" name="AutoShape 400"/>
            <p:cNvSpPr>
              <a:spLocks noChangeArrowheads="1"/>
            </p:cNvSpPr>
            <p:nvPr/>
          </p:nvSpPr>
          <p:spPr bwMode="auto">
            <a:xfrm>
              <a:off x="4025110" y="913399"/>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3" name="AutoShape 401"/>
            <p:cNvSpPr>
              <a:spLocks noChangeArrowheads="1"/>
            </p:cNvSpPr>
            <p:nvPr/>
          </p:nvSpPr>
          <p:spPr bwMode="auto">
            <a:xfrm>
              <a:off x="4025110" y="10594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4" name="AutoShape 402"/>
            <p:cNvSpPr>
              <a:spLocks noChangeArrowheads="1"/>
            </p:cNvSpPr>
            <p:nvPr/>
          </p:nvSpPr>
          <p:spPr bwMode="auto">
            <a:xfrm>
              <a:off x="4025110" y="12054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5" name="Line 403"/>
            <p:cNvSpPr>
              <a:spLocks noChangeShapeType="1"/>
            </p:cNvSpPr>
            <p:nvPr/>
          </p:nvSpPr>
          <p:spPr bwMode="auto">
            <a:xfrm>
              <a:off x="4102897"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36" name="AutoShape 406"/>
            <p:cNvSpPr>
              <a:spLocks noChangeArrowheads="1"/>
            </p:cNvSpPr>
            <p:nvPr/>
          </p:nvSpPr>
          <p:spPr bwMode="auto">
            <a:xfrm>
              <a:off x="4501360" y="62447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7" name="AutoShape 407"/>
            <p:cNvSpPr>
              <a:spLocks noChangeArrowheads="1"/>
            </p:cNvSpPr>
            <p:nvPr/>
          </p:nvSpPr>
          <p:spPr bwMode="auto">
            <a:xfrm>
              <a:off x="4501360" y="77052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8" name="AutoShape 408"/>
            <p:cNvSpPr>
              <a:spLocks noChangeArrowheads="1"/>
            </p:cNvSpPr>
            <p:nvPr/>
          </p:nvSpPr>
          <p:spPr bwMode="auto">
            <a:xfrm>
              <a:off x="4501360" y="914987"/>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9" name="AutoShape 409"/>
            <p:cNvSpPr>
              <a:spLocks noChangeArrowheads="1"/>
            </p:cNvSpPr>
            <p:nvPr/>
          </p:nvSpPr>
          <p:spPr bwMode="auto">
            <a:xfrm>
              <a:off x="4501360" y="10610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0" name="AutoShape 410"/>
            <p:cNvSpPr>
              <a:spLocks noChangeArrowheads="1"/>
            </p:cNvSpPr>
            <p:nvPr/>
          </p:nvSpPr>
          <p:spPr bwMode="auto">
            <a:xfrm>
              <a:off x="4501360" y="12070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1" name="Line 411"/>
            <p:cNvSpPr>
              <a:spLocks noChangeShapeType="1"/>
            </p:cNvSpPr>
            <p:nvPr/>
          </p:nvSpPr>
          <p:spPr bwMode="auto">
            <a:xfrm>
              <a:off x="4579147" y="648287"/>
              <a:ext cx="0" cy="595312"/>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sp>
        <p:nvSpPr>
          <p:cNvPr id="328" name="TextBox 327"/>
          <p:cNvSpPr txBox="1"/>
          <p:nvPr/>
        </p:nvSpPr>
        <p:spPr>
          <a:xfrm>
            <a:off x="39582" y="59283"/>
            <a:ext cx="1208414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Basic scheme of breeding a Synthetic Cultivar (</a:t>
            </a:r>
            <a:r>
              <a:rPr lang="en-GB" sz="2400" dirty="0">
                <a:solidFill>
                  <a:schemeClr val="tx1">
                    <a:lumMod val="50000"/>
                    <a:lumOff val="50000"/>
                  </a:schemeClr>
                </a:solidFill>
                <a:latin typeface="Arial" panose="020B0604020202020204" pitchFamily="34" charset="0"/>
                <a:cs typeface="Arial" panose="020B0604020202020204" pitchFamily="34" charset="0"/>
              </a:rPr>
              <a:t>for outcrossers only, needless to say</a:t>
            </a:r>
            <a:r>
              <a:rPr lang="en-GB" sz="2400" dirty="0">
                <a:latin typeface="Arial" panose="020B0604020202020204" pitchFamily="34" charset="0"/>
                <a:cs typeface="Arial" panose="020B0604020202020204" pitchFamily="34" charset="0"/>
              </a:rPr>
              <a:t>)</a:t>
            </a:r>
          </a:p>
        </p:txBody>
      </p:sp>
      <p:grpSp>
        <p:nvGrpSpPr>
          <p:cNvPr id="853" name="Group 852"/>
          <p:cNvGrpSpPr/>
          <p:nvPr/>
        </p:nvGrpSpPr>
        <p:grpSpPr>
          <a:xfrm>
            <a:off x="2663131" y="3035431"/>
            <a:ext cx="2074522" cy="1093591"/>
            <a:chOff x="2663131" y="3035431"/>
            <a:chExt cx="2074522" cy="1093591"/>
          </a:xfrm>
        </p:grpSpPr>
        <p:sp>
          <p:nvSpPr>
            <p:cNvPr id="852" name="Rectangle 851"/>
            <p:cNvSpPr/>
            <p:nvPr/>
          </p:nvSpPr>
          <p:spPr>
            <a:xfrm>
              <a:off x="2663131" y="3035431"/>
              <a:ext cx="2074522" cy="109359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26" name="Group 325"/>
            <p:cNvGrpSpPr/>
            <p:nvPr/>
          </p:nvGrpSpPr>
          <p:grpSpPr>
            <a:xfrm>
              <a:off x="2822579" y="3112940"/>
              <a:ext cx="1819275" cy="429073"/>
              <a:chOff x="352634" y="2728956"/>
              <a:chExt cx="1819275" cy="808037"/>
            </a:xfrm>
            <a:solidFill>
              <a:schemeClr val="tx1">
                <a:lumMod val="50000"/>
                <a:lumOff val="50000"/>
              </a:schemeClr>
            </a:solidFill>
          </p:grpSpPr>
          <p:sp>
            <p:nvSpPr>
              <p:cNvPr id="464" name="Rectangle 432"/>
              <p:cNvSpPr>
                <a:spLocks noChangeArrowheads="1"/>
              </p:cNvSpPr>
              <p:nvPr/>
            </p:nvSpPr>
            <p:spPr bwMode="auto">
              <a:xfrm>
                <a:off x="352634"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5" name="Rectangle 433"/>
              <p:cNvSpPr>
                <a:spLocks noChangeArrowheads="1"/>
              </p:cNvSpPr>
              <p:nvPr/>
            </p:nvSpPr>
            <p:spPr bwMode="auto">
              <a:xfrm>
                <a:off x="495509" y="2732131"/>
                <a:ext cx="76200" cy="800100"/>
              </a:xfrm>
              <a:prstGeom prst="rect">
                <a:avLst/>
              </a:prstGeom>
              <a:solidFill>
                <a:srgbClr val="0000FF"/>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6" name="Rectangle 434"/>
              <p:cNvSpPr>
                <a:spLocks noChangeArrowheads="1"/>
              </p:cNvSpPr>
              <p:nvPr/>
            </p:nvSpPr>
            <p:spPr bwMode="auto">
              <a:xfrm>
                <a:off x="657434" y="272895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7" name="Rectangle 435"/>
              <p:cNvSpPr>
                <a:spLocks noChangeArrowheads="1"/>
              </p:cNvSpPr>
              <p:nvPr/>
            </p:nvSpPr>
            <p:spPr bwMode="auto">
              <a:xfrm>
                <a:off x="819359"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8" name="Rectangle 436"/>
              <p:cNvSpPr>
                <a:spLocks noChangeArrowheads="1"/>
              </p:cNvSpPr>
              <p:nvPr/>
            </p:nvSpPr>
            <p:spPr bwMode="auto">
              <a:xfrm>
                <a:off x="97175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9" name="Rectangle 437"/>
              <p:cNvSpPr>
                <a:spLocks noChangeArrowheads="1"/>
              </p:cNvSpPr>
              <p:nvPr/>
            </p:nvSpPr>
            <p:spPr bwMode="auto">
              <a:xfrm>
                <a:off x="11241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0" name="Rectangle 438"/>
              <p:cNvSpPr>
                <a:spLocks noChangeArrowheads="1"/>
              </p:cNvSpPr>
              <p:nvPr/>
            </p:nvSpPr>
            <p:spPr bwMode="auto">
              <a:xfrm>
                <a:off x="1290847"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1" name="Rectangle 439"/>
              <p:cNvSpPr>
                <a:spLocks noChangeArrowheads="1"/>
              </p:cNvSpPr>
              <p:nvPr/>
            </p:nvSpPr>
            <p:spPr bwMode="auto">
              <a:xfrm>
                <a:off x="1452772"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2" name="Rectangle 440"/>
              <p:cNvSpPr>
                <a:spLocks noChangeArrowheads="1"/>
              </p:cNvSpPr>
              <p:nvPr/>
            </p:nvSpPr>
            <p:spPr bwMode="auto">
              <a:xfrm>
                <a:off x="1614697"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3" name="Rectangle 441"/>
              <p:cNvSpPr>
                <a:spLocks noChangeArrowheads="1"/>
              </p:cNvSpPr>
              <p:nvPr/>
            </p:nvSpPr>
            <p:spPr bwMode="auto">
              <a:xfrm>
                <a:off x="17845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4" name="Rectangle 442"/>
              <p:cNvSpPr>
                <a:spLocks noChangeArrowheads="1"/>
              </p:cNvSpPr>
              <p:nvPr/>
            </p:nvSpPr>
            <p:spPr bwMode="auto">
              <a:xfrm>
                <a:off x="1917909"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5" name="Rectangle 443"/>
              <p:cNvSpPr>
                <a:spLocks noChangeArrowheads="1"/>
              </p:cNvSpPr>
              <p:nvPr/>
            </p:nvSpPr>
            <p:spPr bwMode="auto">
              <a:xfrm>
                <a:off x="20957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grpSp>
          <p:nvGrpSpPr>
            <p:cNvPr id="476" name="Group 475"/>
            <p:cNvGrpSpPr/>
            <p:nvPr/>
          </p:nvGrpSpPr>
          <p:grpSpPr>
            <a:xfrm>
              <a:off x="2824293" y="3602338"/>
              <a:ext cx="1819275" cy="429073"/>
              <a:chOff x="352634" y="2728956"/>
              <a:chExt cx="1819275" cy="808037"/>
            </a:xfrm>
            <a:solidFill>
              <a:schemeClr val="tx1">
                <a:lumMod val="50000"/>
                <a:lumOff val="50000"/>
              </a:schemeClr>
            </a:solidFill>
          </p:grpSpPr>
          <p:sp>
            <p:nvSpPr>
              <p:cNvPr id="477" name="Rectangle 432"/>
              <p:cNvSpPr>
                <a:spLocks noChangeArrowheads="1"/>
              </p:cNvSpPr>
              <p:nvPr/>
            </p:nvSpPr>
            <p:spPr bwMode="auto">
              <a:xfrm>
                <a:off x="352634"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8" name="Rectangle 433"/>
              <p:cNvSpPr>
                <a:spLocks noChangeArrowheads="1"/>
              </p:cNvSpPr>
              <p:nvPr/>
            </p:nvSpPr>
            <p:spPr bwMode="auto">
              <a:xfrm>
                <a:off x="4955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9" name="Rectangle 434"/>
              <p:cNvSpPr>
                <a:spLocks noChangeArrowheads="1"/>
              </p:cNvSpPr>
              <p:nvPr/>
            </p:nvSpPr>
            <p:spPr bwMode="auto">
              <a:xfrm>
                <a:off x="657434" y="272895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0" name="Rectangle 435"/>
              <p:cNvSpPr>
                <a:spLocks noChangeArrowheads="1"/>
              </p:cNvSpPr>
              <p:nvPr/>
            </p:nvSpPr>
            <p:spPr bwMode="auto">
              <a:xfrm>
                <a:off x="819359"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1" name="Rectangle 436"/>
              <p:cNvSpPr>
                <a:spLocks noChangeArrowheads="1"/>
              </p:cNvSpPr>
              <p:nvPr/>
            </p:nvSpPr>
            <p:spPr bwMode="auto">
              <a:xfrm>
                <a:off x="97175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2" name="Rectangle 437"/>
              <p:cNvSpPr>
                <a:spLocks noChangeArrowheads="1"/>
              </p:cNvSpPr>
              <p:nvPr/>
            </p:nvSpPr>
            <p:spPr bwMode="auto">
              <a:xfrm>
                <a:off x="11241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3" name="Rectangle 438"/>
              <p:cNvSpPr>
                <a:spLocks noChangeArrowheads="1"/>
              </p:cNvSpPr>
              <p:nvPr/>
            </p:nvSpPr>
            <p:spPr bwMode="auto">
              <a:xfrm>
                <a:off x="1290847"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4" name="Rectangle 439"/>
              <p:cNvSpPr>
                <a:spLocks noChangeArrowheads="1"/>
              </p:cNvSpPr>
              <p:nvPr/>
            </p:nvSpPr>
            <p:spPr bwMode="auto">
              <a:xfrm>
                <a:off x="1452772" y="2736893"/>
                <a:ext cx="76200" cy="800100"/>
              </a:xfrm>
              <a:prstGeom prst="rect">
                <a:avLst/>
              </a:prstGeom>
              <a:solidFill>
                <a:srgbClr val="0000FF"/>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5" name="Rectangle 440"/>
              <p:cNvSpPr>
                <a:spLocks noChangeArrowheads="1"/>
              </p:cNvSpPr>
              <p:nvPr/>
            </p:nvSpPr>
            <p:spPr bwMode="auto">
              <a:xfrm>
                <a:off x="1614697"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6" name="Rectangle 441"/>
              <p:cNvSpPr>
                <a:spLocks noChangeArrowheads="1"/>
              </p:cNvSpPr>
              <p:nvPr/>
            </p:nvSpPr>
            <p:spPr bwMode="auto">
              <a:xfrm>
                <a:off x="17845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7" name="Rectangle 442"/>
              <p:cNvSpPr>
                <a:spLocks noChangeArrowheads="1"/>
              </p:cNvSpPr>
              <p:nvPr/>
            </p:nvSpPr>
            <p:spPr bwMode="auto">
              <a:xfrm>
                <a:off x="1917909"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8" name="Rectangle 443"/>
              <p:cNvSpPr>
                <a:spLocks noChangeArrowheads="1"/>
              </p:cNvSpPr>
              <p:nvPr/>
            </p:nvSpPr>
            <p:spPr bwMode="auto">
              <a:xfrm>
                <a:off x="20957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grpSp>
      <p:grpSp>
        <p:nvGrpSpPr>
          <p:cNvPr id="855" name="Group 854"/>
          <p:cNvGrpSpPr/>
          <p:nvPr/>
        </p:nvGrpSpPr>
        <p:grpSpPr>
          <a:xfrm>
            <a:off x="2746401" y="4267580"/>
            <a:ext cx="1998809" cy="435337"/>
            <a:chOff x="2746401" y="4201598"/>
            <a:chExt cx="1998809" cy="435337"/>
          </a:xfrm>
        </p:grpSpPr>
        <p:sp>
          <p:nvSpPr>
            <p:cNvPr id="329" name="Rectangle 230"/>
            <p:cNvSpPr>
              <a:spLocks noChangeArrowheads="1"/>
            </p:cNvSpPr>
            <p:nvPr/>
          </p:nvSpPr>
          <p:spPr bwMode="auto">
            <a:xfrm>
              <a:off x="2790998" y="4234700"/>
              <a:ext cx="1905000" cy="348260"/>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330" name="AutoShape 231"/>
            <p:cNvSpPr>
              <a:spLocks noChangeArrowheads="1"/>
            </p:cNvSpPr>
            <p:nvPr/>
          </p:nvSpPr>
          <p:spPr bwMode="auto">
            <a:xfrm rot="5400000">
              <a:off x="4086398" y="430455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31" name="AutoShape 232"/>
            <p:cNvSpPr>
              <a:spLocks noChangeArrowheads="1"/>
            </p:cNvSpPr>
            <p:nvPr/>
          </p:nvSpPr>
          <p:spPr bwMode="auto">
            <a:xfrm rot="5400000">
              <a:off x="3933998" y="4304551"/>
              <a:ext cx="58737"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332" name="AutoShape 233"/>
            <p:cNvSpPr>
              <a:spLocks noChangeArrowheads="1"/>
            </p:cNvSpPr>
            <p:nvPr/>
          </p:nvSpPr>
          <p:spPr bwMode="auto">
            <a:xfrm rot="5400000">
              <a:off x="3781598" y="430455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33" name="AutoShape 234"/>
            <p:cNvSpPr>
              <a:spLocks noChangeArrowheads="1"/>
            </p:cNvSpPr>
            <p:nvPr/>
          </p:nvSpPr>
          <p:spPr bwMode="auto">
            <a:xfrm rot="5400000">
              <a:off x="3629198" y="430455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34" name="AutoShape 235"/>
            <p:cNvSpPr>
              <a:spLocks noChangeArrowheads="1"/>
            </p:cNvSpPr>
            <p:nvPr/>
          </p:nvSpPr>
          <p:spPr bwMode="auto">
            <a:xfrm rot="5400000">
              <a:off x="3478386" y="4306137"/>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35" name="AutoShape 236"/>
            <p:cNvSpPr>
              <a:spLocks noChangeArrowheads="1"/>
            </p:cNvSpPr>
            <p:nvPr/>
          </p:nvSpPr>
          <p:spPr bwMode="auto">
            <a:xfrm rot="5400000">
              <a:off x="3324398" y="430455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36" name="AutoShape 237"/>
            <p:cNvSpPr>
              <a:spLocks noChangeArrowheads="1"/>
            </p:cNvSpPr>
            <p:nvPr/>
          </p:nvSpPr>
          <p:spPr bwMode="auto">
            <a:xfrm rot="5400000">
              <a:off x="3171998" y="430455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37" name="AutoShape 238"/>
            <p:cNvSpPr>
              <a:spLocks noChangeArrowheads="1"/>
            </p:cNvSpPr>
            <p:nvPr/>
          </p:nvSpPr>
          <p:spPr bwMode="auto">
            <a:xfrm rot="5400000">
              <a:off x="3019598" y="4304551"/>
              <a:ext cx="58737"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338" name="AutoShape 239"/>
            <p:cNvSpPr>
              <a:spLocks noChangeArrowheads="1"/>
            </p:cNvSpPr>
            <p:nvPr/>
          </p:nvSpPr>
          <p:spPr bwMode="auto">
            <a:xfrm rot="5400000">
              <a:off x="2867198" y="430455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39" name="AutoShape 240"/>
            <p:cNvSpPr>
              <a:spLocks noChangeArrowheads="1"/>
            </p:cNvSpPr>
            <p:nvPr/>
          </p:nvSpPr>
          <p:spPr bwMode="auto">
            <a:xfrm rot="5400000">
              <a:off x="4240386" y="4306137"/>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40" name="AutoShape 241"/>
            <p:cNvSpPr>
              <a:spLocks noChangeArrowheads="1"/>
            </p:cNvSpPr>
            <p:nvPr/>
          </p:nvSpPr>
          <p:spPr bwMode="auto">
            <a:xfrm rot="5400000">
              <a:off x="4392786" y="4306137"/>
              <a:ext cx="58738" cy="61913"/>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341" name="AutoShape 242"/>
            <p:cNvSpPr>
              <a:spLocks noChangeArrowheads="1"/>
            </p:cNvSpPr>
            <p:nvPr/>
          </p:nvSpPr>
          <p:spPr bwMode="auto">
            <a:xfrm rot="5400000">
              <a:off x="4545186" y="4306137"/>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42" name="AutoShape 243"/>
            <p:cNvSpPr>
              <a:spLocks noChangeArrowheads="1"/>
            </p:cNvSpPr>
            <p:nvPr/>
          </p:nvSpPr>
          <p:spPr bwMode="auto">
            <a:xfrm rot="5400000">
              <a:off x="4086398" y="445060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43" name="AutoShape 244"/>
            <p:cNvSpPr>
              <a:spLocks noChangeArrowheads="1"/>
            </p:cNvSpPr>
            <p:nvPr/>
          </p:nvSpPr>
          <p:spPr bwMode="auto">
            <a:xfrm rot="5400000">
              <a:off x="3933998" y="445060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44" name="AutoShape 245"/>
            <p:cNvSpPr>
              <a:spLocks noChangeArrowheads="1"/>
            </p:cNvSpPr>
            <p:nvPr/>
          </p:nvSpPr>
          <p:spPr bwMode="auto">
            <a:xfrm rot="5400000">
              <a:off x="3781598" y="4450601"/>
              <a:ext cx="58737"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345" name="AutoShape 246"/>
            <p:cNvSpPr>
              <a:spLocks noChangeArrowheads="1"/>
            </p:cNvSpPr>
            <p:nvPr/>
          </p:nvSpPr>
          <p:spPr bwMode="auto">
            <a:xfrm rot="5400000">
              <a:off x="3629198" y="445060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46" name="AutoShape 247"/>
            <p:cNvSpPr>
              <a:spLocks noChangeArrowheads="1"/>
            </p:cNvSpPr>
            <p:nvPr/>
          </p:nvSpPr>
          <p:spPr bwMode="auto">
            <a:xfrm rot="5400000">
              <a:off x="3478386" y="4452187"/>
              <a:ext cx="58738" cy="61913"/>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347" name="AutoShape 248"/>
            <p:cNvSpPr>
              <a:spLocks noChangeArrowheads="1"/>
            </p:cNvSpPr>
            <p:nvPr/>
          </p:nvSpPr>
          <p:spPr bwMode="auto">
            <a:xfrm rot="5400000">
              <a:off x="3324398" y="445060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48" name="AutoShape 249"/>
            <p:cNvSpPr>
              <a:spLocks noChangeArrowheads="1"/>
            </p:cNvSpPr>
            <p:nvPr/>
          </p:nvSpPr>
          <p:spPr bwMode="auto">
            <a:xfrm rot="5400000">
              <a:off x="3171998" y="445060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49" name="AutoShape 250"/>
            <p:cNvSpPr>
              <a:spLocks noChangeArrowheads="1"/>
            </p:cNvSpPr>
            <p:nvPr/>
          </p:nvSpPr>
          <p:spPr bwMode="auto">
            <a:xfrm rot="5400000">
              <a:off x="3019598" y="4450601"/>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50" name="AutoShape 251"/>
            <p:cNvSpPr>
              <a:spLocks noChangeArrowheads="1"/>
            </p:cNvSpPr>
            <p:nvPr/>
          </p:nvSpPr>
          <p:spPr bwMode="auto">
            <a:xfrm rot="5400000">
              <a:off x="2867198" y="4450601"/>
              <a:ext cx="58737"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351" name="AutoShape 252"/>
            <p:cNvSpPr>
              <a:spLocks noChangeArrowheads="1"/>
            </p:cNvSpPr>
            <p:nvPr/>
          </p:nvSpPr>
          <p:spPr bwMode="auto">
            <a:xfrm rot="5400000">
              <a:off x="4240386" y="4452187"/>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52" name="AutoShape 253"/>
            <p:cNvSpPr>
              <a:spLocks noChangeArrowheads="1"/>
            </p:cNvSpPr>
            <p:nvPr/>
          </p:nvSpPr>
          <p:spPr bwMode="auto">
            <a:xfrm rot="5400000">
              <a:off x="4392786" y="4452187"/>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353" name="AutoShape 254"/>
            <p:cNvSpPr>
              <a:spLocks noChangeArrowheads="1"/>
            </p:cNvSpPr>
            <p:nvPr/>
          </p:nvSpPr>
          <p:spPr bwMode="auto">
            <a:xfrm rot="5400000">
              <a:off x="4545186" y="4452187"/>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489" name="Rectangle 230"/>
            <p:cNvSpPr>
              <a:spLocks noChangeArrowheads="1"/>
            </p:cNvSpPr>
            <p:nvPr/>
          </p:nvSpPr>
          <p:spPr bwMode="auto">
            <a:xfrm>
              <a:off x="2746401" y="4201598"/>
              <a:ext cx="1998809" cy="435337"/>
            </a:xfrm>
            <a:prstGeom prst="rect">
              <a:avLst/>
            </a:prstGeom>
            <a:noFill/>
            <a:ln w="19050">
              <a:solidFill>
                <a:schemeClr val="tx1"/>
              </a:solidFill>
              <a:miter lim="800000"/>
              <a:headEnd/>
              <a:tailEnd/>
            </a:ln>
            <a:effectLst>
              <a:outerShdw blurRad="63500" sx="102000" sy="102000" algn="ctr" rotWithShape="0">
                <a:prstClr val="black">
                  <a:alpha val="40000"/>
                </a:prstClr>
              </a:outerShdw>
            </a:effectLst>
          </p:spPr>
          <p:txBody>
            <a:bodyPr wrap="none" anchor="ctr"/>
            <a:lstStyle/>
            <a:p>
              <a:endParaRPr lang="en-GB" dirty="0"/>
            </a:p>
          </p:txBody>
        </p:sp>
      </p:grpSp>
      <p:grpSp>
        <p:nvGrpSpPr>
          <p:cNvPr id="841" name="Group 840"/>
          <p:cNvGrpSpPr/>
          <p:nvPr/>
        </p:nvGrpSpPr>
        <p:grpSpPr>
          <a:xfrm>
            <a:off x="2663131" y="1485313"/>
            <a:ext cx="2074522" cy="1395633"/>
            <a:chOff x="2663131" y="1485313"/>
            <a:chExt cx="2074522" cy="1395633"/>
          </a:xfrm>
        </p:grpSpPr>
        <p:sp>
          <p:nvSpPr>
            <p:cNvPr id="492" name="Rectangle 230"/>
            <p:cNvSpPr>
              <a:spLocks noChangeArrowheads="1"/>
            </p:cNvSpPr>
            <p:nvPr/>
          </p:nvSpPr>
          <p:spPr bwMode="auto">
            <a:xfrm>
              <a:off x="2707728" y="1518415"/>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496" name="AutoShape 234"/>
            <p:cNvSpPr>
              <a:spLocks noChangeArrowheads="1"/>
            </p:cNvSpPr>
            <p:nvPr/>
          </p:nvSpPr>
          <p:spPr bwMode="auto">
            <a:xfrm rot="5400000">
              <a:off x="3545928" y="158826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497" name="AutoShape 235"/>
            <p:cNvSpPr>
              <a:spLocks noChangeArrowheads="1"/>
            </p:cNvSpPr>
            <p:nvPr/>
          </p:nvSpPr>
          <p:spPr bwMode="auto">
            <a:xfrm rot="5400000">
              <a:off x="3395116" y="1589852"/>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498" name="AutoShape 236"/>
            <p:cNvSpPr>
              <a:spLocks noChangeArrowheads="1"/>
            </p:cNvSpPr>
            <p:nvPr/>
          </p:nvSpPr>
          <p:spPr bwMode="auto">
            <a:xfrm rot="5400000">
              <a:off x="3241128" y="158826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499" name="AutoShape 237"/>
            <p:cNvSpPr>
              <a:spLocks noChangeArrowheads="1"/>
            </p:cNvSpPr>
            <p:nvPr/>
          </p:nvSpPr>
          <p:spPr bwMode="auto">
            <a:xfrm rot="5400000">
              <a:off x="3088728" y="158826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00" name="AutoShape 238"/>
            <p:cNvSpPr>
              <a:spLocks noChangeArrowheads="1"/>
            </p:cNvSpPr>
            <p:nvPr/>
          </p:nvSpPr>
          <p:spPr bwMode="auto">
            <a:xfrm rot="5400000">
              <a:off x="2936328" y="158826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01" name="AutoShape 239"/>
            <p:cNvSpPr>
              <a:spLocks noChangeArrowheads="1"/>
            </p:cNvSpPr>
            <p:nvPr/>
          </p:nvSpPr>
          <p:spPr bwMode="auto">
            <a:xfrm rot="5400000">
              <a:off x="2783928" y="1588266"/>
              <a:ext cx="58737"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508" name="AutoShape 246"/>
            <p:cNvSpPr>
              <a:spLocks noChangeArrowheads="1"/>
            </p:cNvSpPr>
            <p:nvPr/>
          </p:nvSpPr>
          <p:spPr bwMode="auto">
            <a:xfrm rot="5400000">
              <a:off x="35459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09" name="AutoShape 247"/>
            <p:cNvSpPr>
              <a:spLocks noChangeArrowheads="1"/>
            </p:cNvSpPr>
            <p:nvPr/>
          </p:nvSpPr>
          <p:spPr bwMode="auto">
            <a:xfrm rot="5400000">
              <a:off x="3395116" y="1735902"/>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10" name="AutoShape 248"/>
            <p:cNvSpPr>
              <a:spLocks noChangeArrowheads="1"/>
            </p:cNvSpPr>
            <p:nvPr/>
          </p:nvSpPr>
          <p:spPr bwMode="auto">
            <a:xfrm rot="5400000">
              <a:off x="32411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11" name="AutoShape 249"/>
            <p:cNvSpPr>
              <a:spLocks noChangeArrowheads="1"/>
            </p:cNvSpPr>
            <p:nvPr/>
          </p:nvSpPr>
          <p:spPr bwMode="auto">
            <a:xfrm rot="5400000">
              <a:off x="30887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12" name="AutoShape 250"/>
            <p:cNvSpPr>
              <a:spLocks noChangeArrowheads="1"/>
            </p:cNvSpPr>
            <p:nvPr/>
          </p:nvSpPr>
          <p:spPr bwMode="auto">
            <a:xfrm rot="5400000">
              <a:off x="29363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13" name="AutoShape 251"/>
            <p:cNvSpPr>
              <a:spLocks noChangeArrowheads="1"/>
            </p:cNvSpPr>
            <p:nvPr/>
          </p:nvSpPr>
          <p:spPr bwMode="auto">
            <a:xfrm rot="5400000">
              <a:off x="27839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0" name="AutoShape 258"/>
            <p:cNvSpPr>
              <a:spLocks noChangeArrowheads="1"/>
            </p:cNvSpPr>
            <p:nvPr/>
          </p:nvSpPr>
          <p:spPr bwMode="auto">
            <a:xfrm rot="5400000">
              <a:off x="3545134" y="187957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1" name="AutoShape 259"/>
            <p:cNvSpPr>
              <a:spLocks noChangeArrowheads="1"/>
            </p:cNvSpPr>
            <p:nvPr/>
          </p:nvSpPr>
          <p:spPr bwMode="auto">
            <a:xfrm rot="5400000">
              <a:off x="3394322" y="1881159"/>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2" name="AutoShape 260"/>
            <p:cNvSpPr>
              <a:spLocks noChangeArrowheads="1"/>
            </p:cNvSpPr>
            <p:nvPr/>
          </p:nvSpPr>
          <p:spPr bwMode="auto">
            <a:xfrm rot="5400000">
              <a:off x="3240334" y="187957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3" name="AutoShape 261"/>
            <p:cNvSpPr>
              <a:spLocks noChangeArrowheads="1"/>
            </p:cNvSpPr>
            <p:nvPr/>
          </p:nvSpPr>
          <p:spPr bwMode="auto">
            <a:xfrm rot="5400000">
              <a:off x="3087934" y="1879572"/>
              <a:ext cx="60325"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524" name="AutoShape 262"/>
            <p:cNvSpPr>
              <a:spLocks noChangeArrowheads="1"/>
            </p:cNvSpPr>
            <p:nvPr/>
          </p:nvSpPr>
          <p:spPr bwMode="auto">
            <a:xfrm rot="5400000">
              <a:off x="2935534" y="187957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5" name="AutoShape 263"/>
            <p:cNvSpPr>
              <a:spLocks noChangeArrowheads="1"/>
            </p:cNvSpPr>
            <p:nvPr/>
          </p:nvSpPr>
          <p:spPr bwMode="auto">
            <a:xfrm rot="5400000">
              <a:off x="2783134" y="187957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2" name="AutoShape 270"/>
            <p:cNvSpPr>
              <a:spLocks noChangeArrowheads="1"/>
            </p:cNvSpPr>
            <p:nvPr/>
          </p:nvSpPr>
          <p:spPr bwMode="auto">
            <a:xfrm rot="5400000">
              <a:off x="35451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3" name="AutoShape 271"/>
            <p:cNvSpPr>
              <a:spLocks noChangeArrowheads="1"/>
            </p:cNvSpPr>
            <p:nvPr/>
          </p:nvSpPr>
          <p:spPr bwMode="auto">
            <a:xfrm rot="5400000">
              <a:off x="3394322" y="2027209"/>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4" name="AutoShape 272"/>
            <p:cNvSpPr>
              <a:spLocks noChangeArrowheads="1"/>
            </p:cNvSpPr>
            <p:nvPr/>
          </p:nvSpPr>
          <p:spPr bwMode="auto">
            <a:xfrm rot="5400000">
              <a:off x="32403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5" name="AutoShape 273"/>
            <p:cNvSpPr>
              <a:spLocks noChangeArrowheads="1"/>
            </p:cNvSpPr>
            <p:nvPr/>
          </p:nvSpPr>
          <p:spPr bwMode="auto">
            <a:xfrm rot="5400000">
              <a:off x="30879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6" name="AutoShape 274"/>
            <p:cNvSpPr>
              <a:spLocks noChangeArrowheads="1"/>
            </p:cNvSpPr>
            <p:nvPr/>
          </p:nvSpPr>
          <p:spPr bwMode="auto">
            <a:xfrm rot="5400000">
              <a:off x="29355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7" name="AutoShape 275"/>
            <p:cNvSpPr>
              <a:spLocks noChangeArrowheads="1"/>
            </p:cNvSpPr>
            <p:nvPr/>
          </p:nvSpPr>
          <p:spPr bwMode="auto">
            <a:xfrm rot="5400000">
              <a:off x="27831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41" name="Rectangle 230"/>
            <p:cNvSpPr>
              <a:spLocks noChangeArrowheads="1"/>
            </p:cNvSpPr>
            <p:nvPr/>
          </p:nvSpPr>
          <p:spPr bwMode="auto">
            <a:xfrm>
              <a:off x="2663131" y="1485313"/>
              <a:ext cx="2074522" cy="1395633"/>
            </a:xfrm>
            <a:prstGeom prst="rect">
              <a:avLst/>
            </a:prstGeom>
            <a:noFill/>
            <a:ln w="38100">
              <a:solidFill>
                <a:schemeClr val="tx1"/>
              </a:solidFill>
              <a:miter lim="800000"/>
              <a:headEnd/>
              <a:tailEnd/>
            </a:ln>
            <a:effectLst>
              <a:outerShdw blurRad="63500" sx="102000" sy="102000" algn="ctr" rotWithShape="0">
                <a:prstClr val="black">
                  <a:alpha val="40000"/>
                </a:prstClr>
              </a:outerShdw>
            </a:effectLst>
          </p:spPr>
          <p:txBody>
            <a:bodyPr wrap="none" anchor="ctr"/>
            <a:lstStyle/>
            <a:p>
              <a:endParaRPr lang="en-GB" dirty="0"/>
            </a:p>
          </p:txBody>
        </p:sp>
        <p:sp>
          <p:nvSpPr>
            <p:cNvPr id="544" name="Rectangle 230"/>
            <p:cNvSpPr>
              <a:spLocks noChangeArrowheads="1"/>
            </p:cNvSpPr>
            <p:nvPr/>
          </p:nvSpPr>
          <p:spPr bwMode="auto">
            <a:xfrm>
              <a:off x="2707728" y="2187877"/>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545" name="AutoShape 234"/>
            <p:cNvSpPr>
              <a:spLocks noChangeArrowheads="1"/>
            </p:cNvSpPr>
            <p:nvPr/>
          </p:nvSpPr>
          <p:spPr bwMode="auto">
            <a:xfrm rot="5400000">
              <a:off x="3545928" y="225772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46" name="AutoShape 235"/>
            <p:cNvSpPr>
              <a:spLocks noChangeArrowheads="1"/>
            </p:cNvSpPr>
            <p:nvPr/>
          </p:nvSpPr>
          <p:spPr bwMode="auto">
            <a:xfrm rot="5400000">
              <a:off x="3395116" y="2259314"/>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47" name="AutoShape 236"/>
            <p:cNvSpPr>
              <a:spLocks noChangeArrowheads="1"/>
            </p:cNvSpPr>
            <p:nvPr/>
          </p:nvSpPr>
          <p:spPr bwMode="auto">
            <a:xfrm rot="5400000">
              <a:off x="3241128" y="225772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48" name="AutoShape 237"/>
            <p:cNvSpPr>
              <a:spLocks noChangeArrowheads="1"/>
            </p:cNvSpPr>
            <p:nvPr/>
          </p:nvSpPr>
          <p:spPr bwMode="auto">
            <a:xfrm rot="5400000">
              <a:off x="3088728" y="225772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49" name="AutoShape 238"/>
            <p:cNvSpPr>
              <a:spLocks noChangeArrowheads="1"/>
            </p:cNvSpPr>
            <p:nvPr/>
          </p:nvSpPr>
          <p:spPr bwMode="auto">
            <a:xfrm rot="5400000">
              <a:off x="2936328" y="225772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0" name="AutoShape 239"/>
            <p:cNvSpPr>
              <a:spLocks noChangeArrowheads="1"/>
            </p:cNvSpPr>
            <p:nvPr/>
          </p:nvSpPr>
          <p:spPr bwMode="auto">
            <a:xfrm rot="5400000">
              <a:off x="2783928" y="2257728"/>
              <a:ext cx="58737"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551" name="AutoShape 246"/>
            <p:cNvSpPr>
              <a:spLocks noChangeArrowheads="1"/>
            </p:cNvSpPr>
            <p:nvPr/>
          </p:nvSpPr>
          <p:spPr bwMode="auto">
            <a:xfrm rot="5400000">
              <a:off x="35459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2" name="AutoShape 247"/>
            <p:cNvSpPr>
              <a:spLocks noChangeArrowheads="1"/>
            </p:cNvSpPr>
            <p:nvPr/>
          </p:nvSpPr>
          <p:spPr bwMode="auto">
            <a:xfrm rot="5400000">
              <a:off x="3395116" y="2405364"/>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3" name="AutoShape 248"/>
            <p:cNvSpPr>
              <a:spLocks noChangeArrowheads="1"/>
            </p:cNvSpPr>
            <p:nvPr/>
          </p:nvSpPr>
          <p:spPr bwMode="auto">
            <a:xfrm rot="5400000">
              <a:off x="32411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4" name="AutoShape 249"/>
            <p:cNvSpPr>
              <a:spLocks noChangeArrowheads="1"/>
            </p:cNvSpPr>
            <p:nvPr/>
          </p:nvSpPr>
          <p:spPr bwMode="auto">
            <a:xfrm rot="5400000">
              <a:off x="30887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5" name="AutoShape 250"/>
            <p:cNvSpPr>
              <a:spLocks noChangeArrowheads="1"/>
            </p:cNvSpPr>
            <p:nvPr/>
          </p:nvSpPr>
          <p:spPr bwMode="auto">
            <a:xfrm rot="5400000">
              <a:off x="29363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6" name="AutoShape 251"/>
            <p:cNvSpPr>
              <a:spLocks noChangeArrowheads="1"/>
            </p:cNvSpPr>
            <p:nvPr/>
          </p:nvSpPr>
          <p:spPr bwMode="auto">
            <a:xfrm rot="5400000">
              <a:off x="27839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7" name="AutoShape 258"/>
            <p:cNvSpPr>
              <a:spLocks noChangeArrowheads="1"/>
            </p:cNvSpPr>
            <p:nvPr/>
          </p:nvSpPr>
          <p:spPr bwMode="auto">
            <a:xfrm rot="5400000">
              <a:off x="3545134" y="254903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8" name="AutoShape 259"/>
            <p:cNvSpPr>
              <a:spLocks noChangeArrowheads="1"/>
            </p:cNvSpPr>
            <p:nvPr/>
          </p:nvSpPr>
          <p:spPr bwMode="auto">
            <a:xfrm rot="5400000">
              <a:off x="3394322" y="2550621"/>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9" name="AutoShape 260"/>
            <p:cNvSpPr>
              <a:spLocks noChangeArrowheads="1"/>
            </p:cNvSpPr>
            <p:nvPr/>
          </p:nvSpPr>
          <p:spPr bwMode="auto">
            <a:xfrm rot="5400000">
              <a:off x="3240334" y="2549034"/>
              <a:ext cx="60325"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560" name="AutoShape 261"/>
            <p:cNvSpPr>
              <a:spLocks noChangeArrowheads="1"/>
            </p:cNvSpPr>
            <p:nvPr/>
          </p:nvSpPr>
          <p:spPr bwMode="auto">
            <a:xfrm rot="5400000">
              <a:off x="3087934" y="254903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1" name="AutoShape 262"/>
            <p:cNvSpPr>
              <a:spLocks noChangeArrowheads="1"/>
            </p:cNvSpPr>
            <p:nvPr/>
          </p:nvSpPr>
          <p:spPr bwMode="auto">
            <a:xfrm rot="5400000">
              <a:off x="2935534" y="254903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2" name="AutoShape 263"/>
            <p:cNvSpPr>
              <a:spLocks noChangeArrowheads="1"/>
            </p:cNvSpPr>
            <p:nvPr/>
          </p:nvSpPr>
          <p:spPr bwMode="auto">
            <a:xfrm rot="5400000">
              <a:off x="2783134" y="254903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3" name="AutoShape 270"/>
            <p:cNvSpPr>
              <a:spLocks noChangeArrowheads="1"/>
            </p:cNvSpPr>
            <p:nvPr/>
          </p:nvSpPr>
          <p:spPr bwMode="auto">
            <a:xfrm rot="5400000">
              <a:off x="35451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4" name="AutoShape 271"/>
            <p:cNvSpPr>
              <a:spLocks noChangeArrowheads="1"/>
            </p:cNvSpPr>
            <p:nvPr/>
          </p:nvSpPr>
          <p:spPr bwMode="auto">
            <a:xfrm rot="5400000">
              <a:off x="3394322" y="2696671"/>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5" name="AutoShape 272"/>
            <p:cNvSpPr>
              <a:spLocks noChangeArrowheads="1"/>
            </p:cNvSpPr>
            <p:nvPr/>
          </p:nvSpPr>
          <p:spPr bwMode="auto">
            <a:xfrm rot="5400000">
              <a:off x="32403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6" name="AutoShape 273"/>
            <p:cNvSpPr>
              <a:spLocks noChangeArrowheads="1"/>
            </p:cNvSpPr>
            <p:nvPr/>
          </p:nvSpPr>
          <p:spPr bwMode="auto">
            <a:xfrm rot="5400000">
              <a:off x="30879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7" name="AutoShape 274"/>
            <p:cNvSpPr>
              <a:spLocks noChangeArrowheads="1"/>
            </p:cNvSpPr>
            <p:nvPr/>
          </p:nvSpPr>
          <p:spPr bwMode="auto">
            <a:xfrm rot="5400000">
              <a:off x="29355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8" name="AutoShape 275"/>
            <p:cNvSpPr>
              <a:spLocks noChangeArrowheads="1"/>
            </p:cNvSpPr>
            <p:nvPr/>
          </p:nvSpPr>
          <p:spPr bwMode="auto">
            <a:xfrm rot="5400000">
              <a:off x="27831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0" name="Rectangle 230"/>
            <p:cNvSpPr>
              <a:spLocks noChangeArrowheads="1"/>
            </p:cNvSpPr>
            <p:nvPr/>
          </p:nvSpPr>
          <p:spPr bwMode="auto">
            <a:xfrm>
              <a:off x="3709711" y="1513321"/>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571" name="AutoShape 234"/>
            <p:cNvSpPr>
              <a:spLocks noChangeArrowheads="1"/>
            </p:cNvSpPr>
            <p:nvPr/>
          </p:nvSpPr>
          <p:spPr bwMode="auto">
            <a:xfrm rot="5400000">
              <a:off x="4547911" y="158317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2" name="AutoShape 235"/>
            <p:cNvSpPr>
              <a:spLocks noChangeArrowheads="1"/>
            </p:cNvSpPr>
            <p:nvPr/>
          </p:nvSpPr>
          <p:spPr bwMode="auto">
            <a:xfrm rot="5400000">
              <a:off x="4397099" y="158475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3" name="AutoShape 236"/>
            <p:cNvSpPr>
              <a:spLocks noChangeArrowheads="1"/>
            </p:cNvSpPr>
            <p:nvPr/>
          </p:nvSpPr>
          <p:spPr bwMode="auto">
            <a:xfrm rot="5400000">
              <a:off x="4243111" y="158317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4" name="AutoShape 237"/>
            <p:cNvSpPr>
              <a:spLocks noChangeArrowheads="1"/>
            </p:cNvSpPr>
            <p:nvPr/>
          </p:nvSpPr>
          <p:spPr bwMode="auto">
            <a:xfrm rot="5400000">
              <a:off x="4090711" y="158317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5" name="AutoShape 238"/>
            <p:cNvSpPr>
              <a:spLocks noChangeArrowheads="1"/>
            </p:cNvSpPr>
            <p:nvPr/>
          </p:nvSpPr>
          <p:spPr bwMode="auto">
            <a:xfrm rot="5400000">
              <a:off x="3938311" y="158317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6" name="AutoShape 239"/>
            <p:cNvSpPr>
              <a:spLocks noChangeArrowheads="1"/>
            </p:cNvSpPr>
            <p:nvPr/>
          </p:nvSpPr>
          <p:spPr bwMode="auto">
            <a:xfrm rot="5400000">
              <a:off x="3785911" y="158317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7" name="AutoShape 246"/>
            <p:cNvSpPr>
              <a:spLocks noChangeArrowheads="1"/>
            </p:cNvSpPr>
            <p:nvPr/>
          </p:nvSpPr>
          <p:spPr bwMode="auto">
            <a:xfrm rot="5400000">
              <a:off x="4547911" y="172922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8" name="AutoShape 247"/>
            <p:cNvSpPr>
              <a:spLocks noChangeArrowheads="1"/>
            </p:cNvSpPr>
            <p:nvPr/>
          </p:nvSpPr>
          <p:spPr bwMode="auto">
            <a:xfrm rot="5400000">
              <a:off x="4397099" y="173080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9" name="AutoShape 248"/>
            <p:cNvSpPr>
              <a:spLocks noChangeArrowheads="1"/>
            </p:cNvSpPr>
            <p:nvPr/>
          </p:nvSpPr>
          <p:spPr bwMode="auto">
            <a:xfrm rot="5400000">
              <a:off x="4243111" y="172922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0" name="AutoShape 249"/>
            <p:cNvSpPr>
              <a:spLocks noChangeArrowheads="1"/>
            </p:cNvSpPr>
            <p:nvPr/>
          </p:nvSpPr>
          <p:spPr bwMode="auto">
            <a:xfrm rot="5400000">
              <a:off x="4090711" y="172922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1" name="AutoShape 250"/>
            <p:cNvSpPr>
              <a:spLocks noChangeArrowheads="1"/>
            </p:cNvSpPr>
            <p:nvPr/>
          </p:nvSpPr>
          <p:spPr bwMode="auto">
            <a:xfrm rot="5400000">
              <a:off x="3938311" y="172922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2" name="AutoShape 251"/>
            <p:cNvSpPr>
              <a:spLocks noChangeArrowheads="1"/>
            </p:cNvSpPr>
            <p:nvPr/>
          </p:nvSpPr>
          <p:spPr bwMode="auto">
            <a:xfrm rot="5400000">
              <a:off x="3785911" y="172922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3" name="AutoShape 258"/>
            <p:cNvSpPr>
              <a:spLocks noChangeArrowheads="1"/>
            </p:cNvSpPr>
            <p:nvPr/>
          </p:nvSpPr>
          <p:spPr bwMode="auto">
            <a:xfrm rot="5400000">
              <a:off x="4547117" y="187447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4" name="AutoShape 259"/>
            <p:cNvSpPr>
              <a:spLocks noChangeArrowheads="1"/>
            </p:cNvSpPr>
            <p:nvPr/>
          </p:nvSpPr>
          <p:spPr bwMode="auto">
            <a:xfrm rot="5400000">
              <a:off x="4396305" y="187606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5" name="AutoShape 260"/>
            <p:cNvSpPr>
              <a:spLocks noChangeArrowheads="1"/>
            </p:cNvSpPr>
            <p:nvPr/>
          </p:nvSpPr>
          <p:spPr bwMode="auto">
            <a:xfrm rot="5400000">
              <a:off x="4242317" y="1874478"/>
              <a:ext cx="60325"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586" name="AutoShape 261"/>
            <p:cNvSpPr>
              <a:spLocks noChangeArrowheads="1"/>
            </p:cNvSpPr>
            <p:nvPr/>
          </p:nvSpPr>
          <p:spPr bwMode="auto">
            <a:xfrm rot="5400000">
              <a:off x="4089917" y="187447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7" name="AutoShape 262"/>
            <p:cNvSpPr>
              <a:spLocks noChangeArrowheads="1"/>
            </p:cNvSpPr>
            <p:nvPr/>
          </p:nvSpPr>
          <p:spPr bwMode="auto">
            <a:xfrm rot="5400000">
              <a:off x="3937517" y="187447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8" name="AutoShape 263"/>
            <p:cNvSpPr>
              <a:spLocks noChangeArrowheads="1"/>
            </p:cNvSpPr>
            <p:nvPr/>
          </p:nvSpPr>
          <p:spPr bwMode="auto">
            <a:xfrm rot="5400000">
              <a:off x="3785117" y="187447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9" name="AutoShape 270"/>
            <p:cNvSpPr>
              <a:spLocks noChangeArrowheads="1"/>
            </p:cNvSpPr>
            <p:nvPr/>
          </p:nvSpPr>
          <p:spPr bwMode="auto">
            <a:xfrm rot="5400000">
              <a:off x="4547117" y="202052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0" name="AutoShape 271"/>
            <p:cNvSpPr>
              <a:spLocks noChangeArrowheads="1"/>
            </p:cNvSpPr>
            <p:nvPr/>
          </p:nvSpPr>
          <p:spPr bwMode="auto">
            <a:xfrm rot="5400000">
              <a:off x="4396305" y="202211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1" name="AutoShape 272"/>
            <p:cNvSpPr>
              <a:spLocks noChangeArrowheads="1"/>
            </p:cNvSpPr>
            <p:nvPr/>
          </p:nvSpPr>
          <p:spPr bwMode="auto">
            <a:xfrm rot="5400000">
              <a:off x="4242317" y="202052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2" name="AutoShape 273"/>
            <p:cNvSpPr>
              <a:spLocks noChangeArrowheads="1"/>
            </p:cNvSpPr>
            <p:nvPr/>
          </p:nvSpPr>
          <p:spPr bwMode="auto">
            <a:xfrm rot="5400000">
              <a:off x="4089917" y="202052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3" name="AutoShape 274"/>
            <p:cNvSpPr>
              <a:spLocks noChangeArrowheads="1"/>
            </p:cNvSpPr>
            <p:nvPr/>
          </p:nvSpPr>
          <p:spPr bwMode="auto">
            <a:xfrm rot="5400000">
              <a:off x="3937517" y="2020528"/>
              <a:ext cx="60325"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594" name="AutoShape 275"/>
            <p:cNvSpPr>
              <a:spLocks noChangeArrowheads="1"/>
            </p:cNvSpPr>
            <p:nvPr/>
          </p:nvSpPr>
          <p:spPr bwMode="auto">
            <a:xfrm rot="5400000">
              <a:off x="3785117" y="202052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6" name="Rectangle 230"/>
            <p:cNvSpPr>
              <a:spLocks noChangeArrowheads="1"/>
            </p:cNvSpPr>
            <p:nvPr/>
          </p:nvSpPr>
          <p:spPr bwMode="auto">
            <a:xfrm>
              <a:off x="3709711" y="2182783"/>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597" name="AutoShape 234"/>
            <p:cNvSpPr>
              <a:spLocks noChangeArrowheads="1"/>
            </p:cNvSpPr>
            <p:nvPr/>
          </p:nvSpPr>
          <p:spPr bwMode="auto">
            <a:xfrm rot="5400000">
              <a:off x="4547911" y="2252634"/>
              <a:ext cx="58737"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598" name="AutoShape 235"/>
            <p:cNvSpPr>
              <a:spLocks noChangeArrowheads="1"/>
            </p:cNvSpPr>
            <p:nvPr/>
          </p:nvSpPr>
          <p:spPr bwMode="auto">
            <a:xfrm rot="5400000">
              <a:off x="4397099" y="225422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9" name="AutoShape 236"/>
            <p:cNvSpPr>
              <a:spLocks noChangeArrowheads="1"/>
            </p:cNvSpPr>
            <p:nvPr/>
          </p:nvSpPr>
          <p:spPr bwMode="auto">
            <a:xfrm rot="5400000">
              <a:off x="4243111" y="225263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0" name="AutoShape 237"/>
            <p:cNvSpPr>
              <a:spLocks noChangeArrowheads="1"/>
            </p:cNvSpPr>
            <p:nvPr/>
          </p:nvSpPr>
          <p:spPr bwMode="auto">
            <a:xfrm rot="5400000">
              <a:off x="4090711" y="225263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1" name="AutoShape 238"/>
            <p:cNvSpPr>
              <a:spLocks noChangeArrowheads="1"/>
            </p:cNvSpPr>
            <p:nvPr/>
          </p:nvSpPr>
          <p:spPr bwMode="auto">
            <a:xfrm rot="5400000">
              <a:off x="3938311" y="225263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2" name="AutoShape 239"/>
            <p:cNvSpPr>
              <a:spLocks noChangeArrowheads="1"/>
            </p:cNvSpPr>
            <p:nvPr/>
          </p:nvSpPr>
          <p:spPr bwMode="auto">
            <a:xfrm rot="5400000">
              <a:off x="3785911" y="225263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3" name="AutoShape 246"/>
            <p:cNvSpPr>
              <a:spLocks noChangeArrowheads="1"/>
            </p:cNvSpPr>
            <p:nvPr/>
          </p:nvSpPr>
          <p:spPr bwMode="auto">
            <a:xfrm rot="5400000">
              <a:off x="4547911" y="239868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4" name="AutoShape 247"/>
            <p:cNvSpPr>
              <a:spLocks noChangeArrowheads="1"/>
            </p:cNvSpPr>
            <p:nvPr/>
          </p:nvSpPr>
          <p:spPr bwMode="auto">
            <a:xfrm rot="5400000">
              <a:off x="4397099" y="240027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5" name="AutoShape 248"/>
            <p:cNvSpPr>
              <a:spLocks noChangeArrowheads="1"/>
            </p:cNvSpPr>
            <p:nvPr/>
          </p:nvSpPr>
          <p:spPr bwMode="auto">
            <a:xfrm rot="5400000">
              <a:off x="4243111" y="239868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6" name="AutoShape 249"/>
            <p:cNvSpPr>
              <a:spLocks noChangeArrowheads="1"/>
            </p:cNvSpPr>
            <p:nvPr/>
          </p:nvSpPr>
          <p:spPr bwMode="auto">
            <a:xfrm rot="5400000">
              <a:off x="4090711" y="239868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7" name="AutoShape 250"/>
            <p:cNvSpPr>
              <a:spLocks noChangeArrowheads="1"/>
            </p:cNvSpPr>
            <p:nvPr/>
          </p:nvSpPr>
          <p:spPr bwMode="auto">
            <a:xfrm rot="5400000">
              <a:off x="3938311" y="239868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8" name="AutoShape 251"/>
            <p:cNvSpPr>
              <a:spLocks noChangeArrowheads="1"/>
            </p:cNvSpPr>
            <p:nvPr/>
          </p:nvSpPr>
          <p:spPr bwMode="auto">
            <a:xfrm rot="5400000">
              <a:off x="3785911" y="239868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9" name="AutoShape 258"/>
            <p:cNvSpPr>
              <a:spLocks noChangeArrowheads="1"/>
            </p:cNvSpPr>
            <p:nvPr/>
          </p:nvSpPr>
          <p:spPr bwMode="auto">
            <a:xfrm rot="5400000">
              <a:off x="4547117" y="254394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0" name="AutoShape 259"/>
            <p:cNvSpPr>
              <a:spLocks noChangeArrowheads="1"/>
            </p:cNvSpPr>
            <p:nvPr/>
          </p:nvSpPr>
          <p:spPr bwMode="auto">
            <a:xfrm rot="5400000">
              <a:off x="4396305" y="254552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1" name="AutoShape 260"/>
            <p:cNvSpPr>
              <a:spLocks noChangeArrowheads="1"/>
            </p:cNvSpPr>
            <p:nvPr/>
          </p:nvSpPr>
          <p:spPr bwMode="auto">
            <a:xfrm rot="5400000">
              <a:off x="4242317" y="254394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2" name="AutoShape 261"/>
            <p:cNvSpPr>
              <a:spLocks noChangeArrowheads="1"/>
            </p:cNvSpPr>
            <p:nvPr/>
          </p:nvSpPr>
          <p:spPr bwMode="auto">
            <a:xfrm rot="5400000">
              <a:off x="4089917" y="254394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3" name="AutoShape 262"/>
            <p:cNvSpPr>
              <a:spLocks noChangeArrowheads="1"/>
            </p:cNvSpPr>
            <p:nvPr/>
          </p:nvSpPr>
          <p:spPr bwMode="auto">
            <a:xfrm rot="5400000">
              <a:off x="3937517" y="2543940"/>
              <a:ext cx="60325" cy="61912"/>
            </a:xfrm>
            <a:prstGeom prst="octagon">
              <a:avLst>
                <a:gd name="adj" fmla="val 29287"/>
              </a:avLst>
            </a:prstGeom>
            <a:solidFill>
              <a:srgbClr val="0000FF"/>
            </a:solidFill>
            <a:ln w="19050">
              <a:solidFill>
                <a:srgbClr val="0000FF"/>
              </a:solidFill>
              <a:miter lim="800000"/>
              <a:headEnd/>
              <a:tailEnd/>
            </a:ln>
            <a:effectLst/>
          </p:spPr>
          <p:txBody>
            <a:bodyPr wrap="none" anchor="ctr"/>
            <a:lstStyle/>
            <a:p>
              <a:endParaRPr lang="en-GB" dirty="0"/>
            </a:p>
          </p:txBody>
        </p:sp>
        <p:sp>
          <p:nvSpPr>
            <p:cNvPr id="614" name="AutoShape 263"/>
            <p:cNvSpPr>
              <a:spLocks noChangeArrowheads="1"/>
            </p:cNvSpPr>
            <p:nvPr/>
          </p:nvSpPr>
          <p:spPr bwMode="auto">
            <a:xfrm rot="5400000">
              <a:off x="3785117" y="254394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5" name="AutoShape 270"/>
            <p:cNvSpPr>
              <a:spLocks noChangeArrowheads="1"/>
            </p:cNvSpPr>
            <p:nvPr/>
          </p:nvSpPr>
          <p:spPr bwMode="auto">
            <a:xfrm rot="5400000">
              <a:off x="4547117" y="268999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6" name="AutoShape 271"/>
            <p:cNvSpPr>
              <a:spLocks noChangeArrowheads="1"/>
            </p:cNvSpPr>
            <p:nvPr/>
          </p:nvSpPr>
          <p:spPr bwMode="auto">
            <a:xfrm rot="5400000">
              <a:off x="4396305" y="269157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7" name="AutoShape 272"/>
            <p:cNvSpPr>
              <a:spLocks noChangeArrowheads="1"/>
            </p:cNvSpPr>
            <p:nvPr/>
          </p:nvSpPr>
          <p:spPr bwMode="auto">
            <a:xfrm rot="5400000">
              <a:off x="4242317" y="268999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8" name="AutoShape 273"/>
            <p:cNvSpPr>
              <a:spLocks noChangeArrowheads="1"/>
            </p:cNvSpPr>
            <p:nvPr/>
          </p:nvSpPr>
          <p:spPr bwMode="auto">
            <a:xfrm rot="5400000">
              <a:off x="4089917" y="268999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9" name="AutoShape 274"/>
            <p:cNvSpPr>
              <a:spLocks noChangeArrowheads="1"/>
            </p:cNvSpPr>
            <p:nvPr/>
          </p:nvSpPr>
          <p:spPr bwMode="auto">
            <a:xfrm rot="5400000">
              <a:off x="3937517" y="268999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20" name="AutoShape 275"/>
            <p:cNvSpPr>
              <a:spLocks noChangeArrowheads="1"/>
            </p:cNvSpPr>
            <p:nvPr/>
          </p:nvSpPr>
          <p:spPr bwMode="auto">
            <a:xfrm rot="5400000">
              <a:off x="3785117" y="268999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grpSp>
      <p:grpSp>
        <p:nvGrpSpPr>
          <p:cNvPr id="622" name="Group 621"/>
          <p:cNvGrpSpPr/>
          <p:nvPr/>
        </p:nvGrpSpPr>
        <p:grpSpPr>
          <a:xfrm>
            <a:off x="2746401" y="4785019"/>
            <a:ext cx="1998809" cy="725849"/>
            <a:chOff x="4016415" y="1107311"/>
            <a:chExt cx="1998809" cy="725849"/>
          </a:xfrm>
        </p:grpSpPr>
        <p:sp>
          <p:nvSpPr>
            <p:cNvPr id="623" name="Rectangle 230"/>
            <p:cNvSpPr>
              <a:spLocks noChangeArrowheads="1"/>
            </p:cNvSpPr>
            <p:nvPr/>
          </p:nvSpPr>
          <p:spPr bwMode="auto">
            <a:xfrm>
              <a:off x="4061012" y="1140413"/>
              <a:ext cx="1905000"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624" name="AutoShape 231"/>
            <p:cNvSpPr>
              <a:spLocks noChangeArrowheads="1"/>
            </p:cNvSpPr>
            <p:nvPr/>
          </p:nvSpPr>
          <p:spPr bwMode="auto">
            <a:xfrm rot="5400000">
              <a:off x="5356412" y="121026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25" name="AutoShape 232"/>
            <p:cNvSpPr>
              <a:spLocks noChangeArrowheads="1"/>
            </p:cNvSpPr>
            <p:nvPr/>
          </p:nvSpPr>
          <p:spPr bwMode="auto">
            <a:xfrm rot="5400000">
              <a:off x="5204012" y="121026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26" name="AutoShape 233"/>
            <p:cNvSpPr>
              <a:spLocks noChangeArrowheads="1"/>
            </p:cNvSpPr>
            <p:nvPr/>
          </p:nvSpPr>
          <p:spPr bwMode="auto">
            <a:xfrm rot="5400000">
              <a:off x="5051612" y="121026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27" name="AutoShape 234"/>
            <p:cNvSpPr>
              <a:spLocks noChangeArrowheads="1"/>
            </p:cNvSpPr>
            <p:nvPr/>
          </p:nvSpPr>
          <p:spPr bwMode="auto">
            <a:xfrm rot="5400000">
              <a:off x="4899212" y="121026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28" name="AutoShape 235"/>
            <p:cNvSpPr>
              <a:spLocks noChangeArrowheads="1"/>
            </p:cNvSpPr>
            <p:nvPr/>
          </p:nvSpPr>
          <p:spPr bwMode="auto">
            <a:xfrm rot="5400000">
              <a:off x="4748400" y="121185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29" name="AutoShape 236"/>
            <p:cNvSpPr>
              <a:spLocks noChangeArrowheads="1"/>
            </p:cNvSpPr>
            <p:nvPr/>
          </p:nvSpPr>
          <p:spPr bwMode="auto">
            <a:xfrm rot="5400000">
              <a:off x="4594412" y="121026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30" name="AutoShape 237"/>
            <p:cNvSpPr>
              <a:spLocks noChangeArrowheads="1"/>
            </p:cNvSpPr>
            <p:nvPr/>
          </p:nvSpPr>
          <p:spPr bwMode="auto">
            <a:xfrm rot="5400000">
              <a:off x="4442012" y="121026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31" name="AutoShape 238"/>
            <p:cNvSpPr>
              <a:spLocks noChangeArrowheads="1"/>
            </p:cNvSpPr>
            <p:nvPr/>
          </p:nvSpPr>
          <p:spPr bwMode="auto">
            <a:xfrm rot="5400000">
              <a:off x="4289612" y="121026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32" name="AutoShape 239"/>
            <p:cNvSpPr>
              <a:spLocks noChangeArrowheads="1"/>
            </p:cNvSpPr>
            <p:nvPr/>
          </p:nvSpPr>
          <p:spPr bwMode="auto">
            <a:xfrm rot="5400000">
              <a:off x="4137212" y="121026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33" name="AutoShape 240"/>
            <p:cNvSpPr>
              <a:spLocks noChangeArrowheads="1"/>
            </p:cNvSpPr>
            <p:nvPr/>
          </p:nvSpPr>
          <p:spPr bwMode="auto">
            <a:xfrm rot="5400000">
              <a:off x="5510400" y="121185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34" name="AutoShape 241"/>
            <p:cNvSpPr>
              <a:spLocks noChangeArrowheads="1"/>
            </p:cNvSpPr>
            <p:nvPr/>
          </p:nvSpPr>
          <p:spPr bwMode="auto">
            <a:xfrm rot="5400000">
              <a:off x="5662800" y="121185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35" name="AutoShape 242"/>
            <p:cNvSpPr>
              <a:spLocks noChangeArrowheads="1"/>
            </p:cNvSpPr>
            <p:nvPr/>
          </p:nvSpPr>
          <p:spPr bwMode="auto">
            <a:xfrm rot="5400000">
              <a:off x="5815200" y="121185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36" name="AutoShape 243"/>
            <p:cNvSpPr>
              <a:spLocks noChangeArrowheads="1"/>
            </p:cNvSpPr>
            <p:nvPr/>
          </p:nvSpPr>
          <p:spPr bwMode="auto">
            <a:xfrm rot="5400000">
              <a:off x="5356412" y="135631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37" name="AutoShape 244"/>
            <p:cNvSpPr>
              <a:spLocks noChangeArrowheads="1"/>
            </p:cNvSpPr>
            <p:nvPr/>
          </p:nvSpPr>
          <p:spPr bwMode="auto">
            <a:xfrm rot="5400000">
              <a:off x="5204012" y="135631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38" name="AutoShape 245"/>
            <p:cNvSpPr>
              <a:spLocks noChangeArrowheads="1"/>
            </p:cNvSpPr>
            <p:nvPr/>
          </p:nvSpPr>
          <p:spPr bwMode="auto">
            <a:xfrm rot="5400000">
              <a:off x="5051612" y="135631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39" name="AutoShape 246"/>
            <p:cNvSpPr>
              <a:spLocks noChangeArrowheads="1"/>
            </p:cNvSpPr>
            <p:nvPr/>
          </p:nvSpPr>
          <p:spPr bwMode="auto">
            <a:xfrm rot="5400000">
              <a:off x="4899212" y="135631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40" name="AutoShape 247"/>
            <p:cNvSpPr>
              <a:spLocks noChangeArrowheads="1"/>
            </p:cNvSpPr>
            <p:nvPr/>
          </p:nvSpPr>
          <p:spPr bwMode="auto">
            <a:xfrm rot="5400000">
              <a:off x="4748400" y="135790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41" name="AutoShape 248"/>
            <p:cNvSpPr>
              <a:spLocks noChangeArrowheads="1"/>
            </p:cNvSpPr>
            <p:nvPr/>
          </p:nvSpPr>
          <p:spPr bwMode="auto">
            <a:xfrm rot="5400000">
              <a:off x="4594412" y="135631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42" name="AutoShape 249"/>
            <p:cNvSpPr>
              <a:spLocks noChangeArrowheads="1"/>
            </p:cNvSpPr>
            <p:nvPr/>
          </p:nvSpPr>
          <p:spPr bwMode="auto">
            <a:xfrm rot="5400000">
              <a:off x="4442012" y="135631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43" name="AutoShape 250"/>
            <p:cNvSpPr>
              <a:spLocks noChangeArrowheads="1"/>
            </p:cNvSpPr>
            <p:nvPr/>
          </p:nvSpPr>
          <p:spPr bwMode="auto">
            <a:xfrm rot="5400000">
              <a:off x="4289612" y="135631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44" name="AutoShape 251"/>
            <p:cNvSpPr>
              <a:spLocks noChangeArrowheads="1"/>
            </p:cNvSpPr>
            <p:nvPr/>
          </p:nvSpPr>
          <p:spPr bwMode="auto">
            <a:xfrm rot="5400000">
              <a:off x="4137212" y="135631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45" name="AutoShape 252"/>
            <p:cNvSpPr>
              <a:spLocks noChangeArrowheads="1"/>
            </p:cNvSpPr>
            <p:nvPr/>
          </p:nvSpPr>
          <p:spPr bwMode="auto">
            <a:xfrm rot="5400000">
              <a:off x="5510400" y="135790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46" name="AutoShape 253"/>
            <p:cNvSpPr>
              <a:spLocks noChangeArrowheads="1"/>
            </p:cNvSpPr>
            <p:nvPr/>
          </p:nvSpPr>
          <p:spPr bwMode="auto">
            <a:xfrm rot="5400000">
              <a:off x="5662800" y="135790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47" name="AutoShape 254"/>
            <p:cNvSpPr>
              <a:spLocks noChangeArrowheads="1"/>
            </p:cNvSpPr>
            <p:nvPr/>
          </p:nvSpPr>
          <p:spPr bwMode="auto">
            <a:xfrm rot="5400000">
              <a:off x="5815200" y="135790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48" name="AutoShape 255"/>
            <p:cNvSpPr>
              <a:spLocks noChangeArrowheads="1"/>
            </p:cNvSpPr>
            <p:nvPr/>
          </p:nvSpPr>
          <p:spPr bwMode="auto">
            <a:xfrm rot="5400000">
              <a:off x="5355618" y="150157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49" name="AutoShape 256"/>
            <p:cNvSpPr>
              <a:spLocks noChangeArrowheads="1"/>
            </p:cNvSpPr>
            <p:nvPr/>
          </p:nvSpPr>
          <p:spPr bwMode="auto">
            <a:xfrm rot="5400000">
              <a:off x="5203218" y="150157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50" name="AutoShape 257"/>
            <p:cNvSpPr>
              <a:spLocks noChangeArrowheads="1"/>
            </p:cNvSpPr>
            <p:nvPr/>
          </p:nvSpPr>
          <p:spPr bwMode="auto">
            <a:xfrm rot="5400000">
              <a:off x="5050818" y="150157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51" name="AutoShape 258"/>
            <p:cNvSpPr>
              <a:spLocks noChangeArrowheads="1"/>
            </p:cNvSpPr>
            <p:nvPr/>
          </p:nvSpPr>
          <p:spPr bwMode="auto">
            <a:xfrm rot="5400000">
              <a:off x="4898418" y="150157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52" name="AutoShape 259"/>
            <p:cNvSpPr>
              <a:spLocks noChangeArrowheads="1"/>
            </p:cNvSpPr>
            <p:nvPr/>
          </p:nvSpPr>
          <p:spPr bwMode="auto">
            <a:xfrm rot="5400000">
              <a:off x="4747606" y="150315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53" name="AutoShape 260"/>
            <p:cNvSpPr>
              <a:spLocks noChangeArrowheads="1"/>
            </p:cNvSpPr>
            <p:nvPr/>
          </p:nvSpPr>
          <p:spPr bwMode="auto">
            <a:xfrm rot="5400000">
              <a:off x="4593618" y="150157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54" name="AutoShape 261"/>
            <p:cNvSpPr>
              <a:spLocks noChangeArrowheads="1"/>
            </p:cNvSpPr>
            <p:nvPr/>
          </p:nvSpPr>
          <p:spPr bwMode="auto">
            <a:xfrm rot="5400000">
              <a:off x="4441218" y="150157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55" name="AutoShape 262"/>
            <p:cNvSpPr>
              <a:spLocks noChangeArrowheads="1"/>
            </p:cNvSpPr>
            <p:nvPr/>
          </p:nvSpPr>
          <p:spPr bwMode="auto">
            <a:xfrm rot="5400000">
              <a:off x="4288818" y="150157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56" name="AutoShape 263"/>
            <p:cNvSpPr>
              <a:spLocks noChangeArrowheads="1"/>
            </p:cNvSpPr>
            <p:nvPr/>
          </p:nvSpPr>
          <p:spPr bwMode="auto">
            <a:xfrm rot="5400000">
              <a:off x="4136418" y="150157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57" name="AutoShape 264"/>
            <p:cNvSpPr>
              <a:spLocks noChangeArrowheads="1"/>
            </p:cNvSpPr>
            <p:nvPr/>
          </p:nvSpPr>
          <p:spPr bwMode="auto">
            <a:xfrm rot="5400000">
              <a:off x="5509606" y="150315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58" name="AutoShape 265"/>
            <p:cNvSpPr>
              <a:spLocks noChangeArrowheads="1"/>
            </p:cNvSpPr>
            <p:nvPr/>
          </p:nvSpPr>
          <p:spPr bwMode="auto">
            <a:xfrm rot="5400000">
              <a:off x="5662006" y="150315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59" name="AutoShape 266"/>
            <p:cNvSpPr>
              <a:spLocks noChangeArrowheads="1"/>
            </p:cNvSpPr>
            <p:nvPr/>
          </p:nvSpPr>
          <p:spPr bwMode="auto">
            <a:xfrm rot="5400000">
              <a:off x="5814406" y="150315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60" name="AutoShape 267"/>
            <p:cNvSpPr>
              <a:spLocks noChangeArrowheads="1"/>
            </p:cNvSpPr>
            <p:nvPr/>
          </p:nvSpPr>
          <p:spPr bwMode="auto">
            <a:xfrm rot="5400000">
              <a:off x="5355618" y="164762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61" name="AutoShape 268"/>
            <p:cNvSpPr>
              <a:spLocks noChangeArrowheads="1"/>
            </p:cNvSpPr>
            <p:nvPr/>
          </p:nvSpPr>
          <p:spPr bwMode="auto">
            <a:xfrm rot="5400000">
              <a:off x="5203218" y="164762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62" name="AutoShape 269"/>
            <p:cNvSpPr>
              <a:spLocks noChangeArrowheads="1"/>
            </p:cNvSpPr>
            <p:nvPr/>
          </p:nvSpPr>
          <p:spPr bwMode="auto">
            <a:xfrm rot="5400000">
              <a:off x="5050818" y="164762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63" name="AutoShape 270"/>
            <p:cNvSpPr>
              <a:spLocks noChangeArrowheads="1"/>
            </p:cNvSpPr>
            <p:nvPr/>
          </p:nvSpPr>
          <p:spPr bwMode="auto">
            <a:xfrm rot="5400000">
              <a:off x="4898418" y="164762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64" name="AutoShape 271"/>
            <p:cNvSpPr>
              <a:spLocks noChangeArrowheads="1"/>
            </p:cNvSpPr>
            <p:nvPr/>
          </p:nvSpPr>
          <p:spPr bwMode="auto">
            <a:xfrm rot="5400000">
              <a:off x="4747606" y="164920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65" name="AutoShape 272"/>
            <p:cNvSpPr>
              <a:spLocks noChangeArrowheads="1"/>
            </p:cNvSpPr>
            <p:nvPr/>
          </p:nvSpPr>
          <p:spPr bwMode="auto">
            <a:xfrm rot="5400000">
              <a:off x="4593618" y="164762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66" name="AutoShape 273"/>
            <p:cNvSpPr>
              <a:spLocks noChangeArrowheads="1"/>
            </p:cNvSpPr>
            <p:nvPr/>
          </p:nvSpPr>
          <p:spPr bwMode="auto">
            <a:xfrm rot="5400000">
              <a:off x="4441218" y="164762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67" name="AutoShape 274"/>
            <p:cNvSpPr>
              <a:spLocks noChangeArrowheads="1"/>
            </p:cNvSpPr>
            <p:nvPr/>
          </p:nvSpPr>
          <p:spPr bwMode="auto">
            <a:xfrm rot="5400000">
              <a:off x="4288818" y="164762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68" name="AutoShape 275"/>
            <p:cNvSpPr>
              <a:spLocks noChangeArrowheads="1"/>
            </p:cNvSpPr>
            <p:nvPr/>
          </p:nvSpPr>
          <p:spPr bwMode="auto">
            <a:xfrm rot="5400000">
              <a:off x="4136418" y="164762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69" name="AutoShape 276"/>
            <p:cNvSpPr>
              <a:spLocks noChangeArrowheads="1"/>
            </p:cNvSpPr>
            <p:nvPr/>
          </p:nvSpPr>
          <p:spPr bwMode="auto">
            <a:xfrm rot="5400000">
              <a:off x="5509606" y="164920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70" name="AutoShape 277"/>
            <p:cNvSpPr>
              <a:spLocks noChangeArrowheads="1"/>
            </p:cNvSpPr>
            <p:nvPr/>
          </p:nvSpPr>
          <p:spPr bwMode="auto">
            <a:xfrm rot="5400000">
              <a:off x="5662006" y="164920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71" name="AutoShape 278"/>
            <p:cNvSpPr>
              <a:spLocks noChangeArrowheads="1"/>
            </p:cNvSpPr>
            <p:nvPr/>
          </p:nvSpPr>
          <p:spPr bwMode="auto">
            <a:xfrm rot="5400000">
              <a:off x="5814406" y="164920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72" name="Rectangle 230"/>
            <p:cNvSpPr>
              <a:spLocks noChangeArrowheads="1"/>
            </p:cNvSpPr>
            <p:nvPr/>
          </p:nvSpPr>
          <p:spPr bwMode="auto">
            <a:xfrm>
              <a:off x="4016415" y="1107311"/>
              <a:ext cx="1998809" cy="725849"/>
            </a:xfrm>
            <a:prstGeom prst="rect">
              <a:avLst/>
            </a:prstGeom>
            <a:noFill/>
            <a:ln w="19050">
              <a:solidFill>
                <a:schemeClr val="tx1"/>
              </a:solidFill>
              <a:miter lim="800000"/>
              <a:headEnd/>
              <a:tailEnd/>
            </a:ln>
            <a:effectLst>
              <a:outerShdw blurRad="63500" sx="102000" sy="102000" algn="ctr" rotWithShape="0">
                <a:prstClr val="black">
                  <a:alpha val="40000"/>
                </a:prstClr>
              </a:outerShdw>
            </a:effectLst>
          </p:spPr>
          <p:txBody>
            <a:bodyPr wrap="none" anchor="ctr"/>
            <a:lstStyle/>
            <a:p>
              <a:endParaRPr lang="en-GB" dirty="0"/>
            </a:p>
          </p:txBody>
        </p:sp>
      </p:grpSp>
      <p:sp>
        <p:nvSpPr>
          <p:cNvPr id="674" name="Rectangle 230"/>
          <p:cNvSpPr>
            <a:spLocks noChangeArrowheads="1"/>
          </p:cNvSpPr>
          <p:nvPr/>
        </p:nvSpPr>
        <p:spPr bwMode="auto">
          <a:xfrm>
            <a:off x="2783441" y="5611381"/>
            <a:ext cx="1905000" cy="1207353"/>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675" name="AutoShape 231"/>
          <p:cNvSpPr>
            <a:spLocks noChangeArrowheads="1"/>
          </p:cNvSpPr>
          <p:nvPr/>
        </p:nvSpPr>
        <p:spPr bwMode="auto">
          <a:xfrm rot="5400000">
            <a:off x="4078841" y="568123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76" name="AutoShape 232"/>
          <p:cNvSpPr>
            <a:spLocks noChangeArrowheads="1"/>
          </p:cNvSpPr>
          <p:nvPr/>
        </p:nvSpPr>
        <p:spPr bwMode="auto">
          <a:xfrm rot="5400000">
            <a:off x="3926441" y="568123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77" name="AutoShape 233"/>
          <p:cNvSpPr>
            <a:spLocks noChangeArrowheads="1"/>
          </p:cNvSpPr>
          <p:nvPr/>
        </p:nvSpPr>
        <p:spPr bwMode="auto">
          <a:xfrm rot="5400000">
            <a:off x="3774041" y="568123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78" name="AutoShape 234"/>
          <p:cNvSpPr>
            <a:spLocks noChangeArrowheads="1"/>
          </p:cNvSpPr>
          <p:nvPr/>
        </p:nvSpPr>
        <p:spPr bwMode="auto">
          <a:xfrm rot="5400000">
            <a:off x="3621641" y="568123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79" name="AutoShape 235"/>
          <p:cNvSpPr>
            <a:spLocks noChangeArrowheads="1"/>
          </p:cNvSpPr>
          <p:nvPr/>
        </p:nvSpPr>
        <p:spPr bwMode="auto">
          <a:xfrm rot="5400000">
            <a:off x="3470829" y="568281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80" name="AutoShape 236"/>
          <p:cNvSpPr>
            <a:spLocks noChangeArrowheads="1"/>
          </p:cNvSpPr>
          <p:nvPr/>
        </p:nvSpPr>
        <p:spPr bwMode="auto">
          <a:xfrm rot="5400000">
            <a:off x="3316841" y="568123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81" name="AutoShape 237"/>
          <p:cNvSpPr>
            <a:spLocks noChangeArrowheads="1"/>
          </p:cNvSpPr>
          <p:nvPr/>
        </p:nvSpPr>
        <p:spPr bwMode="auto">
          <a:xfrm rot="5400000">
            <a:off x="3164441" y="568123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82" name="AutoShape 238"/>
          <p:cNvSpPr>
            <a:spLocks noChangeArrowheads="1"/>
          </p:cNvSpPr>
          <p:nvPr/>
        </p:nvSpPr>
        <p:spPr bwMode="auto">
          <a:xfrm rot="5400000">
            <a:off x="3012041" y="568123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83" name="AutoShape 239"/>
          <p:cNvSpPr>
            <a:spLocks noChangeArrowheads="1"/>
          </p:cNvSpPr>
          <p:nvPr/>
        </p:nvSpPr>
        <p:spPr bwMode="auto">
          <a:xfrm rot="5400000">
            <a:off x="2859641" y="568123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84" name="AutoShape 240"/>
          <p:cNvSpPr>
            <a:spLocks noChangeArrowheads="1"/>
          </p:cNvSpPr>
          <p:nvPr/>
        </p:nvSpPr>
        <p:spPr bwMode="auto">
          <a:xfrm rot="5400000">
            <a:off x="4232829" y="568281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85" name="AutoShape 241"/>
          <p:cNvSpPr>
            <a:spLocks noChangeArrowheads="1"/>
          </p:cNvSpPr>
          <p:nvPr/>
        </p:nvSpPr>
        <p:spPr bwMode="auto">
          <a:xfrm rot="5400000">
            <a:off x="4385229" y="568281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86" name="AutoShape 242"/>
          <p:cNvSpPr>
            <a:spLocks noChangeArrowheads="1"/>
          </p:cNvSpPr>
          <p:nvPr/>
        </p:nvSpPr>
        <p:spPr bwMode="auto">
          <a:xfrm rot="5400000">
            <a:off x="4537629" y="568281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87" name="AutoShape 243"/>
          <p:cNvSpPr>
            <a:spLocks noChangeArrowheads="1"/>
          </p:cNvSpPr>
          <p:nvPr/>
        </p:nvSpPr>
        <p:spPr bwMode="auto">
          <a:xfrm rot="5400000">
            <a:off x="4078841" y="582728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88" name="AutoShape 244"/>
          <p:cNvSpPr>
            <a:spLocks noChangeArrowheads="1"/>
          </p:cNvSpPr>
          <p:nvPr/>
        </p:nvSpPr>
        <p:spPr bwMode="auto">
          <a:xfrm rot="5400000">
            <a:off x="3926441" y="582728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89" name="AutoShape 245"/>
          <p:cNvSpPr>
            <a:spLocks noChangeArrowheads="1"/>
          </p:cNvSpPr>
          <p:nvPr/>
        </p:nvSpPr>
        <p:spPr bwMode="auto">
          <a:xfrm rot="5400000">
            <a:off x="3774041" y="582728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90" name="AutoShape 246"/>
          <p:cNvSpPr>
            <a:spLocks noChangeArrowheads="1"/>
          </p:cNvSpPr>
          <p:nvPr/>
        </p:nvSpPr>
        <p:spPr bwMode="auto">
          <a:xfrm rot="5400000">
            <a:off x="3621641" y="582728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91" name="AutoShape 247"/>
          <p:cNvSpPr>
            <a:spLocks noChangeArrowheads="1"/>
          </p:cNvSpPr>
          <p:nvPr/>
        </p:nvSpPr>
        <p:spPr bwMode="auto">
          <a:xfrm rot="5400000">
            <a:off x="3470829" y="582886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92" name="AutoShape 248"/>
          <p:cNvSpPr>
            <a:spLocks noChangeArrowheads="1"/>
          </p:cNvSpPr>
          <p:nvPr/>
        </p:nvSpPr>
        <p:spPr bwMode="auto">
          <a:xfrm rot="5400000">
            <a:off x="3316841" y="582728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93" name="AutoShape 249"/>
          <p:cNvSpPr>
            <a:spLocks noChangeArrowheads="1"/>
          </p:cNvSpPr>
          <p:nvPr/>
        </p:nvSpPr>
        <p:spPr bwMode="auto">
          <a:xfrm rot="5400000">
            <a:off x="3164441" y="582728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94" name="AutoShape 250"/>
          <p:cNvSpPr>
            <a:spLocks noChangeArrowheads="1"/>
          </p:cNvSpPr>
          <p:nvPr/>
        </p:nvSpPr>
        <p:spPr bwMode="auto">
          <a:xfrm rot="5400000">
            <a:off x="3012041" y="582728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95" name="AutoShape 251"/>
          <p:cNvSpPr>
            <a:spLocks noChangeArrowheads="1"/>
          </p:cNvSpPr>
          <p:nvPr/>
        </p:nvSpPr>
        <p:spPr bwMode="auto">
          <a:xfrm rot="5400000">
            <a:off x="2859641" y="582728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96" name="AutoShape 252"/>
          <p:cNvSpPr>
            <a:spLocks noChangeArrowheads="1"/>
          </p:cNvSpPr>
          <p:nvPr/>
        </p:nvSpPr>
        <p:spPr bwMode="auto">
          <a:xfrm rot="5400000">
            <a:off x="4232829" y="582886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97" name="AutoShape 253"/>
          <p:cNvSpPr>
            <a:spLocks noChangeArrowheads="1"/>
          </p:cNvSpPr>
          <p:nvPr/>
        </p:nvSpPr>
        <p:spPr bwMode="auto">
          <a:xfrm rot="5400000">
            <a:off x="4385229" y="582886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98" name="AutoShape 254"/>
          <p:cNvSpPr>
            <a:spLocks noChangeArrowheads="1"/>
          </p:cNvSpPr>
          <p:nvPr/>
        </p:nvSpPr>
        <p:spPr bwMode="auto">
          <a:xfrm rot="5400000">
            <a:off x="4537629" y="582886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99" name="AutoShape 255"/>
          <p:cNvSpPr>
            <a:spLocks noChangeArrowheads="1"/>
          </p:cNvSpPr>
          <p:nvPr/>
        </p:nvSpPr>
        <p:spPr bwMode="auto">
          <a:xfrm rot="5400000">
            <a:off x="4078047" y="597253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00" name="AutoShape 256"/>
          <p:cNvSpPr>
            <a:spLocks noChangeArrowheads="1"/>
          </p:cNvSpPr>
          <p:nvPr/>
        </p:nvSpPr>
        <p:spPr bwMode="auto">
          <a:xfrm rot="5400000">
            <a:off x="3925647" y="597253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01" name="AutoShape 257"/>
          <p:cNvSpPr>
            <a:spLocks noChangeArrowheads="1"/>
          </p:cNvSpPr>
          <p:nvPr/>
        </p:nvSpPr>
        <p:spPr bwMode="auto">
          <a:xfrm rot="5400000">
            <a:off x="3773247" y="597253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02" name="AutoShape 258"/>
          <p:cNvSpPr>
            <a:spLocks noChangeArrowheads="1"/>
          </p:cNvSpPr>
          <p:nvPr/>
        </p:nvSpPr>
        <p:spPr bwMode="auto">
          <a:xfrm rot="5400000">
            <a:off x="3620847" y="597253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03" name="AutoShape 259"/>
          <p:cNvSpPr>
            <a:spLocks noChangeArrowheads="1"/>
          </p:cNvSpPr>
          <p:nvPr/>
        </p:nvSpPr>
        <p:spPr bwMode="auto">
          <a:xfrm rot="5400000">
            <a:off x="3470035" y="597412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04" name="AutoShape 260"/>
          <p:cNvSpPr>
            <a:spLocks noChangeArrowheads="1"/>
          </p:cNvSpPr>
          <p:nvPr/>
        </p:nvSpPr>
        <p:spPr bwMode="auto">
          <a:xfrm rot="5400000">
            <a:off x="3316047" y="597253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05" name="AutoShape 261"/>
          <p:cNvSpPr>
            <a:spLocks noChangeArrowheads="1"/>
          </p:cNvSpPr>
          <p:nvPr/>
        </p:nvSpPr>
        <p:spPr bwMode="auto">
          <a:xfrm rot="5400000">
            <a:off x="3163647" y="597253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06" name="AutoShape 262"/>
          <p:cNvSpPr>
            <a:spLocks noChangeArrowheads="1"/>
          </p:cNvSpPr>
          <p:nvPr/>
        </p:nvSpPr>
        <p:spPr bwMode="auto">
          <a:xfrm rot="5400000">
            <a:off x="3011247" y="597253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07" name="AutoShape 263"/>
          <p:cNvSpPr>
            <a:spLocks noChangeArrowheads="1"/>
          </p:cNvSpPr>
          <p:nvPr/>
        </p:nvSpPr>
        <p:spPr bwMode="auto">
          <a:xfrm rot="5400000">
            <a:off x="2858847" y="597253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08" name="AutoShape 264"/>
          <p:cNvSpPr>
            <a:spLocks noChangeArrowheads="1"/>
          </p:cNvSpPr>
          <p:nvPr/>
        </p:nvSpPr>
        <p:spPr bwMode="auto">
          <a:xfrm rot="5400000">
            <a:off x="4232035" y="597412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09" name="AutoShape 265"/>
          <p:cNvSpPr>
            <a:spLocks noChangeArrowheads="1"/>
          </p:cNvSpPr>
          <p:nvPr/>
        </p:nvSpPr>
        <p:spPr bwMode="auto">
          <a:xfrm rot="5400000">
            <a:off x="4384435" y="597412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10" name="AutoShape 266"/>
          <p:cNvSpPr>
            <a:spLocks noChangeArrowheads="1"/>
          </p:cNvSpPr>
          <p:nvPr/>
        </p:nvSpPr>
        <p:spPr bwMode="auto">
          <a:xfrm rot="5400000">
            <a:off x="4536835" y="597412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11" name="AutoShape 267"/>
          <p:cNvSpPr>
            <a:spLocks noChangeArrowheads="1"/>
          </p:cNvSpPr>
          <p:nvPr/>
        </p:nvSpPr>
        <p:spPr bwMode="auto">
          <a:xfrm rot="5400000">
            <a:off x="4078047" y="611858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12" name="AutoShape 268"/>
          <p:cNvSpPr>
            <a:spLocks noChangeArrowheads="1"/>
          </p:cNvSpPr>
          <p:nvPr/>
        </p:nvSpPr>
        <p:spPr bwMode="auto">
          <a:xfrm rot="5400000">
            <a:off x="3925647" y="611858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13" name="AutoShape 269"/>
          <p:cNvSpPr>
            <a:spLocks noChangeArrowheads="1"/>
          </p:cNvSpPr>
          <p:nvPr/>
        </p:nvSpPr>
        <p:spPr bwMode="auto">
          <a:xfrm rot="5400000">
            <a:off x="3773247" y="611858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14" name="AutoShape 270"/>
          <p:cNvSpPr>
            <a:spLocks noChangeArrowheads="1"/>
          </p:cNvSpPr>
          <p:nvPr/>
        </p:nvSpPr>
        <p:spPr bwMode="auto">
          <a:xfrm rot="5400000">
            <a:off x="3620847" y="611858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15" name="AutoShape 271"/>
          <p:cNvSpPr>
            <a:spLocks noChangeArrowheads="1"/>
          </p:cNvSpPr>
          <p:nvPr/>
        </p:nvSpPr>
        <p:spPr bwMode="auto">
          <a:xfrm rot="5400000">
            <a:off x="3470035" y="612017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16" name="AutoShape 272"/>
          <p:cNvSpPr>
            <a:spLocks noChangeArrowheads="1"/>
          </p:cNvSpPr>
          <p:nvPr/>
        </p:nvSpPr>
        <p:spPr bwMode="auto">
          <a:xfrm rot="5400000">
            <a:off x="3316047" y="611858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17" name="AutoShape 273"/>
          <p:cNvSpPr>
            <a:spLocks noChangeArrowheads="1"/>
          </p:cNvSpPr>
          <p:nvPr/>
        </p:nvSpPr>
        <p:spPr bwMode="auto">
          <a:xfrm rot="5400000">
            <a:off x="3163647" y="611858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18" name="AutoShape 274"/>
          <p:cNvSpPr>
            <a:spLocks noChangeArrowheads="1"/>
          </p:cNvSpPr>
          <p:nvPr/>
        </p:nvSpPr>
        <p:spPr bwMode="auto">
          <a:xfrm rot="5400000">
            <a:off x="3011247" y="611858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19" name="AutoShape 275"/>
          <p:cNvSpPr>
            <a:spLocks noChangeArrowheads="1"/>
          </p:cNvSpPr>
          <p:nvPr/>
        </p:nvSpPr>
        <p:spPr bwMode="auto">
          <a:xfrm rot="5400000">
            <a:off x="2858847" y="611858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20" name="AutoShape 276"/>
          <p:cNvSpPr>
            <a:spLocks noChangeArrowheads="1"/>
          </p:cNvSpPr>
          <p:nvPr/>
        </p:nvSpPr>
        <p:spPr bwMode="auto">
          <a:xfrm rot="5400000">
            <a:off x="4232035" y="612017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21" name="AutoShape 277"/>
          <p:cNvSpPr>
            <a:spLocks noChangeArrowheads="1"/>
          </p:cNvSpPr>
          <p:nvPr/>
        </p:nvSpPr>
        <p:spPr bwMode="auto">
          <a:xfrm rot="5400000">
            <a:off x="4384435" y="612017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22" name="AutoShape 278"/>
          <p:cNvSpPr>
            <a:spLocks noChangeArrowheads="1"/>
          </p:cNvSpPr>
          <p:nvPr/>
        </p:nvSpPr>
        <p:spPr bwMode="auto">
          <a:xfrm rot="5400000">
            <a:off x="4536835" y="612017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23" name="Rectangle 230"/>
          <p:cNvSpPr>
            <a:spLocks noChangeArrowheads="1"/>
          </p:cNvSpPr>
          <p:nvPr/>
        </p:nvSpPr>
        <p:spPr bwMode="auto">
          <a:xfrm>
            <a:off x="2738844" y="5578279"/>
            <a:ext cx="1998809" cy="1271379"/>
          </a:xfrm>
          <a:prstGeom prst="rect">
            <a:avLst/>
          </a:prstGeom>
          <a:noFill/>
          <a:ln w="19050">
            <a:solidFill>
              <a:schemeClr val="tx1"/>
            </a:solidFill>
            <a:miter lim="800000"/>
            <a:headEnd/>
            <a:tailEnd/>
          </a:ln>
          <a:effectLst>
            <a:outerShdw blurRad="63500" sx="102000" sy="102000" algn="ctr" rotWithShape="0">
              <a:prstClr val="black">
                <a:alpha val="40000"/>
              </a:prstClr>
            </a:outerShdw>
          </a:effectLst>
        </p:spPr>
        <p:txBody>
          <a:bodyPr wrap="none" anchor="ctr"/>
          <a:lstStyle/>
          <a:p>
            <a:endParaRPr lang="en-GB" dirty="0"/>
          </a:p>
        </p:txBody>
      </p:sp>
      <p:grpSp>
        <p:nvGrpSpPr>
          <p:cNvPr id="772" name="Group 771"/>
          <p:cNvGrpSpPr/>
          <p:nvPr/>
        </p:nvGrpSpPr>
        <p:grpSpPr>
          <a:xfrm>
            <a:off x="2863854" y="6251027"/>
            <a:ext cx="1739900" cy="498475"/>
            <a:chOff x="4415048" y="5668012"/>
            <a:chExt cx="1739900" cy="498475"/>
          </a:xfrm>
        </p:grpSpPr>
        <p:sp>
          <p:nvSpPr>
            <p:cNvPr id="724" name="AutoShape 231"/>
            <p:cNvSpPr>
              <a:spLocks noChangeArrowheads="1"/>
            </p:cNvSpPr>
            <p:nvPr/>
          </p:nvSpPr>
          <p:spPr bwMode="auto">
            <a:xfrm rot="5400000">
              <a:off x="5635835" y="566642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25" name="AutoShape 232"/>
            <p:cNvSpPr>
              <a:spLocks noChangeArrowheads="1"/>
            </p:cNvSpPr>
            <p:nvPr/>
          </p:nvSpPr>
          <p:spPr bwMode="auto">
            <a:xfrm rot="5400000">
              <a:off x="5483435" y="566642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26" name="AutoShape 233"/>
            <p:cNvSpPr>
              <a:spLocks noChangeArrowheads="1"/>
            </p:cNvSpPr>
            <p:nvPr/>
          </p:nvSpPr>
          <p:spPr bwMode="auto">
            <a:xfrm rot="5400000">
              <a:off x="5331035" y="566642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27" name="AutoShape 234"/>
            <p:cNvSpPr>
              <a:spLocks noChangeArrowheads="1"/>
            </p:cNvSpPr>
            <p:nvPr/>
          </p:nvSpPr>
          <p:spPr bwMode="auto">
            <a:xfrm rot="5400000">
              <a:off x="5178635" y="566642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28" name="AutoShape 235"/>
            <p:cNvSpPr>
              <a:spLocks noChangeArrowheads="1"/>
            </p:cNvSpPr>
            <p:nvPr/>
          </p:nvSpPr>
          <p:spPr bwMode="auto">
            <a:xfrm rot="5400000">
              <a:off x="5027823" y="5668011"/>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29" name="AutoShape 236"/>
            <p:cNvSpPr>
              <a:spLocks noChangeArrowheads="1"/>
            </p:cNvSpPr>
            <p:nvPr/>
          </p:nvSpPr>
          <p:spPr bwMode="auto">
            <a:xfrm rot="5400000">
              <a:off x="4873835" y="566642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30" name="AutoShape 237"/>
            <p:cNvSpPr>
              <a:spLocks noChangeArrowheads="1"/>
            </p:cNvSpPr>
            <p:nvPr/>
          </p:nvSpPr>
          <p:spPr bwMode="auto">
            <a:xfrm rot="5400000">
              <a:off x="4721435" y="566642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31" name="AutoShape 238"/>
            <p:cNvSpPr>
              <a:spLocks noChangeArrowheads="1"/>
            </p:cNvSpPr>
            <p:nvPr/>
          </p:nvSpPr>
          <p:spPr bwMode="auto">
            <a:xfrm rot="5400000">
              <a:off x="4569035" y="566642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32" name="AutoShape 239"/>
            <p:cNvSpPr>
              <a:spLocks noChangeArrowheads="1"/>
            </p:cNvSpPr>
            <p:nvPr/>
          </p:nvSpPr>
          <p:spPr bwMode="auto">
            <a:xfrm rot="5400000">
              <a:off x="4416635" y="566642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33" name="AutoShape 240"/>
            <p:cNvSpPr>
              <a:spLocks noChangeArrowheads="1"/>
            </p:cNvSpPr>
            <p:nvPr/>
          </p:nvSpPr>
          <p:spPr bwMode="auto">
            <a:xfrm rot="5400000">
              <a:off x="5789823" y="5668011"/>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34" name="AutoShape 241"/>
            <p:cNvSpPr>
              <a:spLocks noChangeArrowheads="1"/>
            </p:cNvSpPr>
            <p:nvPr/>
          </p:nvSpPr>
          <p:spPr bwMode="auto">
            <a:xfrm rot="5400000">
              <a:off x="5942223" y="5668011"/>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35" name="AutoShape 242"/>
            <p:cNvSpPr>
              <a:spLocks noChangeArrowheads="1"/>
            </p:cNvSpPr>
            <p:nvPr/>
          </p:nvSpPr>
          <p:spPr bwMode="auto">
            <a:xfrm rot="5400000">
              <a:off x="6094623" y="5668011"/>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36" name="AutoShape 243"/>
            <p:cNvSpPr>
              <a:spLocks noChangeArrowheads="1"/>
            </p:cNvSpPr>
            <p:nvPr/>
          </p:nvSpPr>
          <p:spPr bwMode="auto">
            <a:xfrm rot="5400000">
              <a:off x="5635835" y="581247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37" name="AutoShape 244"/>
            <p:cNvSpPr>
              <a:spLocks noChangeArrowheads="1"/>
            </p:cNvSpPr>
            <p:nvPr/>
          </p:nvSpPr>
          <p:spPr bwMode="auto">
            <a:xfrm rot="5400000">
              <a:off x="5483435" y="581247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38" name="AutoShape 245"/>
            <p:cNvSpPr>
              <a:spLocks noChangeArrowheads="1"/>
            </p:cNvSpPr>
            <p:nvPr/>
          </p:nvSpPr>
          <p:spPr bwMode="auto">
            <a:xfrm rot="5400000">
              <a:off x="5331035" y="581247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39" name="AutoShape 246"/>
            <p:cNvSpPr>
              <a:spLocks noChangeArrowheads="1"/>
            </p:cNvSpPr>
            <p:nvPr/>
          </p:nvSpPr>
          <p:spPr bwMode="auto">
            <a:xfrm rot="5400000">
              <a:off x="5178635" y="581247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40" name="AutoShape 247"/>
            <p:cNvSpPr>
              <a:spLocks noChangeArrowheads="1"/>
            </p:cNvSpPr>
            <p:nvPr/>
          </p:nvSpPr>
          <p:spPr bwMode="auto">
            <a:xfrm rot="5400000">
              <a:off x="5027823" y="5814061"/>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41" name="AutoShape 248"/>
            <p:cNvSpPr>
              <a:spLocks noChangeArrowheads="1"/>
            </p:cNvSpPr>
            <p:nvPr/>
          </p:nvSpPr>
          <p:spPr bwMode="auto">
            <a:xfrm rot="5400000">
              <a:off x="4873835" y="581247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42" name="AutoShape 249"/>
            <p:cNvSpPr>
              <a:spLocks noChangeArrowheads="1"/>
            </p:cNvSpPr>
            <p:nvPr/>
          </p:nvSpPr>
          <p:spPr bwMode="auto">
            <a:xfrm rot="5400000">
              <a:off x="4721435" y="581247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43" name="AutoShape 250"/>
            <p:cNvSpPr>
              <a:spLocks noChangeArrowheads="1"/>
            </p:cNvSpPr>
            <p:nvPr/>
          </p:nvSpPr>
          <p:spPr bwMode="auto">
            <a:xfrm rot="5400000">
              <a:off x="4569035" y="581247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44" name="AutoShape 251"/>
            <p:cNvSpPr>
              <a:spLocks noChangeArrowheads="1"/>
            </p:cNvSpPr>
            <p:nvPr/>
          </p:nvSpPr>
          <p:spPr bwMode="auto">
            <a:xfrm rot="5400000">
              <a:off x="4416635" y="5812475"/>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45" name="AutoShape 252"/>
            <p:cNvSpPr>
              <a:spLocks noChangeArrowheads="1"/>
            </p:cNvSpPr>
            <p:nvPr/>
          </p:nvSpPr>
          <p:spPr bwMode="auto">
            <a:xfrm rot="5400000">
              <a:off x="5789823" y="5814061"/>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46" name="AutoShape 253"/>
            <p:cNvSpPr>
              <a:spLocks noChangeArrowheads="1"/>
            </p:cNvSpPr>
            <p:nvPr/>
          </p:nvSpPr>
          <p:spPr bwMode="auto">
            <a:xfrm rot="5400000">
              <a:off x="5942223" y="5814061"/>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47" name="AutoShape 254"/>
            <p:cNvSpPr>
              <a:spLocks noChangeArrowheads="1"/>
            </p:cNvSpPr>
            <p:nvPr/>
          </p:nvSpPr>
          <p:spPr bwMode="auto">
            <a:xfrm rot="5400000">
              <a:off x="6094623" y="5814061"/>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48" name="AutoShape 255"/>
            <p:cNvSpPr>
              <a:spLocks noChangeArrowheads="1"/>
            </p:cNvSpPr>
            <p:nvPr/>
          </p:nvSpPr>
          <p:spPr bwMode="auto">
            <a:xfrm rot="5400000">
              <a:off x="5635041" y="595773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49" name="AutoShape 256"/>
            <p:cNvSpPr>
              <a:spLocks noChangeArrowheads="1"/>
            </p:cNvSpPr>
            <p:nvPr/>
          </p:nvSpPr>
          <p:spPr bwMode="auto">
            <a:xfrm rot="5400000">
              <a:off x="5482641" y="595773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50" name="AutoShape 257"/>
            <p:cNvSpPr>
              <a:spLocks noChangeArrowheads="1"/>
            </p:cNvSpPr>
            <p:nvPr/>
          </p:nvSpPr>
          <p:spPr bwMode="auto">
            <a:xfrm rot="5400000">
              <a:off x="5330241" y="595773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51" name="AutoShape 258"/>
            <p:cNvSpPr>
              <a:spLocks noChangeArrowheads="1"/>
            </p:cNvSpPr>
            <p:nvPr/>
          </p:nvSpPr>
          <p:spPr bwMode="auto">
            <a:xfrm rot="5400000">
              <a:off x="5177841" y="595773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52" name="AutoShape 259"/>
            <p:cNvSpPr>
              <a:spLocks noChangeArrowheads="1"/>
            </p:cNvSpPr>
            <p:nvPr/>
          </p:nvSpPr>
          <p:spPr bwMode="auto">
            <a:xfrm rot="5400000">
              <a:off x="5027029" y="5959318"/>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53" name="AutoShape 260"/>
            <p:cNvSpPr>
              <a:spLocks noChangeArrowheads="1"/>
            </p:cNvSpPr>
            <p:nvPr/>
          </p:nvSpPr>
          <p:spPr bwMode="auto">
            <a:xfrm rot="5400000">
              <a:off x="4873041" y="595773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54" name="AutoShape 261"/>
            <p:cNvSpPr>
              <a:spLocks noChangeArrowheads="1"/>
            </p:cNvSpPr>
            <p:nvPr/>
          </p:nvSpPr>
          <p:spPr bwMode="auto">
            <a:xfrm rot="5400000">
              <a:off x="4720641" y="595773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55" name="AutoShape 262"/>
            <p:cNvSpPr>
              <a:spLocks noChangeArrowheads="1"/>
            </p:cNvSpPr>
            <p:nvPr/>
          </p:nvSpPr>
          <p:spPr bwMode="auto">
            <a:xfrm rot="5400000">
              <a:off x="4568241" y="595773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56" name="AutoShape 263"/>
            <p:cNvSpPr>
              <a:spLocks noChangeArrowheads="1"/>
            </p:cNvSpPr>
            <p:nvPr/>
          </p:nvSpPr>
          <p:spPr bwMode="auto">
            <a:xfrm rot="5400000">
              <a:off x="4415841" y="595773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57" name="AutoShape 264"/>
            <p:cNvSpPr>
              <a:spLocks noChangeArrowheads="1"/>
            </p:cNvSpPr>
            <p:nvPr/>
          </p:nvSpPr>
          <p:spPr bwMode="auto">
            <a:xfrm rot="5400000">
              <a:off x="5789029" y="5959318"/>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58" name="AutoShape 265"/>
            <p:cNvSpPr>
              <a:spLocks noChangeArrowheads="1"/>
            </p:cNvSpPr>
            <p:nvPr/>
          </p:nvSpPr>
          <p:spPr bwMode="auto">
            <a:xfrm rot="5400000">
              <a:off x="5941429" y="5959318"/>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59" name="AutoShape 266"/>
            <p:cNvSpPr>
              <a:spLocks noChangeArrowheads="1"/>
            </p:cNvSpPr>
            <p:nvPr/>
          </p:nvSpPr>
          <p:spPr bwMode="auto">
            <a:xfrm rot="5400000">
              <a:off x="6093829" y="5959318"/>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60" name="AutoShape 267"/>
            <p:cNvSpPr>
              <a:spLocks noChangeArrowheads="1"/>
            </p:cNvSpPr>
            <p:nvPr/>
          </p:nvSpPr>
          <p:spPr bwMode="auto">
            <a:xfrm rot="5400000">
              <a:off x="5635041" y="610378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61" name="AutoShape 268"/>
            <p:cNvSpPr>
              <a:spLocks noChangeArrowheads="1"/>
            </p:cNvSpPr>
            <p:nvPr/>
          </p:nvSpPr>
          <p:spPr bwMode="auto">
            <a:xfrm rot="5400000">
              <a:off x="5482641" y="610378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62" name="AutoShape 269"/>
            <p:cNvSpPr>
              <a:spLocks noChangeArrowheads="1"/>
            </p:cNvSpPr>
            <p:nvPr/>
          </p:nvSpPr>
          <p:spPr bwMode="auto">
            <a:xfrm rot="5400000">
              <a:off x="5330241" y="610378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63" name="AutoShape 270"/>
            <p:cNvSpPr>
              <a:spLocks noChangeArrowheads="1"/>
            </p:cNvSpPr>
            <p:nvPr/>
          </p:nvSpPr>
          <p:spPr bwMode="auto">
            <a:xfrm rot="5400000">
              <a:off x="5177841" y="610378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64" name="AutoShape 271"/>
            <p:cNvSpPr>
              <a:spLocks noChangeArrowheads="1"/>
            </p:cNvSpPr>
            <p:nvPr/>
          </p:nvSpPr>
          <p:spPr bwMode="auto">
            <a:xfrm rot="5400000">
              <a:off x="5027029" y="6105368"/>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65" name="AutoShape 272"/>
            <p:cNvSpPr>
              <a:spLocks noChangeArrowheads="1"/>
            </p:cNvSpPr>
            <p:nvPr/>
          </p:nvSpPr>
          <p:spPr bwMode="auto">
            <a:xfrm rot="5400000">
              <a:off x="4873041" y="610378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66" name="AutoShape 273"/>
            <p:cNvSpPr>
              <a:spLocks noChangeArrowheads="1"/>
            </p:cNvSpPr>
            <p:nvPr/>
          </p:nvSpPr>
          <p:spPr bwMode="auto">
            <a:xfrm rot="5400000">
              <a:off x="4720641" y="610378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67" name="AutoShape 274"/>
            <p:cNvSpPr>
              <a:spLocks noChangeArrowheads="1"/>
            </p:cNvSpPr>
            <p:nvPr/>
          </p:nvSpPr>
          <p:spPr bwMode="auto">
            <a:xfrm rot="5400000">
              <a:off x="4568241" y="610378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68" name="AutoShape 275"/>
            <p:cNvSpPr>
              <a:spLocks noChangeArrowheads="1"/>
            </p:cNvSpPr>
            <p:nvPr/>
          </p:nvSpPr>
          <p:spPr bwMode="auto">
            <a:xfrm rot="5400000">
              <a:off x="4415841" y="6103781"/>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69" name="AutoShape 276"/>
            <p:cNvSpPr>
              <a:spLocks noChangeArrowheads="1"/>
            </p:cNvSpPr>
            <p:nvPr/>
          </p:nvSpPr>
          <p:spPr bwMode="auto">
            <a:xfrm rot="5400000">
              <a:off x="5789029" y="6105368"/>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70" name="AutoShape 277"/>
            <p:cNvSpPr>
              <a:spLocks noChangeArrowheads="1"/>
            </p:cNvSpPr>
            <p:nvPr/>
          </p:nvSpPr>
          <p:spPr bwMode="auto">
            <a:xfrm rot="5400000">
              <a:off x="5941429" y="6105368"/>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771" name="AutoShape 278"/>
            <p:cNvSpPr>
              <a:spLocks noChangeArrowheads="1"/>
            </p:cNvSpPr>
            <p:nvPr/>
          </p:nvSpPr>
          <p:spPr bwMode="auto">
            <a:xfrm rot="5400000">
              <a:off x="6093829" y="6105368"/>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grpSp>
      <p:grpSp>
        <p:nvGrpSpPr>
          <p:cNvPr id="824" name="Group 823"/>
          <p:cNvGrpSpPr/>
          <p:nvPr/>
        </p:nvGrpSpPr>
        <p:grpSpPr>
          <a:xfrm>
            <a:off x="39582" y="624166"/>
            <a:ext cx="1905000" cy="655638"/>
            <a:chOff x="4937167" y="2260189"/>
            <a:chExt cx="1905000" cy="655638"/>
          </a:xfrm>
        </p:grpSpPr>
        <p:sp>
          <p:nvSpPr>
            <p:cNvPr id="774" name="Rectangle 230"/>
            <p:cNvSpPr>
              <a:spLocks noChangeArrowheads="1"/>
            </p:cNvSpPr>
            <p:nvPr/>
          </p:nvSpPr>
          <p:spPr bwMode="auto">
            <a:xfrm>
              <a:off x="4937167" y="2260189"/>
              <a:ext cx="1905000"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775" name="AutoShape 231"/>
            <p:cNvSpPr>
              <a:spLocks noChangeArrowheads="1"/>
            </p:cNvSpPr>
            <p:nvPr/>
          </p:nvSpPr>
          <p:spPr bwMode="auto">
            <a:xfrm rot="5400000">
              <a:off x="62325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6" name="AutoShape 232"/>
            <p:cNvSpPr>
              <a:spLocks noChangeArrowheads="1"/>
            </p:cNvSpPr>
            <p:nvPr/>
          </p:nvSpPr>
          <p:spPr bwMode="auto">
            <a:xfrm rot="5400000">
              <a:off x="60801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7" name="AutoShape 233"/>
            <p:cNvSpPr>
              <a:spLocks noChangeArrowheads="1"/>
            </p:cNvSpPr>
            <p:nvPr/>
          </p:nvSpPr>
          <p:spPr bwMode="auto">
            <a:xfrm rot="5400000">
              <a:off x="59277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8" name="AutoShape 234"/>
            <p:cNvSpPr>
              <a:spLocks noChangeArrowheads="1"/>
            </p:cNvSpPr>
            <p:nvPr/>
          </p:nvSpPr>
          <p:spPr bwMode="auto">
            <a:xfrm rot="5400000">
              <a:off x="57753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9" name="AutoShape 235"/>
            <p:cNvSpPr>
              <a:spLocks noChangeArrowheads="1"/>
            </p:cNvSpPr>
            <p:nvPr/>
          </p:nvSpPr>
          <p:spPr bwMode="auto">
            <a:xfrm rot="5400000">
              <a:off x="56245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0" name="AutoShape 236"/>
            <p:cNvSpPr>
              <a:spLocks noChangeArrowheads="1"/>
            </p:cNvSpPr>
            <p:nvPr/>
          </p:nvSpPr>
          <p:spPr bwMode="auto">
            <a:xfrm rot="5400000">
              <a:off x="54705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1" name="AutoShape 237"/>
            <p:cNvSpPr>
              <a:spLocks noChangeArrowheads="1"/>
            </p:cNvSpPr>
            <p:nvPr/>
          </p:nvSpPr>
          <p:spPr bwMode="auto">
            <a:xfrm rot="5400000">
              <a:off x="53181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2" name="AutoShape 238"/>
            <p:cNvSpPr>
              <a:spLocks noChangeArrowheads="1"/>
            </p:cNvSpPr>
            <p:nvPr/>
          </p:nvSpPr>
          <p:spPr bwMode="auto">
            <a:xfrm rot="5400000">
              <a:off x="51657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3" name="AutoShape 239"/>
            <p:cNvSpPr>
              <a:spLocks noChangeArrowheads="1"/>
            </p:cNvSpPr>
            <p:nvPr/>
          </p:nvSpPr>
          <p:spPr bwMode="auto">
            <a:xfrm rot="5400000">
              <a:off x="50133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4" name="AutoShape 240"/>
            <p:cNvSpPr>
              <a:spLocks noChangeArrowheads="1"/>
            </p:cNvSpPr>
            <p:nvPr/>
          </p:nvSpPr>
          <p:spPr bwMode="auto">
            <a:xfrm rot="5400000">
              <a:off x="63865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5" name="AutoShape 241"/>
            <p:cNvSpPr>
              <a:spLocks noChangeArrowheads="1"/>
            </p:cNvSpPr>
            <p:nvPr/>
          </p:nvSpPr>
          <p:spPr bwMode="auto">
            <a:xfrm rot="5400000">
              <a:off x="65389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6" name="AutoShape 242"/>
            <p:cNvSpPr>
              <a:spLocks noChangeArrowheads="1"/>
            </p:cNvSpPr>
            <p:nvPr/>
          </p:nvSpPr>
          <p:spPr bwMode="auto">
            <a:xfrm rot="5400000">
              <a:off x="66913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7" name="AutoShape 243"/>
            <p:cNvSpPr>
              <a:spLocks noChangeArrowheads="1"/>
            </p:cNvSpPr>
            <p:nvPr/>
          </p:nvSpPr>
          <p:spPr bwMode="auto">
            <a:xfrm rot="5400000">
              <a:off x="62325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8" name="AutoShape 244"/>
            <p:cNvSpPr>
              <a:spLocks noChangeArrowheads="1"/>
            </p:cNvSpPr>
            <p:nvPr/>
          </p:nvSpPr>
          <p:spPr bwMode="auto">
            <a:xfrm rot="5400000">
              <a:off x="60801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9" name="AutoShape 245"/>
            <p:cNvSpPr>
              <a:spLocks noChangeArrowheads="1"/>
            </p:cNvSpPr>
            <p:nvPr/>
          </p:nvSpPr>
          <p:spPr bwMode="auto">
            <a:xfrm rot="5400000">
              <a:off x="59277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0" name="AutoShape 246"/>
            <p:cNvSpPr>
              <a:spLocks noChangeArrowheads="1"/>
            </p:cNvSpPr>
            <p:nvPr/>
          </p:nvSpPr>
          <p:spPr bwMode="auto">
            <a:xfrm rot="5400000">
              <a:off x="57753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1" name="AutoShape 247"/>
            <p:cNvSpPr>
              <a:spLocks noChangeArrowheads="1"/>
            </p:cNvSpPr>
            <p:nvPr/>
          </p:nvSpPr>
          <p:spPr bwMode="auto">
            <a:xfrm rot="5400000">
              <a:off x="56245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2" name="AutoShape 248"/>
            <p:cNvSpPr>
              <a:spLocks noChangeArrowheads="1"/>
            </p:cNvSpPr>
            <p:nvPr/>
          </p:nvSpPr>
          <p:spPr bwMode="auto">
            <a:xfrm rot="5400000">
              <a:off x="54705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3" name="AutoShape 249"/>
            <p:cNvSpPr>
              <a:spLocks noChangeArrowheads="1"/>
            </p:cNvSpPr>
            <p:nvPr/>
          </p:nvSpPr>
          <p:spPr bwMode="auto">
            <a:xfrm rot="5400000">
              <a:off x="53181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4" name="AutoShape 250"/>
            <p:cNvSpPr>
              <a:spLocks noChangeArrowheads="1"/>
            </p:cNvSpPr>
            <p:nvPr/>
          </p:nvSpPr>
          <p:spPr bwMode="auto">
            <a:xfrm rot="5400000">
              <a:off x="51657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5" name="AutoShape 251"/>
            <p:cNvSpPr>
              <a:spLocks noChangeArrowheads="1"/>
            </p:cNvSpPr>
            <p:nvPr/>
          </p:nvSpPr>
          <p:spPr bwMode="auto">
            <a:xfrm rot="5400000">
              <a:off x="50133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6" name="AutoShape 252"/>
            <p:cNvSpPr>
              <a:spLocks noChangeArrowheads="1"/>
            </p:cNvSpPr>
            <p:nvPr/>
          </p:nvSpPr>
          <p:spPr bwMode="auto">
            <a:xfrm rot="5400000">
              <a:off x="63865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7" name="AutoShape 253"/>
            <p:cNvSpPr>
              <a:spLocks noChangeArrowheads="1"/>
            </p:cNvSpPr>
            <p:nvPr/>
          </p:nvSpPr>
          <p:spPr bwMode="auto">
            <a:xfrm rot="5400000">
              <a:off x="65389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8" name="AutoShape 254"/>
            <p:cNvSpPr>
              <a:spLocks noChangeArrowheads="1"/>
            </p:cNvSpPr>
            <p:nvPr/>
          </p:nvSpPr>
          <p:spPr bwMode="auto">
            <a:xfrm rot="5400000">
              <a:off x="66913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9" name="AutoShape 255"/>
            <p:cNvSpPr>
              <a:spLocks noChangeArrowheads="1"/>
            </p:cNvSpPr>
            <p:nvPr/>
          </p:nvSpPr>
          <p:spPr bwMode="auto">
            <a:xfrm rot="5400000">
              <a:off x="62317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0" name="AutoShape 256"/>
            <p:cNvSpPr>
              <a:spLocks noChangeArrowheads="1"/>
            </p:cNvSpPr>
            <p:nvPr/>
          </p:nvSpPr>
          <p:spPr bwMode="auto">
            <a:xfrm rot="5400000">
              <a:off x="60793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1" name="AutoShape 257"/>
            <p:cNvSpPr>
              <a:spLocks noChangeArrowheads="1"/>
            </p:cNvSpPr>
            <p:nvPr/>
          </p:nvSpPr>
          <p:spPr bwMode="auto">
            <a:xfrm rot="5400000">
              <a:off x="59269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2" name="AutoShape 258"/>
            <p:cNvSpPr>
              <a:spLocks noChangeArrowheads="1"/>
            </p:cNvSpPr>
            <p:nvPr/>
          </p:nvSpPr>
          <p:spPr bwMode="auto">
            <a:xfrm rot="5400000">
              <a:off x="57745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3" name="AutoShape 259"/>
            <p:cNvSpPr>
              <a:spLocks noChangeArrowheads="1"/>
            </p:cNvSpPr>
            <p:nvPr/>
          </p:nvSpPr>
          <p:spPr bwMode="auto">
            <a:xfrm rot="5400000">
              <a:off x="56237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4" name="AutoShape 260"/>
            <p:cNvSpPr>
              <a:spLocks noChangeArrowheads="1"/>
            </p:cNvSpPr>
            <p:nvPr/>
          </p:nvSpPr>
          <p:spPr bwMode="auto">
            <a:xfrm rot="5400000">
              <a:off x="54697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5" name="AutoShape 261"/>
            <p:cNvSpPr>
              <a:spLocks noChangeArrowheads="1"/>
            </p:cNvSpPr>
            <p:nvPr/>
          </p:nvSpPr>
          <p:spPr bwMode="auto">
            <a:xfrm rot="5400000">
              <a:off x="53173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6" name="AutoShape 262"/>
            <p:cNvSpPr>
              <a:spLocks noChangeArrowheads="1"/>
            </p:cNvSpPr>
            <p:nvPr/>
          </p:nvSpPr>
          <p:spPr bwMode="auto">
            <a:xfrm rot="5400000">
              <a:off x="51649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7" name="AutoShape 263"/>
            <p:cNvSpPr>
              <a:spLocks noChangeArrowheads="1"/>
            </p:cNvSpPr>
            <p:nvPr/>
          </p:nvSpPr>
          <p:spPr bwMode="auto">
            <a:xfrm rot="5400000">
              <a:off x="50125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8" name="AutoShape 264"/>
            <p:cNvSpPr>
              <a:spLocks noChangeArrowheads="1"/>
            </p:cNvSpPr>
            <p:nvPr/>
          </p:nvSpPr>
          <p:spPr bwMode="auto">
            <a:xfrm rot="5400000">
              <a:off x="63857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9" name="AutoShape 265"/>
            <p:cNvSpPr>
              <a:spLocks noChangeArrowheads="1"/>
            </p:cNvSpPr>
            <p:nvPr/>
          </p:nvSpPr>
          <p:spPr bwMode="auto">
            <a:xfrm rot="5400000">
              <a:off x="65381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0" name="AutoShape 266"/>
            <p:cNvSpPr>
              <a:spLocks noChangeArrowheads="1"/>
            </p:cNvSpPr>
            <p:nvPr/>
          </p:nvSpPr>
          <p:spPr bwMode="auto">
            <a:xfrm rot="5400000">
              <a:off x="66905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1" name="AutoShape 267"/>
            <p:cNvSpPr>
              <a:spLocks noChangeArrowheads="1"/>
            </p:cNvSpPr>
            <p:nvPr/>
          </p:nvSpPr>
          <p:spPr bwMode="auto">
            <a:xfrm rot="5400000">
              <a:off x="62317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2" name="AutoShape 268"/>
            <p:cNvSpPr>
              <a:spLocks noChangeArrowheads="1"/>
            </p:cNvSpPr>
            <p:nvPr/>
          </p:nvSpPr>
          <p:spPr bwMode="auto">
            <a:xfrm rot="5400000">
              <a:off x="60793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3" name="AutoShape 269"/>
            <p:cNvSpPr>
              <a:spLocks noChangeArrowheads="1"/>
            </p:cNvSpPr>
            <p:nvPr/>
          </p:nvSpPr>
          <p:spPr bwMode="auto">
            <a:xfrm rot="5400000">
              <a:off x="59269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4" name="AutoShape 270"/>
            <p:cNvSpPr>
              <a:spLocks noChangeArrowheads="1"/>
            </p:cNvSpPr>
            <p:nvPr/>
          </p:nvSpPr>
          <p:spPr bwMode="auto">
            <a:xfrm rot="5400000">
              <a:off x="57745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5" name="AutoShape 271"/>
            <p:cNvSpPr>
              <a:spLocks noChangeArrowheads="1"/>
            </p:cNvSpPr>
            <p:nvPr/>
          </p:nvSpPr>
          <p:spPr bwMode="auto">
            <a:xfrm rot="5400000">
              <a:off x="56237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6" name="AutoShape 272"/>
            <p:cNvSpPr>
              <a:spLocks noChangeArrowheads="1"/>
            </p:cNvSpPr>
            <p:nvPr/>
          </p:nvSpPr>
          <p:spPr bwMode="auto">
            <a:xfrm rot="5400000">
              <a:off x="54697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7" name="AutoShape 273"/>
            <p:cNvSpPr>
              <a:spLocks noChangeArrowheads="1"/>
            </p:cNvSpPr>
            <p:nvPr/>
          </p:nvSpPr>
          <p:spPr bwMode="auto">
            <a:xfrm rot="5400000">
              <a:off x="53173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8" name="AutoShape 274"/>
            <p:cNvSpPr>
              <a:spLocks noChangeArrowheads="1"/>
            </p:cNvSpPr>
            <p:nvPr/>
          </p:nvSpPr>
          <p:spPr bwMode="auto">
            <a:xfrm rot="5400000">
              <a:off x="51649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9" name="AutoShape 275"/>
            <p:cNvSpPr>
              <a:spLocks noChangeArrowheads="1"/>
            </p:cNvSpPr>
            <p:nvPr/>
          </p:nvSpPr>
          <p:spPr bwMode="auto">
            <a:xfrm rot="5400000">
              <a:off x="50125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20" name="AutoShape 276"/>
            <p:cNvSpPr>
              <a:spLocks noChangeArrowheads="1"/>
            </p:cNvSpPr>
            <p:nvPr/>
          </p:nvSpPr>
          <p:spPr bwMode="auto">
            <a:xfrm rot="5400000">
              <a:off x="63857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21" name="AutoShape 277"/>
            <p:cNvSpPr>
              <a:spLocks noChangeArrowheads="1"/>
            </p:cNvSpPr>
            <p:nvPr/>
          </p:nvSpPr>
          <p:spPr bwMode="auto">
            <a:xfrm rot="5400000">
              <a:off x="65381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22" name="AutoShape 278"/>
            <p:cNvSpPr>
              <a:spLocks noChangeArrowheads="1"/>
            </p:cNvSpPr>
            <p:nvPr/>
          </p:nvSpPr>
          <p:spPr bwMode="auto">
            <a:xfrm rot="5400000">
              <a:off x="66905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grpSp>
      <p:sp>
        <p:nvSpPr>
          <p:cNvPr id="825" name="TextBox 824"/>
          <p:cNvSpPr txBox="1"/>
          <p:nvPr/>
        </p:nvSpPr>
        <p:spPr>
          <a:xfrm>
            <a:off x="37619" y="1318202"/>
            <a:ext cx="211046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Base population</a:t>
            </a:r>
          </a:p>
        </p:txBody>
      </p:sp>
      <p:sp>
        <p:nvSpPr>
          <p:cNvPr id="826" name="TextBox 825"/>
          <p:cNvSpPr txBox="1"/>
          <p:nvPr/>
        </p:nvSpPr>
        <p:spPr>
          <a:xfrm>
            <a:off x="41273" y="1729803"/>
            <a:ext cx="2099718"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clones or extract inbred lines as </a:t>
            </a:r>
            <a:r>
              <a:rPr lang="en-GB" dirty="0">
                <a:solidFill>
                  <a:schemeClr val="tx1">
                    <a:lumMod val="50000"/>
                    <a:lumOff val="50000"/>
                  </a:schemeClr>
                </a:solidFill>
                <a:latin typeface="Arial" panose="020B0604020202020204" pitchFamily="34" charset="0"/>
                <a:cs typeface="Arial" panose="020B0604020202020204" pitchFamily="34" charset="0"/>
              </a:rPr>
              <a:t>candidate</a:t>
            </a:r>
            <a:r>
              <a:rPr lang="en-GB" dirty="0">
                <a:latin typeface="Arial" panose="020B0604020202020204" pitchFamily="34" charset="0"/>
                <a:cs typeface="Arial" panose="020B0604020202020204" pitchFamily="34" charset="0"/>
              </a:rPr>
              <a:t> components of synthetic cultivars</a:t>
            </a:r>
          </a:p>
        </p:txBody>
      </p:sp>
      <p:cxnSp>
        <p:nvCxnSpPr>
          <p:cNvPr id="828" name="Straight Arrow Connector 827"/>
          <p:cNvCxnSpPr>
            <a:stCxn id="774" idx="3"/>
            <a:endCxn id="829" idx="1"/>
          </p:cNvCxnSpPr>
          <p:nvPr/>
        </p:nvCxnSpPr>
        <p:spPr>
          <a:xfrm flipV="1">
            <a:off x="1944582" y="948631"/>
            <a:ext cx="676070" cy="33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36" name="TextBox 835"/>
          <p:cNvSpPr txBox="1"/>
          <p:nvPr/>
        </p:nvSpPr>
        <p:spPr>
          <a:xfrm>
            <a:off x="4843519" y="606947"/>
            <a:ext cx="728021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Maintain (preserve, keep, retain) selected clones or inbred lines, selected as synthetic cultivars‘ components. </a:t>
            </a:r>
          </a:p>
        </p:txBody>
      </p:sp>
      <p:sp>
        <p:nvSpPr>
          <p:cNvPr id="837" name="TextBox 836"/>
          <p:cNvSpPr txBox="1"/>
          <p:nvPr/>
        </p:nvSpPr>
        <p:spPr>
          <a:xfrm>
            <a:off x="4851123" y="1543314"/>
            <a:ext cx="728021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Organize a Polycross (or Topcross) with these candidate components, </a:t>
            </a:r>
            <a:r>
              <a:rPr lang="en-GB" dirty="0">
                <a:solidFill>
                  <a:schemeClr val="tx1">
                    <a:lumMod val="50000"/>
                    <a:lumOff val="50000"/>
                  </a:schemeClr>
                </a:solidFill>
                <a:latin typeface="Arial" panose="020B0604020202020204" pitchFamily="34" charset="0"/>
                <a:cs typeface="Arial" panose="020B0604020202020204" pitchFamily="34" charset="0"/>
              </a:rPr>
              <a:t>to produce seed for Polycross-</a:t>
            </a:r>
            <a:r>
              <a:rPr lang="en-GB" dirty="0">
                <a:latin typeface="Arial" panose="020B0604020202020204" pitchFamily="34" charset="0"/>
                <a:cs typeface="Arial" panose="020B0604020202020204" pitchFamily="34" charset="0"/>
              </a:rPr>
              <a:t>Test</a:t>
            </a:r>
            <a:r>
              <a:rPr lang="en-GB" dirty="0">
                <a:solidFill>
                  <a:schemeClr val="tx1">
                    <a:lumMod val="50000"/>
                    <a:lumOff val="50000"/>
                  </a:schemeClr>
                </a:solidFill>
                <a:latin typeface="Arial" panose="020B0604020202020204" pitchFamily="34" charset="0"/>
                <a:cs typeface="Arial" panose="020B0604020202020204" pitchFamily="34" charset="0"/>
              </a:rPr>
              <a:t> (or Topcross-</a:t>
            </a:r>
            <a:r>
              <a:rPr lang="en-GB" dirty="0">
                <a:latin typeface="Arial" panose="020B0604020202020204" pitchFamily="34" charset="0"/>
                <a:cs typeface="Arial" panose="020B0604020202020204" pitchFamily="34" charset="0"/>
              </a:rPr>
              <a:t>Test</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a:t>
            </a:r>
          </a:p>
        </p:txBody>
      </p:sp>
      <p:sp>
        <p:nvSpPr>
          <p:cNvPr id="838" name="TextBox 837"/>
          <p:cNvSpPr txBox="1"/>
          <p:nvPr/>
        </p:nvSpPr>
        <p:spPr>
          <a:xfrm>
            <a:off x="4843518" y="3155357"/>
            <a:ext cx="728021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Polycross-Test (or Topcross-Test): Field trial to assess agronomic performance; estimate GCA of the candidates. </a:t>
            </a:r>
          </a:p>
        </p:txBody>
      </p:sp>
      <p:grpSp>
        <p:nvGrpSpPr>
          <p:cNvPr id="3" name="Group 2"/>
          <p:cNvGrpSpPr/>
          <p:nvPr/>
        </p:nvGrpSpPr>
        <p:grpSpPr>
          <a:xfrm>
            <a:off x="4843518" y="4129022"/>
            <a:ext cx="7287816" cy="2673828"/>
            <a:chOff x="4843518" y="4129022"/>
            <a:chExt cx="7287816" cy="2673828"/>
          </a:xfrm>
        </p:grpSpPr>
        <p:sp>
          <p:nvSpPr>
            <p:cNvPr id="849" name="TextBox 848"/>
            <p:cNvSpPr txBox="1"/>
            <p:nvPr/>
          </p:nvSpPr>
          <p:spPr>
            <a:xfrm>
              <a:off x="4851123" y="5602521"/>
              <a:ext cx="7280211"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Grow random-mated offspring from Syn-1 as generation Syn-2.</a:t>
              </a:r>
            </a:p>
            <a:p>
              <a:r>
                <a:rPr lang="en-GB" dirty="0">
                  <a:solidFill>
                    <a:schemeClr val="tx1">
                      <a:lumMod val="50000"/>
                      <a:lumOff val="50000"/>
                    </a:schemeClr>
                  </a:solidFill>
                  <a:latin typeface="Arial" panose="020B0604020202020204" pitchFamily="34" charset="0"/>
                  <a:cs typeface="Arial" panose="020B0604020202020204" pitchFamily="34" charset="0"/>
                </a:rPr>
                <a:t>Go to Syn-3 or Syn-4, get your candidate synthetic cultivar tested by the authorities (and hopefully approved), sell seed in synthetic generation ~</a:t>
              </a:r>
              <a:r>
                <a:rPr lang="en-GB" dirty="0">
                  <a:latin typeface="Arial" panose="020B0604020202020204" pitchFamily="34" charset="0"/>
                  <a:cs typeface="Arial" panose="020B0604020202020204" pitchFamily="34" charset="0"/>
                </a:rPr>
                <a:t>beyond </a:t>
              </a:r>
              <a:r>
                <a:rPr lang="en-GB" dirty="0" err="1">
                  <a:latin typeface="Arial" panose="020B0604020202020204" pitchFamily="34" charset="0"/>
                  <a:cs typeface="Arial" panose="020B0604020202020204" pitchFamily="34" charset="0"/>
                </a:rPr>
                <a:t>Syn</a:t>
              </a:r>
              <a:r>
                <a:rPr lang="en-GB" dirty="0">
                  <a:latin typeface="Arial" panose="020B0604020202020204" pitchFamily="34" charset="0"/>
                  <a:cs typeface="Arial" panose="020B0604020202020204" pitchFamily="34" charset="0"/>
                </a:rPr>
                <a:t> 3 </a:t>
              </a:r>
              <a:r>
                <a:rPr lang="en-GB" dirty="0">
                  <a:solidFill>
                    <a:schemeClr val="tx1">
                      <a:lumMod val="50000"/>
                      <a:lumOff val="50000"/>
                    </a:schemeClr>
                  </a:solidFill>
                  <a:latin typeface="Arial" panose="020B0604020202020204" pitchFamily="34" charset="0"/>
                  <a:cs typeface="Arial" panose="020B0604020202020204" pitchFamily="34" charset="0"/>
                </a:rPr>
                <a:t>to farmers.</a:t>
              </a:r>
            </a:p>
          </p:txBody>
        </p:sp>
        <p:sp>
          <p:nvSpPr>
            <p:cNvPr id="839" name="TextBox 838"/>
            <p:cNvSpPr txBox="1"/>
            <p:nvPr/>
          </p:nvSpPr>
          <p:spPr>
            <a:xfrm>
              <a:off x="4843518" y="4129022"/>
              <a:ext cx="728021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Select. </a:t>
              </a:r>
              <a:r>
                <a:rPr lang="en-GB" dirty="0">
                  <a:solidFill>
                    <a:srgbClr val="0000FF"/>
                  </a:solidFill>
                  <a:latin typeface="Arial" panose="020B0604020202020204" pitchFamily="34" charset="0"/>
                  <a:cs typeface="Arial" panose="020B0604020202020204" pitchFamily="34" charset="0"/>
                </a:rPr>
                <a:t>Go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back</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to the maintained candidate components. Find </a:t>
              </a:r>
              <a:r>
                <a:rPr lang="en-GB" dirty="0" err="1">
                  <a:latin typeface="Arial" panose="020B0604020202020204" pitchFamily="34" charset="0"/>
                  <a:cs typeface="Arial" panose="020B0604020202020204" pitchFamily="34" charset="0"/>
                </a:rPr>
                <a:t>optim</a:t>
              </a:r>
              <a:r>
                <a:rPr lang="en-GB" dirty="0">
                  <a:latin typeface="Arial" panose="020B0604020202020204" pitchFamily="34" charset="0"/>
                  <a:cs typeface="Arial" panose="020B0604020202020204" pitchFamily="34" charset="0"/>
                </a:rPr>
                <a:t>. number of </a:t>
              </a:r>
              <a:r>
                <a:rPr lang="en-GB" dirty="0" err="1">
                  <a:latin typeface="Arial" panose="020B0604020202020204" pitchFamily="34" charset="0"/>
                  <a:cs typeface="Arial" panose="020B0604020202020204" pitchFamily="34" charset="0"/>
                </a:rPr>
                <a:t>compts</a:t>
              </a:r>
              <a:r>
                <a:rPr lang="en-GB" dirty="0">
                  <a:latin typeface="Arial" panose="020B0604020202020204" pitchFamily="34" charset="0"/>
                  <a:cs typeface="Arial" panose="020B0604020202020204" pitchFamily="34" charset="0"/>
                </a:rPr>
                <a:t>., join best ones, grow them as generation Syn-0.</a:t>
              </a:r>
            </a:p>
          </p:txBody>
        </p:sp>
        <p:sp>
          <p:nvSpPr>
            <p:cNvPr id="848" name="TextBox 847"/>
            <p:cNvSpPr txBox="1"/>
            <p:nvPr/>
          </p:nvSpPr>
          <p:spPr>
            <a:xfrm>
              <a:off x="4851123" y="4915306"/>
              <a:ext cx="728021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Grow random-mated offspring from Syn-0 as generation Syn-1.</a:t>
              </a:r>
            </a:p>
          </p:txBody>
        </p:sp>
      </p:grpSp>
      <p:sp>
        <p:nvSpPr>
          <p:cNvPr id="850" name="Right Arrow 849"/>
          <p:cNvSpPr/>
          <p:nvPr/>
        </p:nvSpPr>
        <p:spPr>
          <a:xfrm rot="5400000">
            <a:off x="3719516" y="2901171"/>
            <a:ext cx="396875" cy="118542"/>
          </a:xfrm>
          <a:prstGeom prst="rightArrow">
            <a:avLst>
              <a:gd name="adj1" fmla="val 50000"/>
              <a:gd name="adj2" fmla="val 141449"/>
            </a:avLst>
          </a:prstGeom>
          <a:solidFill>
            <a:schemeClr val="tx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1" name="Right Arrow 850"/>
          <p:cNvSpPr/>
          <p:nvPr/>
        </p:nvSpPr>
        <p:spPr>
          <a:xfrm rot="5400000">
            <a:off x="3695117" y="1466176"/>
            <a:ext cx="396875" cy="118542"/>
          </a:xfrm>
          <a:prstGeom prst="rightArrow">
            <a:avLst>
              <a:gd name="adj1" fmla="val 50000"/>
              <a:gd name="adj2" fmla="val 141449"/>
            </a:avLst>
          </a:prstGeom>
          <a:solidFill>
            <a:schemeClr val="tx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6" name="Right Arrow 855"/>
          <p:cNvSpPr/>
          <p:nvPr/>
        </p:nvSpPr>
        <p:spPr>
          <a:xfrm rot="5400000">
            <a:off x="3711662" y="4670634"/>
            <a:ext cx="396875" cy="118542"/>
          </a:xfrm>
          <a:prstGeom prst="rightArrow">
            <a:avLst>
              <a:gd name="adj1" fmla="val 50000"/>
              <a:gd name="adj2" fmla="val 141449"/>
            </a:avLst>
          </a:prstGeom>
          <a:solidFill>
            <a:schemeClr val="tx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7" name="Right Arrow 856"/>
          <p:cNvSpPr/>
          <p:nvPr/>
        </p:nvSpPr>
        <p:spPr>
          <a:xfrm rot="5400000">
            <a:off x="3711662" y="5547021"/>
            <a:ext cx="396875" cy="118542"/>
          </a:xfrm>
          <a:prstGeom prst="rightArrow">
            <a:avLst>
              <a:gd name="adj1" fmla="val 50000"/>
              <a:gd name="adj2" fmla="val 141449"/>
            </a:avLst>
          </a:prstGeom>
          <a:solidFill>
            <a:schemeClr val="tx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59" name="Straight Connector 858"/>
          <p:cNvCxnSpPr/>
          <p:nvPr/>
        </p:nvCxnSpPr>
        <p:spPr>
          <a:xfrm flipV="1">
            <a:off x="1944582" y="4137743"/>
            <a:ext cx="10179147" cy="26811"/>
          </a:xfrm>
          <a:prstGeom prst="line">
            <a:avLst/>
          </a:prstGeom>
          <a:ln w="19050">
            <a:solidFill>
              <a:srgbClr val="FF0000"/>
            </a:solidFill>
          </a:ln>
          <a:effectLst>
            <a:outerShdw blurRad="50800" dist="38100" dir="2700000" algn="tl" rotWithShape="0">
              <a:srgbClr val="FFC000">
                <a:alpha val="40000"/>
              </a:srgbClr>
            </a:outerShdw>
          </a:effectLst>
        </p:spPr>
        <p:style>
          <a:lnRef idx="1">
            <a:schemeClr val="accent1"/>
          </a:lnRef>
          <a:fillRef idx="0">
            <a:schemeClr val="accent1"/>
          </a:fillRef>
          <a:effectRef idx="0">
            <a:schemeClr val="accent1"/>
          </a:effectRef>
          <a:fontRef idx="minor">
            <a:schemeClr val="tx1"/>
          </a:fontRef>
        </p:style>
      </p:cxnSp>
      <p:sp>
        <p:nvSpPr>
          <p:cNvPr id="864" name="TextBox 863"/>
          <p:cNvSpPr txBox="1"/>
          <p:nvPr/>
        </p:nvSpPr>
        <p:spPr>
          <a:xfrm>
            <a:off x="35811" y="3809929"/>
            <a:ext cx="2106295" cy="2585323"/>
          </a:xfrm>
          <a:prstGeom prst="rect">
            <a:avLst/>
          </a:prstGeom>
          <a:solidFill>
            <a:schemeClr val="bg1"/>
          </a:solidFill>
          <a:ln w="12700">
            <a:solidFill>
              <a:srgbClr val="FF0000"/>
            </a:solidFill>
          </a:ln>
          <a:effectLst>
            <a:outerShdw blurRad="50800" dist="38100" dir="2700000" algn="tl" rotWithShape="0">
              <a:srgbClr val="FFC000">
                <a:alpha val="40000"/>
              </a:srgbClr>
            </a:outerShdw>
          </a:effectLst>
        </p:spPr>
        <p:txBody>
          <a:bodyPr wrap="square" rtlCol="0">
            <a:spAutoFit/>
          </a:bodyPr>
          <a:lstStyle/>
          <a:p>
            <a:r>
              <a:rPr lang="en-GB" dirty="0">
                <a:latin typeface="Arial" panose="020B0604020202020204" pitchFamily="34" charset="0"/>
                <a:cs typeface="Arial" panose="020B0604020202020204" pitchFamily="34" charset="0"/>
              </a:rPr>
              <a:t>This </a:t>
            </a:r>
            <a:r>
              <a:rPr lang="en-GB" dirty="0">
                <a:solidFill>
                  <a:srgbClr val="FF0000"/>
                </a:solidFill>
                <a:latin typeface="Arial" panose="020B0604020202020204" pitchFamily="34" charset="0"/>
                <a:cs typeface="Arial" panose="020B0604020202020204" pitchFamily="34" charset="0"/>
              </a:rPr>
              <a:t>red</a:t>
            </a:r>
            <a:r>
              <a:rPr lang="en-GB" dirty="0">
                <a:latin typeface="Arial" panose="020B0604020202020204" pitchFamily="34" charset="0"/>
                <a:cs typeface="Arial" panose="020B0604020202020204" pitchFamily="34" charset="0"/>
              </a:rPr>
              <a:t> barrier line indicates that grains (seed) </a:t>
            </a:r>
            <a:r>
              <a:rPr lang="en-GB" dirty="0" err="1">
                <a:latin typeface="Arial" panose="020B0604020202020204" pitchFamily="34" charset="0"/>
                <a:cs typeface="Arial" panose="020B0604020202020204" pitchFamily="34" charset="0"/>
              </a:rPr>
              <a:t>har</a:t>
            </a:r>
            <a:r>
              <a:rPr lang="en-GB" dirty="0">
                <a:latin typeface="Arial" panose="020B0604020202020204" pitchFamily="34" charset="0"/>
                <a:cs typeface="Arial" panose="020B0604020202020204" pitchFamily="34" charset="0"/>
              </a:rPr>
              <a:t>-vested from the field trial (to assess GCA) is not used as seed again. Instead .. </a:t>
            </a:r>
            <a:r>
              <a:rPr lang="en-GB" dirty="0">
                <a:solidFill>
                  <a:srgbClr val="0000FF"/>
                </a:solidFill>
                <a:latin typeface="Arial" panose="020B0604020202020204" pitchFamily="34" charset="0"/>
                <a:cs typeface="Arial" panose="020B0604020202020204" pitchFamily="34" charset="0"/>
              </a:rPr>
              <a:t>blue line ;-)</a:t>
            </a:r>
          </a:p>
        </p:txBody>
      </p:sp>
      <p:cxnSp>
        <p:nvCxnSpPr>
          <p:cNvPr id="843" name="Elbow Connector 842"/>
          <p:cNvCxnSpPr>
            <a:stCxn id="829" idx="2"/>
            <a:endCxn id="489" idx="1"/>
          </p:cNvCxnSpPr>
          <p:nvPr/>
        </p:nvCxnSpPr>
        <p:spPr>
          <a:xfrm rot="5400000">
            <a:off x="1655953" y="2462048"/>
            <a:ext cx="3113649" cy="932752"/>
          </a:xfrm>
          <a:prstGeom prst="bentConnector4">
            <a:avLst>
              <a:gd name="adj1" fmla="val 2302"/>
              <a:gd name="adj2" fmla="val 124508"/>
            </a:avLst>
          </a:prstGeom>
          <a:ln w="2857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71" name="TextBox 870"/>
          <p:cNvSpPr txBox="1"/>
          <p:nvPr/>
        </p:nvSpPr>
        <p:spPr>
          <a:xfrm rot="17655335">
            <a:off x="2300994" y="5029996"/>
            <a:ext cx="1483499"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solidFill>
                  <a:schemeClr val="tx1">
                    <a:lumMod val="50000"/>
                    <a:lumOff val="50000"/>
                  </a:schemeClr>
                </a:solidFill>
                <a:latin typeface="Arial" panose="020B0604020202020204" pitchFamily="34" charset="0"/>
                <a:cs typeface="Arial" panose="020B0604020202020204" pitchFamily="34" charset="0"/>
              </a:rPr>
              <a:t>No selection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any more</a:t>
            </a:r>
          </a:p>
        </p:txBody>
      </p:sp>
      <p:sp>
        <p:nvSpPr>
          <p:cNvPr id="453" name="Right Triangle 4">
            <a:extLst>
              <a:ext uri="{FF2B5EF4-FFF2-40B4-BE49-F238E27FC236}">
                <a16:creationId xmlns:a16="http://schemas.microsoft.com/office/drawing/2014/main" id="{09889AA9-43B2-4697-8962-E6DA76ED09B1}"/>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1"/>
          <p:cNvSpPr txBox="1"/>
          <p:nvPr/>
        </p:nvSpPr>
        <p:spPr>
          <a:xfrm>
            <a:off x="11536946" y="6314738"/>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88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43"/>
                                        </p:tgtEl>
                                        <p:attrNameLst>
                                          <p:attrName>style.visibility</p:attrName>
                                        </p:attrNameLst>
                                      </p:cBhvr>
                                      <p:to>
                                        <p:strVal val="visible"/>
                                      </p:to>
                                    </p:set>
                                    <p:animEffect transition="in" filter="wipe(up)">
                                      <p:cBhvr>
                                        <p:cTn id="7" dur="2000"/>
                                        <p:tgtEl>
                                          <p:spTgt spid="8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372524" y="323938"/>
            <a:ext cx="11561233" cy="5201424"/>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Same thing again, in different guise. Just because I like the topic and because it is enlightening – not being too trivial ;-)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Go back to the topics Heterosis; GCA; SCA (</a:t>
            </a:r>
            <a:r>
              <a:rPr lang="en-GB" sz="2800" dirty="0">
                <a:solidFill>
                  <a:schemeClr val="tx1">
                    <a:lumMod val="50000"/>
                    <a:lumOff val="50000"/>
                  </a:schemeClr>
                </a:solidFill>
                <a:latin typeface="Arial" panose="020B0604020202020204" pitchFamily="34" charset="0"/>
                <a:cs typeface="Arial" panose="020B0604020202020204" pitchFamily="34" charset="0"/>
              </a:rPr>
              <a:t>UNPLAB-BrMeth_Ch-3[GCAI] and Ch-4[GCAII]</a:t>
            </a:r>
            <a:r>
              <a:rPr lang="en-GB" sz="2800" dirty="0">
                <a:latin typeface="Arial" panose="020B0604020202020204" pitchFamily="34" charset="0"/>
                <a:cs typeface="Arial" panose="020B0604020202020204" pitchFamily="34" charset="0"/>
              </a:rPr>
              <a:t>).</a:t>
            </a:r>
            <a:r>
              <a:rPr lang="en-GB" sz="2800" dirty="0">
                <a:solidFill>
                  <a:schemeClr val="tx1">
                    <a:lumMod val="50000"/>
                    <a:lumOff val="50000"/>
                  </a:schemeClr>
                </a:solidFill>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Number of possible combinations of N if you have K components to choose from:   K!/(K-N)!N!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Example: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Make synthetics with N=8 components and have K=10 components to choose from –  45 different synthetics are possible.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Make synthetics with </a:t>
            </a:r>
            <a:r>
              <a:rPr lang="en-GB" sz="2800" dirty="0">
                <a:solidFill>
                  <a:srgbClr val="0000FF"/>
                </a:solidFill>
                <a:latin typeface="Arial" panose="020B0604020202020204" pitchFamily="34" charset="0"/>
                <a:cs typeface="Arial" panose="020B0604020202020204" pitchFamily="34" charset="0"/>
              </a:rPr>
              <a:t>8 </a:t>
            </a:r>
            <a:r>
              <a:rPr lang="en-GB" sz="2800" dirty="0">
                <a:latin typeface="Arial" panose="020B0604020202020204" pitchFamily="34" charset="0"/>
                <a:cs typeface="Arial" panose="020B0604020202020204" pitchFamily="34" charset="0"/>
              </a:rPr>
              <a:t>components and have </a:t>
            </a:r>
            <a:r>
              <a:rPr lang="en-GB" sz="2800" dirty="0">
                <a:solidFill>
                  <a:srgbClr val="0000FF"/>
                </a:solidFill>
                <a:latin typeface="Arial" panose="020B0604020202020204" pitchFamily="34" charset="0"/>
                <a:cs typeface="Arial" panose="020B0604020202020204" pitchFamily="34" charset="0"/>
              </a:rPr>
              <a:t>50 </a:t>
            </a:r>
            <a:r>
              <a:rPr lang="en-GB" sz="2800" dirty="0">
                <a:latin typeface="Arial" panose="020B0604020202020204" pitchFamily="34" charset="0"/>
                <a:cs typeface="Arial" panose="020B0604020202020204" pitchFamily="34" charset="0"/>
              </a:rPr>
              <a:t>components to choose from. </a:t>
            </a:r>
            <a:r>
              <a:rPr lang="en-GB" sz="2800" dirty="0">
                <a:solidFill>
                  <a:srgbClr val="0000FF"/>
                </a:solidFill>
                <a:latin typeface="Arial" panose="020B0604020202020204" pitchFamily="34" charset="0"/>
                <a:cs typeface="Arial" panose="020B0604020202020204" pitchFamily="34" charset="0"/>
              </a:rPr>
              <a:t>An insane number of 539.9∙10</a:t>
            </a:r>
            <a:r>
              <a:rPr lang="en-GB" sz="2800" baseline="30000" dirty="0">
                <a:solidFill>
                  <a:srgbClr val="0000FF"/>
                </a:solidFill>
                <a:latin typeface="Arial" panose="020B0604020202020204" pitchFamily="34" charset="0"/>
                <a:cs typeface="Arial" panose="020B0604020202020204" pitchFamily="34" charset="0"/>
              </a:rPr>
              <a:t>6</a:t>
            </a:r>
            <a:r>
              <a:rPr lang="en-GB" sz="2800" dirty="0">
                <a:latin typeface="Arial" panose="020B0604020202020204" pitchFamily="34" charset="0"/>
                <a:cs typeface="Arial" panose="020B0604020202020204" pitchFamily="34" charset="0"/>
              </a:rPr>
              <a:t> different synthetics are possible.</a:t>
            </a:r>
          </a:p>
          <a:p>
            <a:r>
              <a:rPr lang="de-DE" sz="2800" dirty="0">
                <a:latin typeface="Arial" panose="020B0604020202020204" pitchFamily="34" charset="0"/>
                <a:cs typeface="Arial" panose="020B0604020202020204" pitchFamily="34" charset="0"/>
              </a:rPr>
              <a:t>Message: </a:t>
            </a:r>
            <a:r>
              <a:rPr lang="de-DE" sz="2800" dirty="0" err="1">
                <a:latin typeface="Arial" panose="020B0604020202020204" pitchFamily="34" charset="0"/>
                <a:cs typeface="Arial" panose="020B0604020202020204" pitchFamily="34" charset="0"/>
              </a:rPr>
              <a:t>You</a:t>
            </a:r>
            <a:r>
              <a:rPr lang="de-DE" sz="2800" dirty="0">
                <a:latin typeface="Arial" panose="020B0604020202020204" pitchFamily="34" charset="0"/>
                <a:cs typeface="Arial" panose="020B0604020202020204" pitchFamily="34" charset="0"/>
              </a:rPr>
              <a:t> </a:t>
            </a:r>
            <a:r>
              <a:rPr lang="de-DE" sz="2800" dirty="0" err="1">
                <a:latin typeface="Arial" panose="020B0604020202020204" pitchFamily="34" charset="0"/>
                <a:cs typeface="Arial" panose="020B0604020202020204" pitchFamily="34" charset="0"/>
              </a:rPr>
              <a:t>can</a:t>
            </a:r>
            <a:r>
              <a:rPr lang="de-DE" sz="2800" dirty="0">
                <a:latin typeface="Arial" panose="020B0604020202020204" pitchFamily="34" charset="0"/>
                <a:cs typeface="Arial" panose="020B0604020202020204" pitchFamily="34" charset="0"/>
              </a:rPr>
              <a:t> not </a:t>
            </a:r>
            <a:r>
              <a:rPr lang="de-DE" sz="2800" dirty="0" err="1">
                <a:latin typeface="Arial" panose="020B0604020202020204" pitchFamily="34" charset="0"/>
                <a:cs typeface="Arial" panose="020B0604020202020204" pitchFamily="34" charset="0"/>
              </a:rPr>
              <a:t>test</a:t>
            </a:r>
            <a:r>
              <a:rPr lang="de-DE" sz="2800" dirty="0">
                <a:latin typeface="Arial" panose="020B0604020202020204" pitchFamily="34" charset="0"/>
                <a:cs typeface="Arial" panose="020B0604020202020204" pitchFamily="34" charset="0"/>
              </a:rPr>
              <a:t> </a:t>
            </a:r>
            <a:r>
              <a:rPr lang="de-DE" sz="2800" dirty="0" err="1">
                <a:latin typeface="Arial" panose="020B0604020202020204" pitchFamily="34" charset="0"/>
                <a:cs typeface="Arial" panose="020B0604020202020204" pitchFamily="34" charset="0"/>
              </a:rPr>
              <a:t>them</a:t>
            </a:r>
            <a:r>
              <a:rPr lang="de-DE" sz="2800" dirty="0">
                <a:latin typeface="Arial" panose="020B0604020202020204" pitchFamily="34" charset="0"/>
                <a:cs typeface="Arial" panose="020B0604020202020204" pitchFamily="34" charset="0"/>
              </a:rPr>
              <a:t> </a:t>
            </a:r>
            <a:r>
              <a:rPr lang="de-DE" sz="2800" dirty="0">
                <a:solidFill>
                  <a:srgbClr val="0000FF"/>
                </a:solidFill>
                <a:latin typeface="Arial" panose="020B0604020202020204" pitchFamily="34" charset="0"/>
                <a:cs typeface="Arial" panose="020B0604020202020204" pitchFamily="34" charset="0"/>
              </a:rPr>
              <a:t>all</a:t>
            </a:r>
            <a:r>
              <a:rPr lang="de-DE" sz="2800" dirty="0">
                <a:latin typeface="Arial" panose="020B0604020202020204" pitchFamily="34" charset="0"/>
                <a:cs typeface="Arial" panose="020B0604020202020204" pitchFamily="34" charset="0"/>
              </a:rPr>
              <a:t>. </a:t>
            </a:r>
            <a:r>
              <a:rPr lang="de-DE" sz="28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Prediction</a:t>
            </a:r>
            <a:r>
              <a:rPr lang="de-DE" sz="2800" dirty="0">
                <a:latin typeface="Arial" panose="020B0604020202020204" pitchFamily="34" charset="0"/>
                <a:cs typeface="Arial" panose="020B0604020202020204" pitchFamily="34" charset="0"/>
              </a:rPr>
              <a:t> </a:t>
            </a:r>
            <a:r>
              <a:rPr lang="de-DE" sz="2800" dirty="0" err="1">
                <a:latin typeface="Arial" panose="020B0604020202020204" pitchFamily="34" charset="0"/>
                <a:cs typeface="Arial" panose="020B0604020202020204" pitchFamily="34" charset="0"/>
              </a:rPr>
              <a:t>is</a:t>
            </a:r>
            <a:r>
              <a:rPr lang="de-DE" sz="2800" dirty="0">
                <a:latin typeface="Arial" panose="020B0604020202020204" pitchFamily="34" charset="0"/>
                <a:cs typeface="Arial" panose="020B0604020202020204" pitchFamily="34" charset="0"/>
              </a:rPr>
              <a:t> </a:t>
            </a:r>
            <a:r>
              <a:rPr lang="de-DE" sz="2800" dirty="0" err="1">
                <a:latin typeface="Arial" panose="020B0604020202020204" pitchFamily="34" charset="0"/>
                <a:cs typeface="Arial" panose="020B0604020202020204" pitchFamily="34" charset="0"/>
              </a:rPr>
              <a:t>needed</a:t>
            </a:r>
            <a:r>
              <a:rPr lang="de-DE" sz="2800" dirty="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6313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9" name="Group 588"/>
          <p:cNvGrpSpPr/>
          <p:nvPr/>
        </p:nvGrpSpPr>
        <p:grpSpPr>
          <a:xfrm>
            <a:off x="8562297" y="979422"/>
            <a:ext cx="3562833" cy="5818418"/>
            <a:chOff x="5436096" y="188640"/>
            <a:chExt cx="3562833" cy="5818418"/>
          </a:xfrm>
        </p:grpSpPr>
        <p:pic>
          <p:nvPicPr>
            <p:cNvPr id="586" name="Picture 117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4914" y="188640"/>
              <a:ext cx="3544015"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7" name="Picture 117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1916832"/>
              <a:ext cx="3528392" cy="2049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8" name="Picture 117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77975" y="4005064"/>
              <a:ext cx="3475881" cy="2001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grpSp>
        <p:nvGrpSpPr>
          <p:cNvPr id="592" name="Group 591"/>
          <p:cNvGrpSpPr/>
          <p:nvPr/>
        </p:nvGrpSpPr>
        <p:grpSpPr>
          <a:xfrm>
            <a:off x="72000" y="1089837"/>
            <a:ext cx="2479814" cy="5045149"/>
            <a:chOff x="72000" y="1089837"/>
            <a:chExt cx="2479814" cy="5045149"/>
          </a:xfrm>
        </p:grpSpPr>
        <p:sp>
          <p:nvSpPr>
            <p:cNvPr id="591" name="Rectangle 590"/>
            <p:cNvSpPr/>
            <p:nvPr/>
          </p:nvSpPr>
          <p:spPr>
            <a:xfrm>
              <a:off x="72000" y="1089837"/>
              <a:ext cx="2479814" cy="504514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 name="Group 2"/>
            <p:cNvGrpSpPr/>
            <p:nvPr/>
          </p:nvGrpSpPr>
          <p:grpSpPr>
            <a:xfrm>
              <a:off x="72000" y="1234727"/>
              <a:ext cx="2376265" cy="4769718"/>
              <a:chOff x="251520" y="476250"/>
              <a:chExt cx="2376265" cy="4769718"/>
            </a:xfrm>
          </p:grpSpPr>
          <p:cxnSp>
            <p:nvCxnSpPr>
              <p:cNvPr id="6" name="AutoShape 1133"/>
              <p:cNvCxnSpPr>
                <a:cxnSpLocks noChangeShapeType="1"/>
                <a:stCxn id="69" idx="2"/>
                <a:endCxn id="153" idx="0"/>
              </p:cNvCxnSpPr>
              <p:nvPr/>
            </p:nvCxnSpPr>
            <p:spPr bwMode="auto">
              <a:xfrm>
                <a:off x="687647" y="2044701"/>
                <a:ext cx="896021" cy="23217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Rectangle 4" descr="Diagonal weit nach oben"/>
              <p:cNvSpPr>
                <a:spLocks noChangeArrowheads="1"/>
              </p:cNvSpPr>
              <p:nvPr/>
            </p:nvSpPr>
            <p:spPr bwMode="auto">
              <a:xfrm>
                <a:off x="685800" y="476250"/>
                <a:ext cx="1905000" cy="655638"/>
              </a:xfrm>
              <a:prstGeom prst="rect">
                <a:avLst/>
              </a:prstGeom>
              <a:noFill/>
              <a:ln w="19050">
                <a:solidFill>
                  <a:schemeClr val="tx1"/>
                </a:solidFill>
                <a:miter lim="800000"/>
                <a:headEnd/>
                <a:tailEnd/>
              </a:ln>
              <a:effectLst/>
            </p:spPr>
            <p:txBody>
              <a:bodyPr wrap="none" anchor="ctr"/>
              <a:lstStyle/>
              <a:p>
                <a:endParaRPr lang="en-GB" dirty="0"/>
              </a:p>
            </p:txBody>
          </p:sp>
          <p:cxnSp>
            <p:nvCxnSpPr>
              <p:cNvPr id="8" name="AutoShape 402"/>
              <p:cNvCxnSpPr>
                <a:cxnSpLocks noChangeShapeType="1"/>
                <a:stCxn id="41" idx="2"/>
                <a:endCxn id="65" idx="3"/>
              </p:cNvCxnSpPr>
              <p:nvPr/>
            </p:nvCxnSpPr>
            <p:spPr bwMode="auto">
              <a:xfrm rot="10800000" flipV="1">
                <a:off x="723900" y="869950"/>
                <a:ext cx="19050" cy="563563"/>
              </a:xfrm>
              <a:prstGeom prst="bentConnector3">
                <a:avLst>
                  <a:gd name="adj1" fmla="val 58333"/>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AutoShape 5"/>
              <p:cNvSpPr>
                <a:spLocks noChangeArrowheads="1"/>
              </p:cNvSpPr>
              <p:nvPr/>
            </p:nvSpPr>
            <p:spPr bwMode="auto">
              <a:xfrm rot="5400000">
                <a:off x="1981200" y="54610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 name="AutoShape 6"/>
              <p:cNvSpPr>
                <a:spLocks noChangeArrowheads="1"/>
              </p:cNvSpPr>
              <p:nvPr/>
            </p:nvSpPr>
            <p:spPr bwMode="auto">
              <a:xfrm rot="5400000">
                <a:off x="1828800" y="54610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 name="AutoShape 7"/>
              <p:cNvSpPr>
                <a:spLocks noChangeArrowheads="1"/>
              </p:cNvSpPr>
              <p:nvPr/>
            </p:nvSpPr>
            <p:spPr bwMode="auto">
              <a:xfrm rot="5400000">
                <a:off x="1676400" y="5461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2" name="AutoShape 8"/>
              <p:cNvSpPr>
                <a:spLocks noChangeArrowheads="1"/>
              </p:cNvSpPr>
              <p:nvPr/>
            </p:nvSpPr>
            <p:spPr bwMode="auto">
              <a:xfrm rot="5400000">
                <a:off x="1524000" y="54610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 name="AutoShape 9"/>
              <p:cNvSpPr>
                <a:spLocks noChangeArrowheads="1"/>
              </p:cNvSpPr>
              <p:nvPr/>
            </p:nvSpPr>
            <p:spPr bwMode="auto">
              <a:xfrm rot="5400000">
                <a:off x="1373188" y="54768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 name="AutoShape 10"/>
              <p:cNvSpPr>
                <a:spLocks noChangeArrowheads="1"/>
              </p:cNvSpPr>
              <p:nvPr/>
            </p:nvSpPr>
            <p:spPr bwMode="auto">
              <a:xfrm rot="5400000">
                <a:off x="1219200" y="54610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5" name="AutoShape 11"/>
              <p:cNvSpPr>
                <a:spLocks noChangeArrowheads="1"/>
              </p:cNvSpPr>
              <p:nvPr/>
            </p:nvSpPr>
            <p:spPr bwMode="auto">
              <a:xfrm rot="5400000">
                <a:off x="1066800" y="54610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 name="AutoShape 12"/>
              <p:cNvSpPr>
                <a:spLocks noChangeArrowheads="1"/>
              </p:cNvSpPr>
              <p:nvPr/>
            </p:nvSpPr>
            <p:spPr bwMode="auto">
              <a:xfrm rot="5400000">
                <a:off x="914400" y="54610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 name="AutoShape 13"/>
              <p:cNvSpPr>
                <a:spLocks noChangeArrowheads="1"/>
              </p:cNvSpPr>
              <p:nvPr/>
            </p:nvSpPr>
            <p:spPr bwMode="auto">
              <a:xfrm rot="5400000">
                <a:off x="762000" y="54610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AutoShape 14"/>
              <p:cNvSpPr>
                <a:spLocks noChangeArrowheads="1"/>
              </p:cNvSpPr>
              <p:nvPr/>
            </p:nvSpPr>
            <p:spPr bwMode="auto">
              <a:xfrm rot="5400000">
                <a:off x="2135188" y="54768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 name="AutoShape 15"/>
              <p:cNvSpPr>
                <a:spLocks noChangeArrowheads="1"/>
              </p:cNvSpPr>
              <p:nvPr/>
            </p:nvSpPr>
            <p:spPr bwMode="auto">
              <a:xfrm rot="5400000">
                <a:off x="2287588" y="54768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AutoShape 16"/>
              <p:cNvSpPr>
                <a:spLocks noChangeArrowheads="1"/>
              </p:cNvSpPr>
              <p:nvPr/>
            </p:nvSpPr>
            <p:spPr bwMode="auto">
              <a:xfrm rot="5400000">
                <a:off x="2439988" y="54768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 name="AutoShape 17"/>
              <p:cNvSpPr>
                <a:spLocks noChangeArrowheads="1"/>
              </p:cNvSpPr>
              <p:nvPr/>
            </p:nvSpPr>
            <p:spPr bwMode="auto">
              <a:xfrm rot="5400000">
                <a:off x="1981200" y="69215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2" name="AutoShape 18"/>
              <p:cNvSpPr>
                <a:spLocks noChangeArrowheads="1"/>
              </p:cNvSpPr>
              <p:nvPr/>
            </p:nvSpPr>
            <p:spPr bwMode="auto">
              <a:xfrm rot="5400000">
                <a:off x="1828800" y="69215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 name="AutoShape 19"/>
              <p:cNvSpPr>
                <a:spLocks noChangeArrowheads="1"/>
              </p:cNvSpPr>
              <p:nvPr/>
            </p:nvSpPr>
            <p:spPr bwMode="auto">
              <a:xfrm rot="5400000">
                <a:off x="1676400" y="69215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4" name="AutoShape 20"/>
              <p:cNvSpPr>
                <a:spLocks noChangeArrowheads="1"/>
              </p:cNvSpPr>
              <p:nvPr/>
            </p:nvSpPr>
            <p:spPr bwMode="auto">
              <a:xfrm rot="5400000">
                <a:off x="1524000" y="69215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AutoShape 21"/>
              <p:cNvSpPr>
                <a:spLocks noChangeArrowheads="1"/>
              </p:cNvSpPr>
              <p:nvPr/>
            </p:nvSpPr>
            <p:spPr bwMode="auto">
              <a:xfrm rot="5400000">
                <a:off x="1373188" y="693737"/>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6" name="AutoShape 22"/>
              <p:cNvSpPr>
                <a:spLocks noChangeArrowheads="1"/>
              </p:cNvSpPr>
              <p:nvPr/>
            </p:nvSpPr>
            <p:spPr bwMode="auto">
              <a:xfrm rot="5400000">
                <a:off x="1219200" y="69215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AutoShape 23"/>
              <p:cNvSpPr>
                <a:spLocks noChangeArrowheads="1"/>
              </p:cNvSpPr>
              <p:nvPr/>
            </p:nvSpPr>
            <p:spPr bwMode="auto">
              <a:xfrm rot="5400000">
                <a:off x="1066800" y="69215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AutoShape 24"/>
              <p:cNvSpPr>
                <a:spLocks noChangeArrowheads="1"/>
              </p:cNvSpPr>
              <p:nvPr/>
            </p:nvSpPr>
            <p:spPr bwMode="auto">
              <a:xfrm rot="5400000">
                <a:off x="914400" y="69215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 name="AutoShape 25"/>
              <p:cNvSpPr>
                <a:spLocks noChangeArrowheads="1"/>
              </p:cNvSpPr>
              <p:nvPr/>
            </p:nvSpPr>
            <p:spPr bwMode="auto">
              <a:xfrm rot="5400000">
                <a:off x="762000" y="692151"/>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 name="AutoShape 26"/>
              <p:cNvSpPr>
                <a:spLocks noChangeArrowheads="1"/>
              </p:cNvSpPr>
              <p:nvPr/>
            </p:nvSpPr>
            <p:spPr bwMode="auto">
              <a:xfrm rot="5400000">
                <a:off x="2135188" y="69373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 name="AutoShape 27"/>
              <p:cNvSpPr>
                <a:spLocks noChangeArrowheads="1"/>
              </p:cNvSpPr>
              <p:nvPr/>
            </p:nvSpPr>
            <p:spPr bwMode="auto">
              <a:xfrm rot="5400000">
                <a:off x="2287588" y="693737"/>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32" name="AutoShape 28"/>
              <p:cNvSpPr>
                <a:spLocks noChangeArrowheads="1"/>
              </p:cNvSpPr>
              <p:nvPr/>
            </p:nvSpPr>
            <p:spPr bwMode="auto">
              <a:xfrm rot="5400000">
                <a:off x="2439988" y="693737"/>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 name="AutoShape 29"/>
              <p:cNvSpPr>
                <a:spLocks noChangeArrowheads="1"/>
              </p:cNvSpPr>
              <p:nvPr/>
            </p:nvSpPr>
            <p:spPr bwMode="auto">
              <a:xfrm rot="5400000">
                <a:off x="1980406" y="83740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4" name="AutoShape 30"/>
              <p:cNvSpPr>
                <a:spLocks noChangeArrowheads="1"/>
              </p:cNvSpPr>
              <p:nvPr/>
            </p:nvSpPr>
            <p:spPr bwMode="auto">
              <a:xfrm rot="5400000">
                <a:off x="1828006" y="837407"/>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35" name="AutoShape 31"/>
              <p:cNvSpPr>
                <a:spLocks noChangeArrowheads="1"/>
              </p:cNvSpPr>
              <p:nvPr/>
            </p:nvSpPr>
            <p:spPr bwMode="auto">
              <a:xfrm rot="5400000">
                <a:off x="1675606" y="83740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 name="AutoShape 32"/>
              <p:cNvSpPr>
                <a:spLocks noChangeArrowheads="1"/>
              </p:cNvSpPr>
              <p:nvPr/>
            </p:nvSpPr>
            <p:spPr bwMode="auto">
              <a:xfrm rot="5400000">
                <a:off x="1523206" y="83740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 name="AutoShape 33"/>
              <p:cNvSpPr>
                <a:spLocks noChangeArrowheads="1"/>
              </p:cNvSpPr>
              <p:nvPr/>
            </p:nvSpPr>
            <p:spPr bwMode="auto">
              <a:xfrm rot="5400000">
                <a:off x="1372394" y="83899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8" name="AutoShape 34"/>
              <p:cNvSpPr>
                <a:spLocks noChangeArrowheads="1"/>
              </p:cNvSpPr>
              <p:nvPr/>
            </p:nvSpPr>
            <p:spPr bwMode="auto">
              <a:xfrm rot="5400000">
                <a:off x="1218406" y="83740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 name="AutoShape 35"/>
              <p:cNvSpPr>
                <a:spLocks noChangeArrowheads="1"/>
              </p:cNvSpPr>
              <p:nvPr/>
            </p:nvSpPr>
            <p:spPr bwMode="auto">
              <a:xfrm rot="5400000">
                <a:off x="1066006" y="837407"/>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40" name="AutoShape 36"/>
              <p:cNvSpPr>
                <a:spLocks noChangeArrowheads="1"/>
              </p:cNvSpPr>
              <p:nvPr/>
            </p:nvSpPr>
            <p:spPr bwMode="auto">
              <a:xfrm rot="5400000">
                <a:off x="913606" y="83740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41" name="AutoShape 37"/>
              <p:cNvSpPr>
                <a:spLocks noChangeArrowheads="1"/>
              </p:cNvSpPr>
              <p:nvPr/>
            </p:nvSpPr>
            <p:spPr bwMode="auto">
              <a:xfrm rot="5400000">
                <a:off x="761206" y="83740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42" name="AutoShape 38"/>
              <p:cNvSpPr>
                <a:spLocks noChangeArrowheads="1"/>
              </p:cNvSpPr>
              <p:nvPr/>
            </p:nvSpPr>
            <p:spPr bwMode="auto">
              <a:xfrm rot="5400000">
                <a:off x="2134394" y="83899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3" name="AutoShape 39"/>
              <p:cNvSpPr>
                <a:spLocks noChangeArrowheads="1"/>
              </p:cNvSpPr>
              <p:nvPr/>
            </p:nvSpPr>
            <p:spPr bwMode="auto">
              <a:xfrm rot="5400000">
                <a:off x="2286794" y="83899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 name="AutoShape 40"/>
              <p:cNvSpPr>
                <a:spLocks noChangeArrowheads="1"/>
              </p:cNvSpPr>
              <p:nvPr/>
            </p:nvSpPr>
            <p:spPr bwMode="auto">
              <a:xfrm rot="5400000">
                <a:off x="2439194" y="838994"/>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sp>
            <p:nvSpPr>
              <p:cNvPr id="45" name="AutoShape 41"/>
              <p:cNvSpPr>
                <a:spLocks noChangeArrowheads="1"/>
              </p:cNvSpPr>
              <p:nvPr/>
            </p:nvSpPr>
            <p:spPr bwMode="auto">
              <a:xfrm rot="5400000">
                <a:off x="1980406" y="983457"/>
                <a:ext cx="60325" cy="61912"/>
              </a:xfrm>
              <a:prstGeom prst="octagon">
                <a:avLst>
                  <a:gd name="adj" fmla="val 29287"/>
                </a:avLst>
              </a:prstGeom>
              <a:solidFill>
                <a:srgbClr val="CC0000"/>
              </a:solidFill>
              <a:ln w="19050">
                <a:solidFill>
                  <a:schemeClr val="tx1"/>
                </a:solidFill>
                <a:miter lim="800000"/>
                <a:headEnd/>
                <a:tailEnd/>
              </a:ln>
              <a:effectLst/>
            </p:spPr>
            <p:txBody>
              <a:bodyPr wrap="none" anchor="ctr"/>
              <a:lstStyle/>
              <a:p>
                <a:endParaRPr lang="en-GB" dirty="0"/>
              </a:p>
            </p:txBody>
          </p:sp>
          <p:sp>
            <p:nvSpPr>
              <p:cNvPr id="46" name="AutoShape 42"/>
              <p:cNvSpPr>
                <a:spLocks noChangeArrowheads="1"/>
              </p:cNvSpPr>
              <p:nvPr/>
            </p:nvSpPr>
            <p:spPr bwMode="auto">
              <a:xfrm rot="5400000">
                <a:off x="1828006" y="98345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 name="AutoShape 43"/>
              <p:cNvSpPr>
                <a:spLocks noChangeArrowheads="1"/>
              </p:cNvSpPr>
              <p:nvPr/>
            </p:nvSpPr>
            <p:spPr bwMode="auto">
              <a:xfrm rot="5400000">
                <a:off x="1675606" y="983457"/>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48" name="AutoShape 44"/>
              <p:cNvSpPr>
                <a:spLocks noChangeArrowheads="1"/>
              </p:cNvSpPr>
              <p:nvPr/>
            </p:nvSpPr>
            <p:spPr bwMode="auto">
              <a:xfrm rot="5400000">
                <a:off x="1523206" y="98345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 name="AutoShape 45"/>
              <p:cNvSpPr>
                <a:spLocks noChangeArrowheads="1"/>
              </p:cNvSpPr>
              <p:nvPr/>
            </p:nvSpPr>
            <p:spPr bwMode="auto">
              <a:xfrm rot="5400000">
                <a:off x="1372394" y="98504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 name="AutoShape 46"/>
              <p:cNvSpPr>
                <a:spLocks noChangeArrowheads="1"/>
              </p:cNvSpPr>
              <p:nvPr/>
            </p:nvSpPr>
            <p:spPr bwMode="auto">
              <a:xfrm rot="5400000">
                <a:off x="1218406" y="98345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 name="AutoShape 47"/>
              <p:cNvSpPr>
                <a:spLocks noChangeArrowheads="1"/>
              </p:cNvSpPr>
              <p:nvPr/>
            </p:nvSpPr>
            <p:spPr bwMode="auto">
              <a:xfrm rot="5400000">
                <a:off x="1066006" y="98345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 name="AutoShape 48"/>
              <p:cNvSpPr>
                <a:spLocks noChangeArrowheads="1"/>
              </p:cNvSpPr>
              <p:nvPr/>
            </p:nvSpPr>
            <p:spPr bwMode="auto">
              <a:xfrm rot="5400000">
                <a:off x="913606" y="98345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53" name="AutoShape 49"/>
              <p:cNvSpPr>
                <a:spLocks noChangeArrowheads="1"/>
              </p:cNvSpPr>
              <p:nvPr/>
            </p:nvSpPr>
            <p:spPr bwMode="auto">
              <a:xfrm rot="5400000">
                <a:off x="761206" y="983457"/>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 name="AutoShape 50"/>
              <p:cNvSpPr>
                <a:spLocks noChangeArrowheads="1"/>
              </p:cNvSpPr>
              <p:nvPr/>
            </p:nvSpPr>
            <p:spPr bwMode="auto">
              <a:xfrm rot="5400000">
                <a:off x="2134394" y="98504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 name="AutoShape 51"/>
              <p:cNvSpPr>
                <a:spLocks noChangeArrowheads="1"/>
              </p:cNvSpPr>
              <p:nvPr/>
            </p:nvSpPr>
            <p:spPr bwMode="auto">
              <a:xfrm rot="5400000">
                <a:off x="2286794" y="98504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6" name="AutoShape 52"/>
              <p:cNvSpPr>
                <a:spLocks noChangeArrowheads="1"/>
              </p:cNvSpPr>
              <p:nvPr/>
            </p:nvSpPr>
            <p:spPr bwMode="auto">
              <a:xfrm rot="5400000">
                <a:off x="2439194" y="985044"/>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cxnSp>
            <p:nvCxnSpPr>
              <p:cNvPr id="57" name="AutoShape 73"/>
              <p:cNvCxnSpPr>
                <a:cxnSpLocks noChangeShapeType="1"/>
              </p:cNvCxnSpPr>
              <p:nvPr/>
            </p:nvCxnSpPr>
            <p:spPr bwMode="auto">
              <a:xfrm rot="5400000">
                <a:off x="595313" y="1289050"/>
                <a:ext cx="620712" cy="71438"/>
              </a:xfrm>
              <a:prstGeom prst="bentConnector3">
                <a:avLst>
                  <a:gd name="adj1" fmla="val 4987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AutoShape 74"/>
              <p:cNvCxnSpPr>
                <a:cxnSpLocks noChangeShapeType="1"/>
              </p:cNvCxnSpPr>
              <p:nvPr/>
            </p:nvCxnSpPr>
            <p:spPr bwMode="auto">
              <a:xfrm rot="16200000" flipH="1">
                <a:off x="2057400" y="1225550"/>
                <a:ext cx="760413" cy="42863"/>
              </a:xfrm>
              <a:prstGeom prst="bentConnector3">
                <a:avLst>
                  <a:gd name="adj1" fmla="val 6116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75"/>
              <p:cNvCxnSpPr>
                <a:cxnSpLocks noChangeShapeType="1"/>
              </p:cNvCxnSpPr>
              <p:nvPr/>
            </p:nvCxnSpPr>
            <p:spPr bwMode="auto">
              <a:xfrm rot="16200000" flipH="1">
                <a:off x="591343" y="1218407"/>
                <a:ext cx="792163" cy="82550"/>
              </a:xfrm>
              <a:prstGeom prst="bentConnector3">
                <a:avLst>
                  <a:gd name="adj1" fmla="val 19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77"/>
              <p:cNvCxnSpPr>
                <a:cxnSpLocks noChangeShapeType="1"/>
              </p:cNvCxnSpPr>
              <p:nvPr/>
            </p:nvCxnSpPr>
            <p:spPr bwMode="auto">
              <a:xfrm rot="5400000">
                <a:off x="1363663" y="1311275"/>
                <a:ext cx="649287" cy="49213"/>
              </a:xfrm>
              <a:prstGeom prst="bentConnector3">
                <a:avLst>
                  <a:gd name="adj1" fmla="val 4988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78"/>
              <p:cNvCxnSpPr>
                <a:cxnSpLocks noChangeShapeType="1"/>
              </p:cNvCxnSpPr>
              <p:nvPr/>
            </p:nvCxnSpPr>
            <p:spPr bwMode="auto">
              <a:xfrm rot="16200000" flipH="1">
                <a:off x="1221581" y="1053307"/>
                <a:ext cx="1082675" cy="122238"/>
              </a:xfrm>
              <a:prstGeom prst="bentConnector3">
                <a:avLst>
                  <a:gd name="adj1" fmla="val 7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79"/>
              <p:cNvCxnSpPr>
                <a:cxnSpLocks noChangeShapeType="1"/>
              </p:cNvCxnSpPr>
              <p:nvPr/>
            </p:nvCxnSpPr>
            <p:spPr bwMode="auto">
              <a:xfrm rot="16200000" flipH="1">
                <a:off x="1528762" y="1203326"/>
                <a:ext cx="777875" cy="114300"/>
              </a:xfrm>
              <a:prstGeom prst="bentConnector3">
                <a:avLst>
                  <a:gd name="adj1" fmla="val 9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80"/>
              <p:cNvCxnSpPr>
                <a:cxnSpLocks noChangeShapeType="1"/>
                <a:stCxn id="31" idx="1"/>
              </p:cNvCxnSpPr>
              <p:nvPr/>
            </p:nvCxnSpPr>
            <p:spPr bwMode="auto">
              <a:xfrm rot="16200000" flipH="1" flipV="1">
                <a:off x="1812132" y="1162844"/>
                <a:ext cx="992187" cy="22225"/>
              </a:xfrm>
              <a:prstGeom prst="bentConnector5">
                <a:avLst>
                  <a:gd name="adj1" fmla="val 1759"/>
                  <a:gd name="adj2" fmla="val -307144"/>
                  <a:gd name="adj3" fmla="val 6591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4" name="Group 83"/>
              <p:cNvGrpSpPr>
                <a:grpSpLocks/>
              </p:cNvGrpSpPr>
              <p:nvPr/>
            </p:nvGrpSpPr>
            <p:grpSpPr bwMode="auto">
              <a:xfrm>
                <a:off x="642938" y="1403350"/>
                <a:ext cx="61912" cy="641350"/>
                <a:chOff x="405" y="1853"/>
                <a:chExt cx="39" cy="404"/>
              </a:xfrm>
              <a:solidFill>
                <a:srgbClr val="FF0000"/>
              </a:solidFill>
            </p:grpSpPr>
            <p:sp>
              <p:nvSpPr>
                <p:cNvPr id="6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0" name="Line 89"/>
              <p:cNvSpPr>
                <a:spLocks noChangeShapeType="1"/>
              </p:cNvSpPr>
              <p:nvPr/>
            </p:nvSpPr>
            <p:spPr bwMode="auto">
              <a:xfrm>
                <a:off x="720725" y="142716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71" name="Group 91"/>
              <p:cNvGrpSpPr>
                <a:grpSpLocks/>
              </p:cNvGrpSpPr>
              <p:nvPr/>
            </p:nvGrpSpPr>
            <p:grpSpPr bwMode="auto">
              <a:xfrm>
                <a:off x="792163" y="1404938"/>
                <a:ext cx="61912" cy="641350"/>
                <a:chOff x="405" y="1853"/>
                <a:chExt cx="39" cy="404"/>
              </a:xfrm>
              <a:solidFill>
                <a:srgbClr val="00B050"/>
              </a:solidFill>
            </p:grpSpPr>
            <p:sp>
              <p:nvSpPr>
                <p:cNvPr id="72" name="AutoShape 9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 name="AutoShape 9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 name="AutoShape 9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5" name="AutoShape 9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6" name="AutoShape 9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7" name="Line 97"/>
              <p:cNvSpPr>
                <a:spLocks noChangeShapeType="1"/>
              </p:cNvSpPr>
              <p:nvPr/>
            </p:nvSpPr>
            <p:spPr bwMode="auto">
              <a:xfrm>
                <a:off x="869950" y="142875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8" name="AutoShape 100"/>
              <p:cNvSpPr>
                <a:spLocks noChangeArrowheads="1"/>
              </p:cNvSpPr>
              <p:nvPr/>
            </p:nvSpPr>
            <p:spPr bwMode="auto">
              <a:xfrm>
                <a:off x="952500" y="1400175"/>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79" name="AutoShape 101"/>
              <p:cNvSpPr>
                <a:spLocks noChangeArrowheads="1"/>
              </p:cNvSpPr>
              <p:nvPr/>
            </p:nvSpPr>
            <p:spPr bwMode="auto">
              <a:xfrm>
                <a:off x="952500" y="1546225"/>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80" name="AutoShape 102"/>
              <p:cNvSpPr>
                <a:spLocks noChangeArrowheads="1"/>
              </p:cNvSpPr>
              <p:nvPr/>
            </p:nvSpPr>
            <p:spPr bwMode="auto">
              <a:xfrm>
                <a:off x="952500" y="1690688"/>
                <a:ext cx="61913" cy="60325"/>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81" name="AutoShape 103"/>
              <p:cNvSpPr>
                <a:spLocks noChangeArrowheads="1"/>
              </p:cNvSpPr>
              <p:nvPr/>
            </p:nvSpPr>
            <p:spPr bwMode="auto">
              <a:xfrm>
                <a:off x="952500" y="1836738"/>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82" name="AutoShape 104"/>
              <p:cNvSpPr>
                <a:spLocks noChangeArrowheads="1"/>
              </p:cNvSpPr>
              <p:nvPr/>
            </p:nvSpPr>
            <p:spPr bwMode="auto">
              <a:xfrm>
                <a:off x="952500" y="1982788"/>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83" name="Line 105"/>
              <p:cNvSpPr>
                <a:spLocks noChangeShapeType="1"/>
              </p:cNvSpPr>
              <p:nvPr/>
            </p:nvSpPr>
            <p:spPr bwMode="auto">
              <a:xfrm>
                <a:off x="1030288" y="1423988"/>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84" name="Group 107"/>
              <p:cNvGrpSpPr>
                <a:grpSpLocks/>
              </p:cNvGrpSpPr>
              <p:nvPr/>
            </p:nvGrpSpPr>
            <p:grpSpPr bwMode="auto">
              <a:xfrm>
                <a:off x="1114425" y="1406525"/>
                <a:ext cx="61913" cy="641350"/>
                <a:chOff x="405" y="1853"/>
                <a:chExt cx="39" cy="404"/>
              </a:xfrm>
              <a:solidFill>
                <a:schemeClr val="bg1"/>
              </a:solidFill>
            </p:grpSpPr>
            <p:sp>
              <p:nvSpPr>
                <p:cNvPr id="85" name="AutoShape 108"/>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 name="AutoShape 109"/>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 name="AutoShape 110"/>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 name="AutoShape 111"/>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 name="AutoShape 112"/>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0" name="Line 113"/>
              <p:cNvSpPr>
                <a:spLocks noChangeShapeType="1"/>
              </p:cNvSpPr>
              <p:nvPr/>
            </p:nvSpPr>
            <p:spPr bwMode="auto">
              <a:xfrm>
                <a:off x="1192213" y="1430338"/>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91" name="Group 115"/>
              <p:cNvGrpSpPr>
                <a:grpSpLocks/>
              </p:cNvGrpSpPr>
              <p:nvPr/>
            </p:nvGrpSpPr>
            <p:grpSpPr bwMode="auto">
              <a:xfrm>
                <a:off x="1260475" y="1403350"/>
                <a:ext cx="61913" cy="641350"/>
                <a:chOff x="405" y="1853"/>
                <a:chExt cx="39" cy="404"/>
              </a:xfrm>
              <a:solidFill>
                <a:srgbClr val="FFFF00"/>
              </a:solidFill>
            </p:grpSpPr>
            <p:sp>
              <p:nvSpPr>
                <p:cNvPr id="92" name="AutoShape 11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 name="AutoShape 11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 name="AutoShape 11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 name="AutoShape 11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 name="AutoShape 12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7" name="Line 121"/>
              <p:cNvSpPr>
                <a:spLocks noChangeShapeType="1"/>
              </p:cNvSpPr>
              <p:nvPr/>
            </p:nvSpPr>
            <p:spPr bwMode="auto">
              <a:xfrm>
                <a:off x="1338263" y="142716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98" name="Group 122"/>
              <p:cNvGrpSpPr>
                <a:grpSpLocks/>
              </p:cNvGrpSpPr>
              <p:nvPr/>
            </p:nvGrpSpPr>
            <p:grpSpPr bwMode="auto">
              <a:xfrm>
                <a:off x="1422400" y="1400175"/>
                <a:ext cx="77788" cy="641350"/>
                <a:chOff x="405" y="1853"/>
                <a:chExt cx="49" cy="404"/>
              </a:xfrm>
              <a:solidFill>
                <a:srgbClr val="FF00FF"/>
              </a:solidFill>
            </p:grpSpPr>
            <p:grpSp>
              <p:nvGrpSpPr>
                <p:cNvPr id="99" name="Group 123"/>
                <p:cNvGrpSpPr>
                  <a:grpSpLocks/>
                </p:cNvGrpSpPr>
                <p:nvPr/>
              </p:nvGrpSpPr>
              <p:grpSpPr bwMode="auto">
                <a:xfrm>
                  <a:off x="405" y="1853"/>
                  <a:ext cx="39" cy="404"/>
                  <a:chOff x="405" y="1853"/>
                  <a:chExt cx="39" cy="404"/>
                </a:xfrm>
                <a:grpFill/>
              </p:grpSpPr>
              <p:sp>
                <p:nvSpPr>
                  <p:cNvPr id="101" name="AutoShape 12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 name="AutoShape 12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AutoShape 12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 name="AutoShape 12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 name="AutoShape 12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00" name="Line 129"/>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06" name="Group 130"/>
              <p:cNvGrpSpPr>
                <a:grpSpLocks/>
              </p:cNvGrpSpPr>
              <p:nvPr/>
            </p:nvGrpSpPr>
            <p:grpSpPr bwMode="auto">
              <a:xfrm>
                <a:off x="1589088" y="1400175"/>
                <a:ext cx="77787" cy="641350"/>
                <a:chOff x="405" y="1853"/>
                <a:chExt cx="49" cy="404"/>
              </a:xfrm>
              <a:solidFill>
                <a:srgbClr val="FFCCFF"/>
              </a:solidFill>
            </p:grpSpPr>
            <p:grpSp>
              <p:nvGrpSpPr>
                <p:cNvPr id="107" name="Group 131"/>
                <p:cNvGrpSpPr>
                  <a:grpSpLocks/>
                </p:cNvGrpSpPr>
                <p:nvPr/>
              </p:nvGrpSpPr>
              <p:grpSpPr bwMode="auto">
                <a:xfrm>
                  <a:off x="405" y="1853"/>
                  <a:ext cx="39" cy="404"/>
                  <a:chOff x="405" y="1853"/>
                  <a:chExt cx="39" cy="404"/>
                </a:xfrm>
                <a:grpFill/>
              </p:grpSpPr>
              <p:sp>
                <p:nvSpPr>
                  <p:cNvPr id="109" name="AutoShape 13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0" name="AutoShape 13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1" name="AutoShape 13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2" name="AutoShape 13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3" name="AutoShape 13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08" name="Line 137"/>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14" name="Group 139"/>
              <p:cNvGrpSpPr>
                <a:grpSpLocks/>
              </p:cNvGrpSpPr>
              <p:nvPr/>
            </p:nvGrpSpPr>
            <p:grpSpPr bwMode="auto">
              <a:xfrm>
                <a:off x="1751013" y="1401763"/>
                <a:ext cx="61912" cy="641350"/>
                <a:chOff x="405" y="1853"/>
                <a:chExt cx="39" cy="404"/>
              </a:xfrm>
              <a:solidFill>
                <a:srgbClr val="996633"/>
              </a:solidFill>
            </p:grpSpPr>
            <p:sp>
              <p:nvSpPr>
                <p:cNvPr id="115" name="AutoShape 140"/>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6" name="AutoShape 141"/>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7" name="AutoShape 142"/>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8" name="AutoShape 143"/>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9" name="AutoShape 144"/>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20" name="Line 145"/>
              <p:cNvSpPr>
                <a:spLocks noChangeShapeType="1"/>
              </p:cNvSpPr>
              <p:nvPr/>
            </p:nvSpPr>
            <p:spPr bwMode="auto">
              <a:xfrm>
                <a:off x="1828800" y="1425576"/>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21" name="Group 147"/>
              <p:cNvGrpSpPr>
                <a:grpSpLocks/>
              </p:cNvGrpSpPr>
              <p:nvPr/>
            </p:nvGrpSpPr>
            <p:grpSpPr bwMode="auto">
              <a:xfrm>
                <a:off x="2070100" y="1400175"/>
                <a:ext cx="61913" cy="641350"/>
                <a:chOff x="405" y="1853"/>
                <a:chExt cx="39" cy="404"/>
              </a:xfrm>
              <a:solidFill>
                <a:srgbClr val="CC0000"/>
              </a:solidFill>
            </p:grpSpPr>
            <p:sp>
              <p:nvSpPr>
                <p:cNvPr id="122" name="AutoShape 148"/>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3" name="AutoShape 149"/>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4" name="AutoShape 150"/>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5" name="AutoShape 151"/>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6" name="AutoShape 152"/>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27" name="Line 153"/>
              <p:cNvSpPr>
                <a:spLocks noChangeShapeType="1"/>
              </p:cNvSpPr>
              <p:nvPr/>
            </p:nvSpPr>
            <p:spPr bwMode="auto">
              <a:xfrm>
                <a:off x="2147888" y="1423988"/>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28" name="Group 155"/>
              <p:cNvGrpSpPr>
                <a:grpSpLocks/>
              </p:cNvGrpSpPr>
              <p:nvPr/>
            </p:nvGrpSpPr>
            <p:grpSpPr bwMode="auto">
              <a:xfrm>
                <a:off x="2220913" y="1406525"/>
                <a:ext cx="61912" cy="641350"/>
                <a:chOff x="405" y="1853"/>
                <a:chExt cx="39" cy="404"/>
              </a:xfrm>
              <a:solidFill>
                <a:srgbClr val="66FFFF"/>
              </a:solidFill>
            </p:grpSpPr>
            <p:sp>
              <p:nvSpPr>
                <p:cNvPr id="129" name="AutoShape 15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0" name="AutoShape 15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1" name="AutoShape 15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2" name="AutoShape 15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3" name="AutoShape 16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34" name="Line 161"/>
              <p:cNvSpPr>
                <a:spLocks noChangeShapeType="1"/>
              </p:cNvSpPr>
              <p:nvPr/>
            </p:nvSpPr>
            <p:spPr bwMode="auto">
              <a:xfrm>
                <a:off x="2298700" y="1430338"/>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35" name="Group 163"/>
              <p:cNvGrpSpPr>
                <a:grpSpLocks/>
              </p:cNvGrpSpPr>
              <p:nvPr/>
            </p:nvGrpSpPr>
            <p:grpSpPr bwMode="auto">
              <a:xfrm>
                <a:off x="1906588" y="1400175"/>
                <a:ext cx="61912" cy="641350"/>
                <a:chOff x="405" y="1853"/>
                <a:chExt cx="39" cy="404"/>
              </a:xfrm>
              <a:solidFill>
                <a:srgbClr val="66FF33"/>
              </a:solidFill>
            </p:grpSpPr>
            <p:sp>
              <p:nvSpPr>
                <p:cNvPr id="136" name="AutoShape 16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7" name="AutoShape 16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8" name="AutoShape 16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9" name="AutoShape 16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0" name="AutoShape 16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41" name="Line 169"/>
              <p:cNvSpPr>
                <a:spLocks noChangeShapeType="1"/>
              </p:cNvSpPr>
              <p:nvPr/>
            </p:nvSpPr>
            <p:spPr bwMode="auto">
              <a:xfrm>
                <a:off x="1984375" y="1423988"/>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42" name="Group 171"/>
              <p:cNvGrpSpPr>
                <a:grpSpLocks/>
              </p:cNvGrpSpPr>
              <p:nvPr/>
            </p:nvGrpSpPr>
            <p:grpSpPr bwMode="auto">
              <a:xfrm>
                <a:off x="2382838" y="1401763"/>
                <a:ext cx="61912" cy="641350"/>
                <a:chOff x="405" y="1853"/>
                <a:chExt cx="39" cy="404"/>
              </a:xfrm>
              <a:solidFill>
                <a:srgbClr val="B2B2B2"/>
              </a:solidFill>
            </p:grpSpPr>
            <p:sp>
              <p:nvSpPr>
                <p:cNvPr id="143" name="AutoShape 17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4" name="AutoShape 17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5" name="AutoShape 17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6" name="AutoShape 17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7" name="AutoShape 17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48" name="Line 177"/>
              <p:cNvSpPr>
                <a:spLocks noChangeShapeType="1"/>
              </p:cNvSpPr>
              <p:nvPr/>
            </p:nvSpPr>
            <p:spPr bwMode="auto">
              <a:xfrm>
                <a:off x="2460625" y="1425576"/>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149" name="AutoShape 178"/>
              <p:cNvCxnSpPr>
                <a:cxnSpLocks noChangeShapeType="1"/>
              </p:cNvCxnSpPr>
              <p:nvPr/>
            </p:nvCxnSpPr>
            <p:spPr bwMode="auto">
              <a:xfrm rot="16200000" flipH="1">
                <a:off x="746126" y="1219200"/>
                <a:ext cx="798512" cy="96837"/>
              </a:xfrm>
              <a:prstGeom prst="bentConnector3">
                <a:avLst>
                  <a:gd name="adj1" fmla="val 9144"/>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0" name="AutoShape 179"/>
              <p:cNvCxnSpPr>
                <a:cxnSpLocks noChangeShapeType="1"/>
              </p:cNvCxnSpPr>
              <p:nvPr/>
            </p:nvCxnSpPr>
            <p:spPr bwMode="auto">
              <a:xfrm rot="16200000" flipH="1">
                <a:off x="743745" y="1075531"/>
                <a:ext cx="1103312" cy="92075"/>
              </a:xfrm>
              <a:prstGeom prst="bentConnector3">
                <a:avLst>
                  <a:gd name="adj1" fmla="val 604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1" name="AutoShape 180"/>
              <p:cNvCxnSpPr>
                <a:cxnSpLocks noChangeShapeType="1"/>
              </p:cNvCxnSpPr>
              <p:nvPr/>
            </p:nvCxnSpPr>
            <p:spPr bwMode="auto">
              <a:xfrm rot="16200000" flipH="1">
                <a:off x="985838" y="1144588"/>
                <a:ext cx="933450" cy="95250"/>
              </a:xfrm>
              <a:prstGeom prst="bentConnector3">
                <a:avLst>
                  <a:gd name="adj1" fmla="val 697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2" name="AutoShape 181"/>
              <p:cNvCxnSpPr>
                <a:cxnSpLocks noChangeShapeType="1"/>
              </p:cNvCxnSpPr>
              <p:nvPr/>
            </p:nvCxnSpPr>
            <p:spPr bwMode="auto">
              <a:xfrm rot="16200000" flipH="1">
                <a:off x="1766888" y="1263650"/>
                <a:ext cx="622300" cy="139700"/>
              </a:xfrm>
              <a:prstGeom prst="bentConnector3">
                <a:avLst>
                  <a:gd name="adj1" fmla="val 5050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3" name="Rechteck 1"/>
              <p:cNvSpPr/>
              <p:nvPr/>
            </p:nvSpPr>
            <p:spPr>
              <a:xfrm>
                <a:off x="755576" y="2276872"/>
                <a:ext cx="1656184" cy="16561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 name="AutoShape 37"/>
              <p:cNvSpPr>
                <a:spLocks noChangeArrowheads="1"/>
              </p:cNvSpPr>
              <p:nvPr/>
            </p:nvSpPr>
            <p:spPr bwMode="auto">
              <a:xfrm rot="5400000">
                <a:off x="828378" y="2371452"/>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55" name="AutoShape 48"/>
              <p:cNvSpPr>
                <a:spLocks noChangeArrowheads="1"/>
              </p:cNvSpPr>
              <p:nvPr/>
            </p:nvSpPr>
            <p:spPr bwMode="auto">
              <a:xfrm rot="5400000">
                <a:off x="828378" y="2503786"/>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56" name="AutoShape 36"/>
              <p:cNvSpPr>
                <a:spLocks noChangeArrowheads="1"/>
              </p:cNvSpPr>
              <p:nvPr/>
            </p:nvSpPr>
            <p:spPr bwMode="auto">
              <a:xfrm rot="5400000">
                <a:off x="828378" y="265948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57" name="AutoShape 35"/>
              <p:cNvSpPr>
                <a:spLocks noChangeArrowheads="1"/>
              </p:cNvSpPr>
              <p:nvPr/>
            </p:nvSpPr>
            <p:spPr bwMode="auto">
              <a:xfrm rot="5400000">
                <a:off x="828378" y="2803500"/>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58" name="AutoShape 10"/>
              <p:cNvSpPr>
                <a:spLocks noChangeArrowheads="1"/>
              </p:cNvSpPr>
              <p:nvPr/>
            </p:nvSpPr>
            <p:spPr bwMode="auto">
              <a:xfrm rot="5400000">
                <a:off x="829172" y="2948310"/>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59" name="AutoShape 21"/>
              <p:cNvSpPr>
                <a:spLocks noChangeArrowheads="1"/>
              </p:cNvSpPr>
              <p:nvPr/>
            </p:nvSpPr>
            <p:spPr bwMode="auto">
              <a:xfrm rot="5400000">
                <a:off x="839266" y="309232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60" name="AutoShape 43"/>
              <p:cNvSpPr>
                <a:spLocks noChangeArrowheads="1"/>
              </p:cNvSpPr>
              <p:nvPr/>
            </p:nvSpPr>
            <p:spPr bwMode="auto">
              <a:xfrm rot="5400000">
                <a:off x="828378" y="3235548"/>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61" name="AutoShape 7"/>
              <p:cNvSpPr>
                <a:spLocks noChangeArrowheads="1"/>
              </p:cNvSpPr>
              <p:nvPr/>
            </p:nvSpPr>
            <p:spPr bwMode="auto">
              <a:xfrm rot="5400000">
                <a:off x="829172" y="3380358"/>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62" name="AutoShape 30"/>
              <p:cNvSpPr>
                <a:spLocks noChangeArrowheads="1"/>
              </p:cNvSpPr>
              <p:nvPr/>
            </p:nvSpPr>
            <p:spPr bwMode="auto">
              <a:xfrm rot="5400000">
                <a:off x="838473" y="3523580"/>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63" name="AutoShape 27"/>
              <p:cNvSpPr>
                <a:spLocks noChangeArrowheads="1"/>
              </p:cNvSpPr>
              <p:nvPr/>
            </p:nvSpPr>
            <p:spPr bwMode="auto">
              <a:xfrm rot="5400000">
                <a:off x="839266" y="365512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64" name="AutoShape 40"/>
              <p:cNvSpPr>
                <a:spLocks noChangeArrowheads="1"/>
              </p:cNvSpPr>
              <p:nvPr/>
            </p:nvSpPr>
            <p:spPr bwMode="auto">
              <a:xfrm rot="5400000">
                <a:off x="838473" y="3788246"/>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165" name="Gruppieren 2"/>
              <p:cNvGrpSpPr/>
              <p:nvPr/>
            </p:nvGrpSpPr>
            <p:grpSpPr>
              <a:xfrm rot="10800000">
                <a:off x="971600" y="2372245"/>
                <a:ext cx="72007" cy="1488803"/>
                <a:chOff x="4788025" y="2348880"/>
                <a:chExt cx="72007" cy="1488803"/>
              </a:xfrm>
            </p:grpSpPr>
            <p:sp>
              <p:nvSpPr>
                <p:cNvPr id="166" name="AutoShape 37"/>
                <p:cNvSpPr>
                  <a:spLocks noChangeArrowheads="1"/>
                </p:cNvSpPr>
                <p:nvPr/>
              </p:nvSpPr>
              <p:spPr bwMode="auto">
                <a:xfrm rot="5400000">
                  <a:off x="4788818" y="234808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67" name="AutoShape 48"/>
                <p:cNvSpPr>
                  <a:spLocks noChangeArrowheads="1"/>
                </p:cNvSpPr>
                <p:nvPr/>
              </p:nvSpPr>
              <p:spPr bwMode="auto">
                <a:xfrm rot="5400000">
                  <a:off x="4788818" y="2480421"/>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68" name="AutoShape 36"/>
                <p:cNvSpPr>
                  <a:spLocks noChangeArrowheads="1"/>
                </p:cNvSpPr>
                <p:nvPr/>
              </p:nvSpPr>
              <p:spPr bwMode="auto">
                <a:xfrm rot="5400000">
                  <a:off x="4788818" y="26361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69" name="AutoShape 35"/>
                <p:cNvSpPr>
                  <a:spLocks noChangeArrowheads="1"/>
                </p:cNvSpPr>
                <p:nvPr/>
              </p:nvSpPr>
              <p:spPr bwMode="auto">
                <a:xfrm rot="5400000">
                  <a:off x="4788818" y="278013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70" name="AutoShape 10"/>
                <p:cNvSpPr>
                  <a:spLocks noChangeArrowheads="1"/>
                </p:cNvSpPr>
                <p:nvPr/>
              </p:nvSpPr>
              <p:spPr bwMode="auto">
                <a:xfrm rot="5400000">
                  <a:off x="4789612" y="292494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71" name="AutoShape 21"/>
                <p:cNvSpPr>
                  <a:spLocks noChangeArrowheads="1"/>
                </p:cNvSpPr>
                <p:nvPr/>
              </p:nvSpPr>
              <p:spPr bwMode="auto">
                <a:xfrm rot="5400000">
                  <a:off x="4799706" y="30689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72" name="AutoShape 43"/>
                <p:cNvSpPr>
                  <a:spLocks noChangeArrowheads="1"/>
                </p:cNvSpPr>
                <p:nvPr/>
              </p:nvSpPr>
              <p:spPr bwMode="auto">
                <a:xfrm rot="5400000">
                  <a:off x="4788818" y="321218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73" name="AutoShape 7"/>
                <p:cNvSpPr>
                  <a:spLocks noChangeArrowheads="1"/>
                </p:cNvSpPr>
                <p:nvPr/>
              </p:nvSpPr>
              <p:spPr bwMode="auto">
                <a:xfrm rot="5400000">
                  <a:off x="4789612" y="3356993"/>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74" name="AutoShape 30"/>
                <p:cNvSpPr>
                  <a:spLocks noChangeArrowheads="1"/>
                </p:cNvSpPr>
                <p:nvPr/>
              </p:nvSpPr>
              <p:spPr bwMode="auto">
                <a:xfrm rot="5400000">
                  <a:off x="4798913" y="3500215"/>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75" name="AutoShape 27"/>
                <p:cNvSpPr>
                  <a:spLocks noChangeArrowheads="1"/>
                </p:cNvSpPr>
                <p:nvPr/>
              </p:nvSpPr>
              <p:spPr bwMode="auto">
                <a:xfrm rot="5400000">
                  <a:off x="4799706" y="36317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76" name="AutoShape 40"/>
                <p:cNvSpPr>
                  <a:spLocks noChangeArrowheads="1"/>
                </p:cNvSpPr>
                <p:nvPr/>
              </p:nvSpPr>
              <p:spPr bwMode="auto">
                <a:xfrm rot="5400000">
                  <a:off x="4798913" y="3776564"/>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177" name="AutoShape 37"/>
              <p:cNvSpPr>
                <a:spLocks noChangeArrowheads="1"/>
              </p:cNvSpPr>
              <p:nvPr/>
            </p:nvSpPr>
            <p:spPr bwMode="auto">
              <a:xfrm rot="16200000">
                <a:off x="1126506" y="3229151"/>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78" name="AutoShape 48"/>
              <p:cNvSpPr>
                <a:spLocks noChangeArrowheads="1"/>
              </p:cNvSpPr>
              <p:nvPr/>
            </p:nvSpPr>
            <p:spPr bwMode="auto">
              <a:xfrm rot="16200000">
                <a:off x="1126506" y="309681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79" name="AutoShape 36"/>
              <p:cNvSpPr>
                <a:spLocks noChangeArrowheads="1"/>
              </p:cNvSpPr>
              <p:nvPr/>
            </p:nvSpPr>
            <p:spPr bwMode="auto">
              <a:xfrm rot="16200000">
                <a:off x="1126506" y="29411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80" name="AutoShape 35"/>
              <p:cNvSpPr>
                <a:spLocks noChangeArrowheads="1"/>
              </p:cNvSpPr>
              <p:nvPr/>
            </p:nvSpPr>
            <p:spPr bwMode="auto">
              <a:xfrm rot="16200000">
                <a:off x="1126506" y="2797103"/>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81" name="AutoShape 10"/>
              <p:cNvSpPr>
                <a:spLocks noChangeArrowheads="1"/>
              </p:cNvSpPr>
              <p:nvPr/>
            </p:nvSpPr>
            <p:spPr bwMode="auto">
              <a:xfrm rot="16200000">
                <a:off x="1127300" y="2652293"/>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82" name="AutoShape 21"/>
              <p:cNvSpPr>
                <a:spLocks noChangeArrowheads="1"/>
              </p:cNvSpPr>
              <p:nvPr/>
            </p:nvSpPr>
            <p:spPr bwMode="auto">
              <a:xfrm rot="16200000">
                <a:off x="1117205" y="2508277"/>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83" name="AutoShape 43"/>
              <p:cNvSpPr>
                <a:spLocks noChangeArrowheads="1"/>
              </p:cNvSpPr>
              <p:nvPr/>
            </p:nvSpPr>
            <p:spPr bwMode="auto">
              <a:xfrm rot="16200000">
                <a:off x="1116410" y="2365055"/>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84" name="AutoShape 7"/>
              <p:cNvSpPr>
                <a:spLocks noChangeArrowheads="1"/>
              </p:cNvSpPr>
              <p:nvPr/>
            </p:nvSpPr>
            <p:spPr bwMode="auto">
              <a:xfrm rot="16200000">
                <a:off x="1143809" y="3800723"/>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85" name="AutoShape 30"/>
              <p:cNvSpPr>
                <a:spLocks noChangeArrowheads="1"/>
              </p:cNvSpPr>
              <p:nvPr/>
            </p:nvSpPr>
            <p:spPr bwMode="auto">
              <a:xfrm rot="16200000">
                <a:off x="1132920" y="3657501"/>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86" name="AutoShape 27"/>
              <p:cNvSpPr>
                <a:spLocks noChangeArrowheads="1"/>
              </p:cNvSpPr>
              <p:nvPr/>
            </p:nvSpPr>
            <p:spPr bwMode="auto">
              <a:xfrm rot="16200000">
                <a:off x="1133714" y="35259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87" name="AutoShape 40"/>
              <p:cNvSpPr>
                <a:spLocks noChangeArrowheads="1"/>
              </p:cNvSpPr>
              <p:nvPr/>
            </p:nvSpPr>
            <p:spPr bwMode="auto">
              <a:xfrm rot="16200000">
                <a:off x="1132920" y="3381151"/>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188" name="Gruppieren 4"/>
              <p:cNvGrpSpPr/>
              <p:nvPr/>
            </p:nvGrpSpPr>
            <p:grpSpPr>
              <a:xfrm rot="10800000">
                <a:off x="1259632" y="2365849"/>
                <a:ext cx="88517" cy="1495199"/>
                <a:chOff x="5364089" y="2924943"/>
                <a:chExt cx="88517" cy="1495199"/>
              </a:xfrm>
            </p:grpSpPr>
            <p:sp>
              <p:nvSpPr>
                <p:cNvPr id="189" name="AutoShape 37"/>
                <p:cNvSpPr>
                  <a:spLocks noChangeArrowheads="1"/>
                </p:cNvSpPr>
                <p:nvPr/>
              </p:nvSpPr>
              <p:spPr bwMode="auto">
                <a:xfrm rot="16200000">
                  <a:off x="5374978" y="378824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90" name="AutoShape 48"/>
                <p:cNvSpPr>
                  <a:spLocks noChangeArrowheads="1"/>
                </p:cNvSpPr>
                <p:nvPr/>
              </p:nvSpPr>
              <p:spPr bwMode="auto">
                <a:xfrm rot="16200000">
                  <a:off x="5374978" y="365591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91" name="AutoShape 36"/>
                <p:cNvSpPr>
                  <a:spLocks noChangeArrowheads="1"/>
                </p:cNvSpPr>
                <p:nvPr/>
              </p:nvSpPr>
              <p:spPr bwMode="auto">
                <a:xfrm rot="16200000">
                  <a:off x="5374978" y="350021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92" name="AutoShape 35"/>
                <p:cNvSpPr>
                  <a:spLocks noChangeArrowheads="1"/>
                </p:cNvSpPr>
                <p:nvPr/>
              </p:nvSpPr>
              <p:spPr bwMode="auto">
                <a:xfrm rot="16200000">
                  <a:off x="5374978" y="3356198"/>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93" name="AutoShape 10"/>
                <p:cNvSpPr>
                  <a:spLocks noChangeArrowheads="1"/>
                </p:cNvSpPr>
                <p:nvPr/>
              </p:nvSpPr>
              <p:spPr bwMode="auto">
                <a:xfrm rot="16200000">
                  <a:off x="5375772" y="3211388"/>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94" name="AutoShape 21"/>
                <p:cNvSpPr>
                  <a:spLocks noChangeArrowheads="1"/>
                </p:cNvSpPr>
                <p:nvPr/>
              </p:nvSpPr>
              <p:spPr bwMode="auto">
                <a:xfrm rot="16200000">
                  <a:off x="5365677" y="306737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95" name="AutoShape 43"/>
                <p:cNvSpPr>
                  <a:spLocks noChangeArrowheads="1"/>
                </p:cNvSpPr>
                <p:nvPr/>
              </p:nvSpPr>
              <p:spPr bwMode="auto">
                <a:xfrm rot="16200000">
                  <a:off x="5364882" y="2924150"/>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96" name="AutoShape 7"/>
                <p:cNvSpPr>
                  <a:spLocks noChangeArrowheads="1"/>
                </p:cNvSpPr>
                <p:nvPr/>
              </p:nvSpPr>
              <p:spPr bwMode="auto">
                <a:xfrm rot="16200000">
                  <a:off x="5392281" y="4359818"/>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97" name="AutoShape 30"/>
                <p:cNvSpPr>
                  <a:spLocks noChangeArrowheads="1"/>
                </p:cNvSpPr>
                <p:nvPr/>
              </p:nvSpPr>
              <p:spPr bwMode="auto">
                <a:xfrm rot="16200000">
                  <a:off x="5381392" y="421659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98" name="AutoShape 27"/>
                <p:cNvSpPr>
                  <a:spLocks noChangeArrowheads="1"/>
                </p:cNvSpPr>
                <p:nvPr/>
              </p:nvSpPr>
              <p:spPr bwMode="auto">
                <a:xfrm rot="16200000">
                  <a:off x="5382186" y="40850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99" name="AutoShape 40"/>
                <p:cNvSpPr>
                  <a:spLocks noChangeArrowheads="1"/>
                </p:cNvSpPr>
                <p:nvPr/>
              </p:nvSpPr>
              <p:spPr bwMode="auto">
                <a:xfrm rot="16200000">
                  <a:off x="5381392" y="3940246"/>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200" name="Gruppieren 5"/>
              <p:cNvGrpSpPr/>
              <p:nvPr/>
            </p:nvGrpSpPr>
            <p:grpSpPr>
              <a:xfrm>
                <a:off x="1403648" y="2348880"/>
                <a:ext cx="91634" cy="1509525"/>
                <a:chOff x="5854932" y="3935698"/>
                <a:chExt cx="91634" cy="1509525"/>
              </a:xfrm>
            </p:grpSpPr>
            <p:sp>
              <p:nvSpPr>
                <p:cNvPr id="201"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02"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03"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04"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05"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06"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07"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08"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09"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10"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11"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212" name="Gruppieren 491"/>
              <p:cNvGrpSpPr/>
              <p:nvPr/>
            </p:nvGrpSpPr>
            <p:grpSpPr>
              <a:xfrm rot="10800000">
                <a:off x="1547664" y="2348880"/>
                <a:ext cx="91634" cy="1509525"/>
                <a:chOff x="5854932" y="3935698"/>
                <a:chExt cx="91634" cy="1509525"/>
              </a:xfrm>
            </p:grpSpPr>
            <p:sp>
              <p:nvSpPr>
                <p:cNvPr id="213"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14"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15"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16"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17"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18"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19"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20"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21"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22"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23"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224" name="AutoShape 37"/>
              <p:cNvSpPr>
                <a:spLocks noChangeArrowheads="1"/>
              </p:cNvSpPr>
              <p:nvPr/>
            </p:nvSpPr>
            <p:spPr bwMode="auto">
              <a:xfrm rot="5400000">
                <a:off x="1672848" y="2371452"/>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25" name="AutoShape 48"/>
              <p:cNvSpPr>
                <a:spLocks noChangeArrowheads="1"/>
              </p:cNvSpPr>
              <p:nvPr/>
            </p:nvSpPr>
            <p:spPr bwMode="auto">
              <a:xfrm rot="5400000">
                <a:off x="1672848" y="2503786"/>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26" name="AutoShape 36"/>
              <p:cNvSpPr>
                <a:spLocks noChangeArrowheads="1"/>
              </p:cNvSpPr>
              <p:nvPr/>
            </p:nvSpPr>
            <p:spPr bwMode="auto">
              <a:xfrm rot="5400000">
                <a:off x="1672848" y="265948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27" name="AutoShape 35"/>
              <p:cNvSpPr>
                <a:spLocks noChangeArrowheads="1"/>
              </p:cNvSpPr>
              <p:nvPr/>
            </p:nvSpPr>
            <p:spPr bwMode="auto">
              <a:xfrm rot="5400000">
                <a:off x="1672848" y="2803500"/>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28" name="AutoShape 10"/>
              <p:cNvSpPr>
                <a:spLocks noChangeArrowheads="1"/>
              </p:cNvSpPr>
              <p:nvPr/>
            </p:nvSpPr>
            <p:spPr bwMode="auto">
              <a:xfrm rot="5400000">
                <a:off x="1673642" y="2948310"/>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29" name="AutoShape 21"/>
              <p:cNvSpPr>
                <a:spLocks noChangeArrowheads="1"/>
              </p:cNvSpPr>
              <p:nvPr/>
            </p:nvSpPr>
            <p:spPr bwMode="auto">
              <a:xfrm rot="5400000">
                <a:off x="1683736" y="309232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30" name="AutoShape 43"/>
              <p:cNvSpPr>
                <a:spLocks noChangeArrowheads="1"/>
              </p:cNvSpPr>
              <p:nvPr/>
            </p:nvSpPr>
            <p:spPr bwMode="auto">
              <a:xfrm rot="5400000">
                <a:off x="1672848" y="3235548"/>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31" name="AutoShape 7"/>
              <p:cNvSpPr>
                <a:spLocks noChangeArrowheads="1"/>
              </p:cNvSpPr>
              <p:nvPr/>
            </p:nvSpPr>
            <p:spPr bwMode="auto">
              <a:xfrm rot="5400000">
                <a:off x="1673642" y="3380358"/>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32" name="AutoShape 30"/>
              <p:cNvSpPr>
                <a:spLocks noChangeArrowheads="1"/>
              </p:cNvSpPr>
              <p:nvPr/>
            </p:nvSpPr>
            <p:spPr bwMode="auto">
              <a:xfrm rot="5400000">
                <a:off x="1682943" y="3523580"/>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33" name="AutoShape 27"/>
              <p:cNvSpPr>
                <a:spLocks noChangeArrowheads="1"/>
              </p:cNvSpPr>
              <p:nvPr/>
            </p:nvSpPr>
            <p:spPr bwMode="auto">
              <a:xfrm rot="5400000">
                <a:off x="1683736" y="365512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34" name="AutoShape 40"/>
              <p:cNvSpPr>
                <a:spLocks noChangeArrowheads="1"/>
              </p:cNvSpPr>
              <p:nvPr/>
            </p:nvSpPr>
            <p:spPr bwMode="auto">
              <a:xfrm rot="5400000">
                <a:off x="1682943" y="3799929"/>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235" name="Gruppieren 514"/>
              <p:cNvGrpSpPr/>
              <p:nvPr/>
            </p:nvGrpSpPr>
            <p:grpSpPr>
              <a:xfrm rot="10800000">
                <a:off x="1816070" y="2372245"/>
                <a:ext cx="72007" cy="1488803"/>
                <a:chOff x="4788025" y="2348880"/>
                <a:chExt cx="72007" cy="1488803"/>
              </a:xfrm>
            </p:grpSpPr>
            <p:sp>
              <p:nvSpPr>
                <p:cNvPr id="236" name="AutoShape 37"/>
                <p:cNvSpPr>
                  <a:spLocks noChangeArrowheads="1"/>
                </p:cNvSpPr>
                <p:nvPr/>
              </p:nvSpPr>
              <p:spPr bwMode="auto">
                <a:xfrm rot="5400000">
                  <a:off x="4788818" y="234808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37" name="AutoShape 48"/>
                <p:cNvSpPr>
                  <a:spLocks noChangeArrowheads="1"/>
                </p:cNvSpPr>
                <p:nvPr/>
              </p:nvSpPr>
              <p:spPr bwMode="auto">
                <a:xfrm rot="5400000">
                  <a:off x="4788818" y="2480421"/>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38" name="AutoShape 36"/>
                <p:cNvSpPr>
                  <a:spLocks noChangeArrowheads="1"/>
                </p:cNvSpPr>
                <p:nvPr/>
              </p:nvSpPr>
              <p:spPr bwMode="auto">
                <a:xfrm rot="5400000">
                  <a:off x="4788818" y="26361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39" name="AutoShape 35"/>
                <p:cNvSpPr>
                  <a:spLocks noChangeArrowheads="1"/>
                </p:cNvSpPr>
                <p:nvPr/>
              </p:nvSpPr>
              <p:spPr bwMode="auto">
                <a:xfrm rot="5400000">
                  <a:off x="4788818" y="278013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40" name="AutoShape 10"/>
                <p:cNvSpPr>
                  <a:spLocks noChangeArrowheads="1"/>
                </p:cNvSpPr>
                <p:nvPr/>
              </p:nvSpPr>
              <p:spPr bwMode="auto">
                <a:xfrm rot="5400000">
                  <a:off x="4789612" y="292494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41" name="AutoShape 21"/>
                <p:cNvSpPr>
                  <a:spLocks noChangeArrowheads="1"/>
                </p:cNvSpPr>
                <p:nvPr/>
              </p:nvSpPr>
              <p:spPr bwMode="auto">
                <a:xfrm rot="5400000">
                  <a:off x="4799706" y="30689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42" name="AutoShape 43"/>
                <p:cNvSpPr>
                  <a:spLocks noChangeArrowheads="1"/>
                </p:cNvSpPr>
                <p:nvPr/>
              </p:nvSpPr>
              <p:spPr bwMode="auto">
                <a:xfrm rot="5400000">
                  <a:off x="4788818" y="321218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43" name="AutoShape 7"/>
                <p:cNvSpPr>
                  <a:spLocks noChangeArrowheads="1"/>
                </p:cNvSpPr>
                <p:nvPr/>
              </p:nvSpPr>
              <p:spPr bwMode="auto">
                <a:xfrm rot="5400000">
                  <a:off x="4789612" y="3356993"/>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44" name="AutoShape 30"/>
                <p:cNvSpPr>
                  <a:spLocks noChangeArrowheads="1"/>
                </p:cNvSpPr>
                <p:nvPr/>
              </p:nvSpPr>
              <p:spPr bwMode="auto">
                <a:xfrm rot="5400000">
                  <a:off x="4798913" y="3500215"/>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45" name="AutoShape 27"/>
                <p:cNvSpPr>
                  <a:spLocks noChangeArrowheads="1"/>
                </p:cNvSpPr>
                <p:nvPr/>
              </p:nvSpPr>
              <p:spPr bwMode="auto">
                <a:xfrm rot="5400000">
                  <a:off x="4799706" y="36317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46" name="AutoShape 40"/>
                <p:cNvSpPr>
                  <a:spLocks noChangeArrowheads="1"/>
                </p:cNvSpPr>
                <p:nvPr/>
              </p:nvSpPr>
              <p:spPr bwMode="auto">
                <a:xfrm rot="5400000">
                  <a:off x="4798913" y="3776564"/>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247" name="AutoShape 37"/>
              <p:cNvSpPr>
                <a:spLocks noChangeArrowheads="1"/>
              </p:cNvSpPr>
              <p:nvPr/>
            </p:nvSpPr>
            <p:spPr bwMode="auto">
              <a:xfrm rot="16200000">
                <a:off x="1970976" y="3229151"/>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48" name="AutoShape 48"/>
              <p:cNvSpPr>
                <a:spLocks noChangeArrowheads="1"/>
              </p:cNvSpPr>
              <p:nvPr/>
            </p:nvSpPr>
            <p:spPr bwMode="auto">
              <a:xfrm rot="16200000">
                <a:off x="1970976" y="309681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49" name="AutoShape 36"/>
              <p:cNvSpPr>
                <a:spLocks noChangeArrowheads="1"/>
              </p:cNvSpPr>
              <p:nvPr/>
            </p:nvSpPr>
            <p:spPr bwMode="auto">
              <a:xfrm rot="16200000">
                <a:off x="1970976" y="29411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50" name="AutoShape 35"/>
              <p:cNvSpPr>
                <a:spLocks noChangeArrowheads="1"/>
              </p:cNvSpPr>
              <p:nvPr/>
            </p:nvSpPr>
            <p:spPr bwMode="auto">
              <a:xfrm rot="16200000">
                <a:off x="1970976" y="2797103"/>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51" name="AutoShape 10"/>
              <p:cNvSpPr>
                <a:spLocks noChangeArrowheads="1"/>
              </p:cNvSpPr>
              <p:nvPr/>
            </p:nvSpPr>
            <p:spPr bwMode="auto">
              <a:xfrm rot="16200000">
                <a:off x="1971770" y="2652293"/>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52" name="AutoShape 21"/>
              <p:cNvSpPr>
                <a:spLocks noChangeArrowheads="1"/>
              </p:cNvSpPr>
              <p:nvPr/>
            </p:nvSpPr>
            <p:spPr bwMode="auto">
              <a:xfrm rot="16200000">
                <a:off x="1961675" y="2508277"/>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53" name="AutoShape 43"/>
              <p:cNvSpPr>
                <a:spLocks noChangeArrowheads="1"/>
              </p:cNvSpPr>
              <p:nvPr/>
            </p:nvSpPr>
            <p:spPr bwMode="auto">
              <a:xfrm rot="16200000">
                <a:off x="1960880" y="2365055"/>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54" name="AutoShape 7"/>
              <p:cNvSpPr>
                <a:spLocks noChangeArrowheads="1"/>
              </p:cNvSpPr>
              <p:nvPr/>
            </p:nvSpPr>
            <p:spPr bwMode="auto">
              <a:xfrm rot="16200000">
                <a:off x="1988279" y="3800723"/>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55" name="AutoShape 30"/>
              <p:cNvSpPr>
                <a:spLocks noChangeArrowheads="1"/>
              </p:cNvSpPr>
              <p:nvPr/>
            </p:nvSpPr>
            <p:spPr bwMode="auto">
              <a:xfrm rot="16200000">
                <a:off x="1977390" y="3657501"/>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56" name="AutoShape 27"/>
              <p:cNvSpPr>
                <a:spLocks noChangeArrowheads="1"/>
              </p:cNvSpPr>
              <p:nvPr/>
            </p:nvSpPr>
            <p:spPr bwMode="auto">
              <a:xfrm rot="16200000">
                <a:off x="1978184" y="35259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57" name="AutoShape 40"/>
              <p:cNvSpPr>
                <a:spLocks noChangeArrowheads="1"/>
              </p:cNvSpPr>
              <p:nvPr/>
            </p:nvSpPr>
            <p:spPr bwMode="auto">
              <a:xfrm rot="16200000">
                <a:off x="1977390" y="3381151"/>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258" name="Gruppieren 537"/>
              <p:cNvGrpSpPr/>
              <p:nvPr/>
            </p:nvGrpSpPr>
            <p:grpSpPr>
              <a:xfrm rot="10800000">
                <a:off x="2104102" y="2365849"/>
                <a:ext cx="88517" cy="1495199"/>
                <a:chOff x="5364089" y="2924943"/>
                <a:chExt cx="88517" cy="1495199"/>
              </a:xfrm>
            </p:grpSpPr>
            <p:sp>
              <p:nvSpPr>
                <p:cNvPr id="259" name="AutoShape 37"/>
                <p:cNvSpPr>
                  <a:spLocks noChangeArrowheads="1"/>
                </p:cNvSpPr>
                <p:nvPr/>
              </p:nvSpPr>
              <p:spPr bwMode="auto">
                <a:xfrm rot="16200000">
                  <a:off x="5374978" y="378824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60" name="AutoShape 48"/>
                <p:cNvSpPr>
                  <a:spLocks noChangeArrowheads="1"/>
                </p:cNvSpPr>
                <p:nvPr/>
              </p:nvSpPr>
              <p:spPr bwMode="auto">
                <a:xfrm rot="16200000">
                  <a:off x="5374978" y="365591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61" name="AutoShape 36"/>
                <p:cNvSpPr>
                  <a:spLocks noChangeArrowheads="1"/>
                </p:cNvSpPr>
                <p:nvPr/>
              </p:nvSpPr>
              <p:spPr bwMode="auto">
                <a:xfrm rot="16200000">
                  <a:off x="5374978" y="350021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62" name="AutoShape 35"/>
                <p:cNvSpPr>
                  <a:spLocks noChangeArrowheads="1"/>
                </p:cNvSpPr>
                <p:nvPr/>
              </p:nvSpPr>
              <p:spPr bwMode="auto">
                <a:xfrm rot="16200000">
                  <a:off x="5374978" y="3356198"/>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63" name="AutoShape 10"/>
                <p:cNvSpPr>
                  <a:spLocks noChangeArrowheads="1"/>
                </p:cNvSpPr>
                <p:nvPr/>
              </p:nvSpPr>
              <p:spPr bwMode="auto">
                <a:xfrm rot="16200000">
                  <a:off x="5375772" y="3211388"/>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64" name="AutoShape 21"/>
                <p:cNvSpPr>
                  <a:spLocks noChangeArrowheads="1"/>
                </p:cNvSpPr>
                <p:nvPr/>
              </p:nvSpPr>
              <p:spPr bwMode="auto">
                <a:xfrm rot="16200000">
                  <a:off x="5365677" y="306737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65" name="AutoShape 43"/>
                <p:cNvSpPr>
                  <a:spLocks noChangeArrowheads="1"/>
                </p:cNvSpPr>
                <p:nvPr/>
              </p:nvSpPr>
              <p:spPr bwMode="auto">
                <a:xfrm rot="16200000">
                  <a:off x="5364882" y="2924150"/>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66" name="AutoShape 7"/>
                <p:cNvSpPr>
                  <a:spLocks noChangeArrowheads="1"/>
                </p:cNvSpPr>
                <p:nvPr/>
              </p:nvSpPr>
              <p:spPr bwMode="auto">
                <a:xfrm rot="16200000">
                  <a:off x="5392281" y="4359818"/>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67" name="AutoShape 30"/>
                <p:cNvSpPr>
                  <a:spLocks noChangeArrowheads="1"/>
                </p:cNvSpPr>
                <p:nvPr/>
              </p:nvSpPr>
              <p:spPr bwMode="auto">
                <a:xfrm rot="16200000">
                  <a:off x="5381392" y="421659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68" name="AutoShape 27"/>
                <p:cNvSpPr>
                  <a:spLocks noChangeArrowheads="1"/>
                </p:cNvSpPr>
                <p:nvPr/>
              </p:nvSpPr>
              <p:spPr bwMode="auto">
                <a:xfrm rot="16200000">
                  <a:off x="5382186" y="40850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69" name="AutoShape 40"/>
                <p:cNvSpPr>
                  <a:spLocks noChangeArrowheads="1"/>
                </p:cNvSpPr>
                <p:nvPr/>
              </p:nvSpPr>
              <p:spPr bwMode="auto">
                <a:xfrm rot="16200000">
                  <a:off x="5381392" y="3940246"/>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270" name="Gruppieren 549"/>
              <p:cNvGrpSpPr/>
              <p:nvPr/>
            </p:nvGrpSpPr>
            <p:grpSpPr>
              <a:xfrm>
                <a:off x="2248118" y="2348880"/>
                <a:ext cx="91634" cy="1509525"/>
                <a:chOff x="5854932" y="3935698"/>
                <a:chExt cx="91634" cy="1509525"/>
              </a:xfrm>
            </p:grpSpPr>
            <p:sp>
              <p:nvSpPr>
                <p:cNvPr id="271"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72"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73"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74"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75"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76"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77"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78"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79"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80"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81"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cxnSp>
            <p:nvCxnSpPr>
              <p:cNvPr id="282" name="AutoShape 1133"/>
              <p:cNvCxnSpPr>
                <a:cxnSpLocks noChangeShapeType="1"/>
                <a:stCxn id="76" idx="2"/>
                <a:endCxn id="153" idx="0"/>
              </p:cNvCxnSpPr>
              <p:nvPr/>
            </p:nvCxnSpPr>
            <p:spPr bwMode="auto">
              <a:xfrm>
                <a:off x="836872" y="2046289"/>
                <a:ext cx="746796" cy="23058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3" name="AutoShape 1133"/>
              <p:cNvCxnSpPr>
                <a:cxnSpLocks noChangeShapeType="1"/>
                <a:stCxn id="82" idx="2"/>
                <a:endCxn id="153" idx="0"/>
              </p:cNvCxnSpPr>
              <p:nvPr/>
            </p:nvCxnSpPr>
            <p:spPr bwMode="auto">
              <a:xfrm>
                <a:off x="997210" y="2041526"/>
                <a:ext cx="586458"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4" name="AutoShape 1133"/>
              <p:cNvCxnSpPr>
                <a:cxnSpLocks noChangeShapeType="1"/>
                <a:stCxn id="89" idx="2"/>
                <a:endCxn id="153" idx="0"/>
              </p:cNvCxnSpPr>
              <p:nvPr/>
            </p:nvCxnSpPr>
            <p:spPr bwMode="auto">
              <a:xfrm>
                <a:off x="1159135" y="2047876"/>
                <a:ext cx="424533" cy="22899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5" name="AutoShape 1133"/>
              <p:cNvCxnSpPr>
                <a:cxnSpLocks noChangeShapeType="1"/>
                <a:stCxn id="96" idx="2"/>
                <a:endCxn id="153" idx="0"/>
              </p:cNvCxnSpPr>
              <p:nvPr/>
            </p:nvCxnSpPr>
            <p:spPr bwMode="auto">
              <a:xfrm>
                <a:off x="1305185" y="2044701"/>
                <a:ext cx="278483" cy="23217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6" name="AutoShape 1133"/>
              <p:cNvCxnSpPr>
                <a:cxnSpLocks noChangeShapeType="1"/>
                <a:stCxn id="105" idx="3"/>
                <a:endCxn id="153" idx="0"/>
              </p:cNvCxnSpPr>
              <p:nvPr/>
            </p:nvCxnSpPr>
            <p:spPr bwMode="auto">
              <a:xfrm>
                <a:off x="1439603" y="2041526"/>
                <a:ext cx="144065"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7" name="AutoShape 1133"/>
              <p:cNvCxnSpPr>
                <a:cxnSpLocks noChangeShapeType="1"/>
                <a:stCxn id="113" idx="3"/>
                <a:endCxn id="153" idx="0"/>
              </p:cNvCxnSpPr>
              <p:nvPr/>
            </p:nvCxnSpPr>
            <p:spPr bwMode="auto">
              <a:xfrm flipH="1">
                <a:off x="1583668" y="2041526"/>
                <a:ext cx="22623"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8" name="AutoShape 1133"/>
              <p:cNvCxnSpPr>
                <a:cxnSpLocks noChangeShapeType="1"/>
                <a:stCxn id="119" idx="3"/>
                <a:endCxn id="153" idx="0"/>
              </p:cNvCxnSpPr>
              <p:nvPr/>
            </p:nvCxnSpPr>
            <p:spPr bwMode="auto">
              <a:xfrm flipH="1">
                <a:off x="1583668" y="2043114"/>
                <a:ext cx="184548" cy="23375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9" name="AutoShape 1133"/>
              <p:cNvCxnSpPr>
                <a:cxnSpLocks noChangeShapeType="1"/>
                <a:stCxn id="140" idx="2"/>
                <a:endCxn id="153" idx="0"/>
              </p:cNvCxnSpPr>
              <p:nvPr/>
            </p:nvCxnSpPr>
            <p:spPr bwMode="auto">
              <a:xfrm flipH="1">
                <a:off x="1583668" y="2041526"/>
                <a:ext cx="367629"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0" name="AutoShape 1133"/>
              <p:cNvCxnSpPr>
                <a:cxnSpLocks noChangeShapeType="1"/>
                <a:stCxn id="126" idx="2"/>
                <a:endCxn id="153" idx="0"/>
              </p:cNvCxnSpPr>
              <p:nvPr/>
            </p:nvCxnSpPr>
            <p:spPr bwMode="auto">
              <a:xfrm flipH="1">
                <a:off x="1583668" y="2041526"/>
                <a:ext cx="531142"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1" name="AutoShape 1133"/>
              <p:cNvCxnSpPr>
                <a:cxnSpLocks noChangeShapeType="1"/>
                <a:stCxn id="133" idx="3"/>
                <a:endCxn id="153" idx="0"/>
              </p:cNvCxnSpPr>
              <p:nvPr/>
            </p:nvCxnSpPr>
            <p:spPr bwMode="auto">
              <a:xfrm flipH="1">
                <a:off x="1583668" y="2047876"/>
                <a:ext cx="654448" cy="22899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2" name="AutoShape 1133"/>
              <p:cNvCxnSpPr>
                <a:cxnSpLocks noChangeShapeType="1"/>
                <a:stCxn id="147" idx="2"/>
                <a:endCxn id="153" idx="0"/>
              </p:cNvCxnSpPr>
              <p:nvPr/>
            </p:nvCxnSpPr>
            <p:spPr bwMode="auto">
              <a:xfrm flipH="1">
                <a:off x="1583668" y="2043114"/>
                <a:ext cx="843879" cy="23375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3" name="Textfeld 4180"/>
              <p:cNvSpPr txBox="1"/>
              <p:nvPr/>
            </p:nvSpPr>
            <p:spPr>
              <a:xfrm>
                <a:off x="1115616" y="4489956"/>
                <a:ext cx="864096" cy="523220"/>
              </a:xfrm>
              <a:prstGeom prst="rect">
                <a:avLst/>
              </a:prstGeom>
              <a:noFill/>
            </p:spPr>
            <p:txBody>
              <a:bodyPr wrap="square" rtlCol="0">
                <a:spAutoFit/>
              </a:bodyPr>
              <a:lstStyle/>
              <a:p>
                <a:r>
                  <a:rPr lang="en-GB" sz="1000" dirty="0"/>
                  <a:t>●●●●</a:t>
                </a:r>
              </a:p>
              <a:p>
                <a:endParaRPr lang="en-GB" dirty="0"/>
              </a:p>
            </p:txBody>
          </p:sp>
          <p:grpSp>
            <p:nvGrpSpPr>
              <p:cNvPr id="294" name="Gruppieren 4182"/>
              <p:cNvGrpSpPr/>
              <p:nvPr/>
            </p:nvGrpSpPr>
            <p:grpSpPr>
              <a:xfrm>
                <a:off x="1619672" y="4149080"/>
                <a:ext cx="576064" cy="792088"/>
                <a:chOff x="4139952" y="3861048"/>
                <a:chExt cx="576064" cy="792088"/>
              </a:xfrm>
            </p:grpSpPr>
            <p:grpSp>
              <p:nvGrpSpPr>
                <p:cNvPr id="295" name="Group 83"/>
                <p:cNvGrpSpPr>
                  <a:grpSpLocks/>
                </p:cNvGrpSpPr>
                <p:nvPr/>
              </p:nvGrpSpPr>
              <p:grpSpPr bwMode="auto">
                <a:xfrm>
                  <a:off x="4211960" y="3939778"/>
                  <a:ext cx="61912" cy="641350"/>
                  <a:chOff x="405" y="1853"/>
                  <a:chExt cx="39" cy="404"/>
                </a:xfrm>
                <a:solidFill>
                  <a:srgbClr val="50A9B0"/>
                </a:solidFill>
              </p:grpSpPr>
              <p:sp>
                <p:nvSpPr>
                  <p:cNvPr id="33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6"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7" name="Group 83"/>
                <p:cNvGrpSpPr>
                  <a:grpSpLocks/>
                </p:cNvGrpSpPr>
                <p:nvPr/>
              </p:nvGrpSpPr>
              <p:grpSpPr bwMode="auto">
                <a:xfrm>
                  <a:off x="4283968" y="3939778"/>
                  <a:ext cx="61912" cy="641350"/>
                  <a:chOff x="405" y="1853"/>
                  <a:chExt cx="39" cy="404"/>
                </a:xfrm>
                <a:solidFill>
                  <a:srgbClr val="50A9B0"/>
                </a:solidFill>
              </p:grpSpPr>
              <p:sp>
                <p:nvSpPr>
                  <p:cNvPr id="32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8"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9" name="Group 83"/>
                <p:cNvGrpSpPr>
                  <a:grpSpLocks/>
                </p:cNvGrpSpPr>
                <p:nvPr/>
              </p:nvGrpSpPr>
              <p:grpSpPr bwMode="auto">
                <a:xfrm>
                  <a:off x="4355976" y="3933056"/>
                  <a:ext cx="61912" cy="641350"/>
                  <a:chOff x="405" y="1853"/>
                  <a:chExt cx="39" cy="404"/>
                </a:xfrm>
                <a:solidFill>
                  <a:srgbClr val="50A9B0"/>
                </a:solidFill>
              </p:grpSpPr>
              <p:sp>
                <p:nvSpPr>
                  <p:cNvPr id="32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0"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01" name="Group 83"/>
                <p:cNvGrpSpPr>
                  <a:grpSpLocks/>
                </p:cNvGrpSpPr>
                <p:nvPr/>
              </p:nvGrpSpPr>
              <p:grpSpPr bwMode="auto">
                <a:xfrm>
                  <a:off x="4436368" y="3933056"/>
                  <a:ext cx="61912" cy="641350"/>
                  <a:chOff x="405" y="1853"/>
                  <a:chExt cx="39" cy="404"/>
                </a:xfrm>
                <a:solidFill>
                  <a:srgbClr val="50A9B0"/>
                </a:solidFill>
              </p:grpSpPr>
              <p:sp>
                <p:nvSpPr>
                  <p:cNvPr id="31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2"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03" name="Group 83"/>
                <p:cNvGrpSpPr>
                  <a:grpSpLocks/>
                </p:cNvGrpSpPr>
                <p:nvPr/>
              </p:nvGrpSpPr>
              <p:grpSpPr bwMode="auto">
                <a:xfrm>
                  <a:off x="4499992" y="3933056"/>
                  <a:ext cx="61912" cy="641350"/>
                  <a:chOff x="405" y="1853"/>
                  <a:chExt cx="39" cy="404"/>
                </a:xfrm>
                <a:solidFill>
                  <a:srgbClr val="50A9B0"/>
                </a:solidFill>
              </p:grpSpPr>
              <p:sp>
                <p:nvSpPr>
                  <p:cNvPr id="31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4"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05" name="Group 83"/>
                <p:cNvGrpSpPr>
                  <a:grpSpLocks/>
                </p:cNvGrpSpPr>
                <p:nvPr/>
              </p:nvGrpSpPr>
              <p:grpSpPr bwMode="auto">
                <a:xfrm>
                  <a:off x="4566221" y="3933056"/>
                  <a:ext cx="61912" cy="641350"/>
                  <a:chOff x="405" y="1853"/>
                  <a:chExt cx="39" cy="404"/>
                </a:xfrm>
                <a:solidFill>
                  <a:srgbClr val="50A9B0"/>
                </a:solidFill>
              </p:grpSpPr>
              <p:sp>
                <p:nvSpPr>
                  <p:cNvPr id="30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6"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7" name="Rechteck 852"/>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38" name="Gruppieren 4181"/>
              <p:cNvGrpSpPr/>
              <p:nvPr/>
            </p:nvGrpSpPr>
            <p:grpSpPr>
              <a:xfrm>
                <a:off x="251520" y="4149080"/>
                <a:ext cx="576064" cy="792088"/>
                <a:chOff x="5508104" y="4013448"/>
                <a:chExt cx="576064" cy="792088"/>
              </a:xfrm>
            </p:grpSpPr>
            <p:grpSp>
              <p:nvGrpSpPr>
                <p:cNvPr id="339" name="Group 83"/>
                <p:cNvGrpSpPr>
                  <a:grpSpLocks/>
                </p:cNvGrpSpPr>
                <p:nvPr/>
              </p:nvGrpSpPr>
              <p:grpSpPr bwMode="auto">
                <a:xfrm>
                  <a:off x="5580112" y="4092178"/>
                  <a:ext cx="61912" cy="641350"/>
                  <a:chOff x="405" y="1853"/>
                  <a:chExt cx="39" cy="404"/>
                </a:xfrm>
                <a:solidFill>
                  <a:srgbClr val="D57C5D"/>
                </a:solidFill>
              </p:grpSpPr>
              <p:sp>
                <p:nvSpPr>
                  <p:cNvPr id="37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8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8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0"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1" name="Group 83"/>
                <p:cNvGrpSpPr>
                  <a:grpSpLocks/>
                </p:cNvGrpSpPr>
                <p:nvPr/>
              </p:nvGrpSpPr>
              <p:grpSpPr bwMode="auto">
                <a:xfrm>
                  <a:off x="5652120" y="4092178"/>
                  <a:ext cx="61912" cy="641350"/>
                  <a:chOff x="405" y="1853"/>
                  <a:chExt cx="39" cy="404"/>
                </a:xfrm>
                <a:solidFill>
                  <a:srgbClr val="D57C5D"/>
                </a:solidFill>
              </p:grpSpPr>
              <p:sp>
                <p:nvSpPr>
                  <p:cNvPr id="37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2"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3" name="Group 83"/>
                <p:cNvGrpSpPr>
                  <a:grpSpLocks/>
                </p:cNvGrpSpPr>
                <p:nvPr/>
              </p:nvGrpSpPr>
              <p:grpSpPr bwMode="auto">
                <a:xfrm>
                  <a:off x="5724128" y="4085456"/>
                  <a:ext cx="61912" cy="641350"/>
                  <a:chOff x="405" y="1853"/>
                  <a:chExt cx="39" cy="404"/>
                </a:xfrm>
                <a:solidFill>
                  <a:srgbClr val="D57C5D"/>
                </a:solidFill>
              </p:grpSpPr>
              <p:sp>
                <p:nvSpPr>
                  <p:cNvPr id="36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4"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5" name="Group 83"/>
                <p:cNvGrpSpPr>
                  <a:grpSpLocks/>
                </p:cNvGrpSpPr>
                <p:nvPr/>
              </p:nvGrpSpPr>
              <p:grpSpPr bwMode="auto">
                <a:xfrm>
                  <a:off x="5804520" y="4085456"/>
                  <a:ext cx="61912" cy="641350"/>
                  <a:chOff x="405" y="1853"/>
                  <a:chExt cx="39" cy="404"/>
                </a:xfrm>
                <a:solidFill>
                  <a:srgbClr val="D57C5D"/>
                </a:solidFill>
              </p:grpSpPr>
              <p:sp>
                <p:nvSpPr>
                  <p:cNvPr id="36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6"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7" name="Group 83"/>
                <p:cNvGrpSpPr>
                  <a:grpSpLocks/>
                </p:cNvGrpSpPr>
                <p:nvPr/>
              </p:nvGrpSpPr>
              <p:grpSpPr bwMode="auto">
                <a:xfrm>
                  <a:off x="5868144" y="4085456"/>
                  <a:ext cx="61912" cy="641350"/>
                  <a:chOff x="405" y="1853"/>
                  <a:chExt cx="39" cy="404"/>
                </a:xfrm>
                <a:solidFill>
                  <a:srgbClr val="D57C5D"/>
                </a:solidFill>
              </p:grpSpPr>
              <p:sp>
                <p:nvSpPr>
                  <p:cNvPr id="35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8"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9" name="Group 83"/>
                <p:cNvGrpSpPr>
                  <a:grpSpLocks/>
                </p:cNvGrpSpPr>
                <p:nvPr/>
              </p:nvGrpSpPr>
              <p:grpSpPr bwMode="auto">
                <a:xfrm>
                  <a:off x="5934373" y="4085456"/>
                  <a:ext cx="61912" cy="641350"/>
                  <a:chOff x="405" y="1853"/>
                  <a:chExt cx="39" cy="404"/>
                </a:xfrm>
                <a:solidFill>
                  <a:srgbClr val="D57C5D"/>
                </a:solidFill>
              </p:grpSpPr>
              <p:sp>
                <p:nvSpPr>
                  <p:cNvPr id="35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50"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51" name="Rechteck 925"/>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82" name="Gruppieren 928"/>
              <p:cNvGrpSpPr/>
              <p:nvPr/>
            </p:nvGrpSpPr>
            <p:grpSpPr>
              <a:xfrm>
                <a:off x="403920" y="4301480"/>
                <a:ext cx="576064" cy="792088"/>
                <a:chOff x="5508104" y="4013448"/>
                <a:chExt cx="576064" cy="792088"/>
              </a:xfrm>
            </p:grpSpPr>
            <p:grpSp>
              <p:nvGrpSpPr>
                <p:cNvPr id="383" name="Group 83"/>
                <p:cNvGrpSpPr>
                  <a:grpSpLocks/>
                </p:cNvGrpSpPr>
                <p:nvPr/>
              </p:nvGrpSpPr>
              <p:grpSpPr bwMode="auto">
                <a:xfrm>
                  <a:off x="5580112" y="4092178"/>
                  <a:ext cx="61912" cy="641350"/>
                  <a:chOff x="405" y="1853"/>
                  <a:chExt cx="39" cy="404"/>
                </a:xfrm>
                <a:solidFill>
                  <a:srgbClr val="D57C5D"/>
                </a:solidFill>
              </p:grpSpPr>
              <p:sp>
                <p:nvSpPr>
                  <p:cNvPr id="42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4"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5" name="Group 83"/>
                <p:cNvGrpSpPr>
                  <a:grpSpLocks/>
                </p:cNvGrpSpPr>
                <p:nvPr/>
              </p:nvGrpSpPr>
              <p:grpSpPr bwMode="auto">
                <a:xfrm>
                  <a:off x="5652120" y="4092178"/>
                  <a:ext cx="61912" cy="641350"/>
                  <a:chOff x="405" y="1853"/>
                  <a:chExt cx="39" cy="404"/>
                </a:xfrm>
                <a:solidFill>
                  <a:srgbClr val="D57C5D"/>
                </a:solidFill>
              </p:grpSpPr>
              <p:sp>
                <p:nvSpPr>
                  <p:cNvPr id="41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6"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7" name="Group 83"/>
                <p:cNvGrpSpPr>
                  <a:grpSpLocks/>
                </p:cNvGrpSpPr>
                <p:nvPr/>
              </p:nvGrpSpPr>
              <p:grpSpPr bwMode="auto">
                <a:xfrm>
                  <a:off x="5724128" y="4085456"/>
                  <a:ext cx="61912" cy="641350"/>
                  <a:chOff x="405" y="1853"/>
                  <a:chExt cx="39" cy="404"/>
                </a:xfrm>
                <a:solidFill>
                  <a:srgbClr val="D57C5D"/>
                </a:solidFill>
              </p:grpSpPr>
              <p:sp>
                <p:nvSpPr>
                  <p:cNvPr id="41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8"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9" name="Group 83"/>
                <p:cNvGrpSpPr>
                  <a:grpSpLocks/>
                </p:cNvGrpSpPr>
                <p:nvPr/>
              </p:nvGrpSpPr>
              <p:grpSpPr bwMode="auto">
                <a:xfrm>
                  <a:off x="5804520" y="4085456"/>
                  <a:ext cx="61912" cy="641350"/>
                  <a:chOff x="405" y="1853"/>
                  <a:chExt cx="39" cy="404"/>
                </a:xfrm>
                <a:solidFill>
                  <a:srgbClr val="D57C5D"/>
                </a:solidFill>
              </p:grpSpPr>
              <p:sp>
                <p:nvSpPr>
                  <p:cNvPr id="40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90"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91" name="Group 83"/>
                <p:cNvGrpSpPr>
                  <a:grpSpLocks/>
                </p:cNvGrpSpPr>
                <p:nvPr/>
              </p:nvGrpSpPr>
              <p:grpSpPr bwMode="auto">
                <a:xfrm>
                  <a:off x="5868144" y="4085456"/>
                  <a:ext cx="61912" cy="641350"/>
                  <a:chOff x="405" y="1853"/>
                  <a:chExt cx="39" cy="404"/>
                </a:xfrm>
                <a:solidFill>
                  <a:srgbClr val="D57C5D"/>
                </a:solidFill>
              </p:grpSpPr>
              <p:sp>
                <p:nvSpPr>
                  <p:cNvPr id="40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92"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93" name="Group 83"/>
                <p:cNvGrpSpPr>
                  <a:grpSpLocks/>
                </p:cNvGrpSpPr>
                <p:nvPr/>
              </p:nvGrpSpPr>
              <p:grpSpPr bwMode="auto">
                <a:xfrm>
                  <a:off x="5934373" y="4085456"/>
                  <a:ext cx="61912" cy="641350"/>
                  <a:chOff x="405" y="1853"/>
                  <a:chExt cx="39" cy="404"/>
                </a:xfrm>
                <a:solidFill>
                  <a:srgbClr val="D57C5D"/>
                </a:solidFill>
              </p:grpSpPr>
              <p:sp>
                <p:nvSpPr>
                  <p:cNvPr id="39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94"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95" name="Rechteck 941"/>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26" name="Gruppieren 972"/>
              <p:cNvGrpSpPr/>
              <p:nvPr/>
            </p:nvGrpSpPr>
            <p:grpSpPr>
              <a:xfrm>
                <a:off x="556320" y="4453880"/>
                <a:ext cx="576064" cy="792088"/>
                <a:chOff x="5508104" y="4013448"/>
                <a:chExt cx="576064" cy="792088"/>
              </a:xfrm>
            </p:grpSpPr>
            <p:grpSp>
              <p:nvGrpSpPr>
                <p:cNvPr id="427" name="Group 83"/>
                <p:cNvGrpSpPr>
                  <a:grpSpLocks/>
                </p:cNvGrpSpPr>
                <p:nvPr/>
              </p:nvGrpSpPr>
              <p:grpSpPr bwMode="auto">
                <a:xfrm>
                  <a:off x="5580112" y="4092178"/>
                  <a:ext cx="61912" cy="641350"/>
                  <a:chOff x="405" y="1853"/>
                  <a:chExt cx="39" cy="404"/>
                </a:xfrm>
                <a:solidFill>
                  <a:srgbClr val="D57C5D"/>
                </a:solidFill>
              </p:grpSpPr>
              <p:sp>
                <p:nvSpPr>
                  <p:cNvPr id="46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28"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29" name="Group 83"/>
                <p:cNvGrpSpPr>
                  <a:grpSpLocks/>
                </p:cNvGrpSpPr>
                <p:nvPr/>
              </p:nvGrpSpPr>
              <p:grpSpPr bwMode="auto">
                <a:xfrm>
                  <a:off x="5652120" y="4092178"/>
                  <a:ext cx="61912" cy="641350"/>
                  <a:chOff x="405" y="1853"/>
                  <a:chExt cx="39" cy="404"/>
                </a:xfrm>
                <a:solidFill>
                  <a:srgbClr val="D57C5D"/>
                </a:solidFill>
              </p:grpSpPr>
              <p:sp>
                <p:nvSpPr>
                  <p:cNvPr id="46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0"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1" name="Group 83"/>
                <p:cNvGrpSpPr>
                  <a:grpSpLocks/>
                </p:cNvGrpSpPr>
                <p:nvPr/>
              </p:nvGrpSpPr>
              <p:grpSpPr bwMode="auto">
                <a:xfrm>
                  <a:off x="5724128" y="4085456"/>
                  <a:ext cx="61912" cy="641350"/>
                  <a:chOff x="405" y="1853"/>
                  <a:chExt cx="39" cy="404"/>
                </a:xfrm>
                <a:solidFill>
                  <a:srgbClr val="D57C5D"/>
                </a:solidFill>
              </p:grpSpPr>
              <p:sp>
                <p:nvSpPr>
                  <p:cNvPr id="45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2"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3" name="Group 83"/>
                <p:cNvGrpSpPr>
                  <a:grpSpLocks/>
                </p:cNvGrpSpPr>
                <p:nvPr/>
              </p:nvGrpSpPr>
              <p:grpSpPr bwMode="auto">
                <a:xfrm>
                  <a:off x="5804520" y="4085456"/>
                  <a:ext cx="61912" cy="641350"/>
                  <a:chOff x="405" y="1853"/>
                  <a:chExt cx="39" cy="404"/>
                </a:xfrm>
                <a:solidFill>
                  <a:srgbClr val="D57C5D"/>
                </a:solidFill>
              </p:grpSpPr>
              <p:sp>
                <p:nvSpPr>
                  <p:cNvPr id="45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4"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5" name="Group 83"/>
                <p:cNvGrpSpPr>
                  <a:grpSpLocks/>
                </p:cNvGrpSpPr>
                <p:nvPr/>
              </p:nvGrpSpPr>
              <p:grpSpPr bwMode="auto">
                <a:xfrm>
                  <a:off x="5868144" y="4085456"/>
                  <a:ext cx="61912" cy="641350"/>
                  <a:chOff x="405" y="1853"/>
                  <a:chExt cx="39" cy="404"/>
                </a:xfrm>
                <a:solidFill>
                  <a:srgbClr val="D57C5D"/>
                </a:solidFill>
              </p:grpSpPr>
              <p:sp>
                <p:nvSpPr>
                  <p:cNvPr id="44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6"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7" name="Group 83"/>
                <p:cNvGrpSpPr>
                  <a:grpSpLocks/>
                </p:cNvGrpSpPr>
                <p:nvPr/>
              </p:nvGrpSpPr>
              <p:grpSpPr bwMode="auto">
                <a:xfrm>
                  <a:off x="5934373" y="4085456"/>
                  <a:ext cx="61912" cy="641350"/>
                  <a:chOff x="405" y="1853"/>
                  <a:chExt cx="39" cy="404"/>
                </a:xfrm>
                <a:solidFill>
                  <a:srgbClr val="D57C5D"/>
                </a:solidFill>
              </p:grpSpPr>
              <p:sp>
                <p:nvSpPr>
                  <p:cNvPr id="44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8"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39" name="Rechteck 985"/>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70" name="Gruppieren 1016"/>
              <p:cNvGrpSpPr/>
              <p:nvPr/>
            </p:nvGrpSpPr>
            <p:grpSpPr>
              <a:xfrm>
                <a:off x="1772072" y="4301480"/>
                <a:ext cx="576064" cy="792088"/>
                <a:chOff x="4139952" y="3861048"/>
                <a:chExt cx="576064" cy="792088"/>
              </a:xfrm>
            </p:grpSpPr>
            <p:grpSp>
              <p:nvGrpSpPr>
                <p:cNvPr id="471" name="Group 83"/>
                <p:cNvGrpSpPr>
                  <a:grpSpLocks/>
                </p:cNvGrpSpPr>
                <p:nvPr/>
              </p:nvGrpSpPr>
              <p:grpSpPr bwMode="auto">
                <a:xfrm>
                  <a:off x="4211960" y="3939778"/>
                  <a:ext cx="61912" cy="641350"/>
                  <a:chOff x="405" y="1853"/>
                  <a:chExt cx="39" cy="404"/>
                </a:xfrm>
                <a:solidFill>
                  <a:srgbClr val="50A9B0"/>
                </a:solidFill>
              </p:grpSpPr>
              <p:sp>
                <p:nvSpPr>
                  <p:cNvPr id="50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2"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3" name="Group 83"/>
                <p:cNvGrpSpPr>
                  <a:grpSpLocks/>
                </p:cNvGrpSpPr>
                <p:nvPr/>
              </p:nvGrpSpPr>
              <p:grpSpPr bwMode="auto">
                <a:xfrm>
                  <a:off x="4283968" y="3939778"/>
                  <a:ext cx="61912" cy="641350"/>
                  <a:chOff x="405" y="1853"/>
                  <a:chExt cx="39" cy="404"/>
                </a:xfrm>
                <a:solidFill>
                  <a:srgbClr val="50A9B0"/>
                </a:solidFill>
              </p:grpSpPr>
              <p:sp>
                <p:nvSpPr>
                  <p:cNvPr id="50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4"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5" name="Group 83"/>
                <p:cNvGrpSpPr>
                  <a:grpSpLocks/>
                </p:cNvGrpSpPr>
                <p:nvPr/>
              </p:nvGrpSpPr>
              <p:grpSpPr bwMode="auto">
                <a:xfrm>
                  <a:off x="4355976" y="3933056"/>
                  <a:ext cx="61912" cy="641350"/>
                  <a:chOff x="405" y="1853"/>
                  <a:chExt cx="39" cy="404"/>
                </a:xfrm>
                <a:solidFill>
                  <a:srgbClr val="50A9B0"/>
                </a:solidFill>
              </p:grpSpPr>
              <p:sp>
                <p:nvSpPr>
                  <p:cNvPr id="49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6"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7" name="Group 83"/>
                <p:cNvGrpSpPr>
                  <a:grpSpLocks/>
                </p:cNvGrpSpPr>
                <p:nvPr/>
              </p:nvGrpSpPr>
              <p:grpSpPr bwMode="auto">
                <a:xfrm>
                  <a:off x="4436368" y="3933056"/>
                  <a:ext cx="61912" cy="641350"/>
                  <a:chOff x="405" y="1853"/>
                  <a:chExt cx="39" cy="404"/>
                </a:xfrm>
                <a:solidFill>
                  <a:srgbClr val="50A9B0"/>
                </a:solidFill>
              </p:grpSpPr>
              <p:sp>
                <p:nvSpPr>
                  <p:cNvPr id="49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8"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9" name="Group 83"/>
                <p:cNvGrpSpPr>
                  <a:grpSpLocks/>
                </p:cNvGrpSpPr>
                <p:nvPr/>
              </p:nvGrpSpPr>
              <p:grpSpPr bwMode="auto">
                <a:xfrm>
                  <a:off x="4499992" y="3933056"/>
                  <a:ext cx="61912" cy="641350"/>
                  <a:chOff x="405" y="1853"/>
                  <a:chExt cx="39" cy="404"/>
                </a:xfrm>
                <a:solidFill>
                  <a:srgbClr val="50A9B0"/>
                </a:solidFill>
              </p:grpSpPr>
              <p:sp>
                <p:nvSpPr>
                  <p:cNvPr id="48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80"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81" name="Group 83"/>
                <p:cNvGrpSpPr>
                  <a:grpSpLocks/>
                </p:cNvGrpSpPr>
                <p:nvPr/>
              </p:nvGrpSpPr>
              <p:grpSpPr bwMode="auto">
                <a:xfrm>
                  <a:off x="4566221" y="3933056"/>
                  <a:ext cx="61912" cy="641350"/>
                  <a:chOff x="405" y="1853"/>
                  <a:chExt cx="39" cy="404"/>
                </a:xfrm>
                <a:solidFill>
                  <a:srgbClr val="50A9B0"/>
                </a:solidFill>
              </p:grpSpPr>
              <p:sp>
                <p:nvSpPr>
                  <p:cNvPr id="48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82"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83" name="Rechteck 1029"/>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14" name="Gruppieren 1060"/>
              <p:cNvGrpSpPr/>
              <p:nvPr/>
            </p:nvGrpSpPr>
            <p:grpSpPr>
              <a:xfrm>
                <a:off x="1924472" y="4453880"/>
                <a:ext cx="576064" cy="792088"/>
                <a:chOff x="4139952" y="3861048"/>
                <a:chExt cx="576064" cy="792088"/>
              </a:xfrm>
            </p:grpSpPr>
            <p:grpSp>
              <p:nvGrpSpPr>
                <p:cNvPr id="515" name="Group 83"/>
                <p:cNvGrpSpPr>
                  <a:grpSpLocks/>
                </p:cNvGrpSpPr>
                <p:nvPr/>
              </p:nvGrpSpPr>
              <p:grpSpPr bwMode="auto">
                <a:xfrm>
                  <a:off x="4211960" y="3939778"/>
                  <a:ext cx="61912" cy="641350"/>
                  <a:chOff x="405" y="1853"/>
                  <a:chExt cx="39" cy="404"/>
                </a:xfrm>
                <a:solidFill>
                  <a:srgbClr val="50A9B0"/>
                </a:solidFill>
              </p:grpSpPr>
              <p:sp>
                <p:nvSpPr>
                  <p:cNvPr id="55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6"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7" name="Group 83"/>
                <p:cNvGrpSpPr>
                  <a:grpSpLocks/>
                </p:cNvGrpSpPr>
                <p:nvPr/>
              </p:nvGrpSpPr>
              <p:grpSpPr bwMode="auto">
                <a:xfrm>
                  <a:off x="4283968" y="3939778"/>
                  <a:ext cx="61912" cy="641350"/>
                  <a:chOff x="405" y="1853"/>
                  <a:chExt cx="39" cy="404"/>
                </a:xfrm>
                <a:solidFill>
                  <a:srgbClr val="50A9B0"/>
                </a:solidFill>
              </p:grpSpPr>
              <p:sp>
                <p:nvSpPr>
                  <p:cNvPr id="54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8"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9" name="Group 83"/>
                <p:cNvGrpSpPr>
                  <a:grpSpLocks/>
                </p:cNvGrpSpPr>
                <p:nvPr/>
              </p:nvGrpSpPr>
              <p:grpSpPr bwMode="auto">
                <a:xfrm>
                  <a:off x="4355976" y="3933056"/>
                  <a:ext cx="61912" cy="641350"/>
                  <a:chOff x="405" y="1853"/>
                  <a:chExt cx="39" cy="404"/>
                </a:xfrm>
                <a:solidFill>
                  <a:srgbClr val="50A9B0"/>
                </a:solidFill>
              </p:grpSpPr>
              <p:sp>
                <p:nvSpPr>
                  <p:cNvPr id="54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0"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21" name="Group 83"/>
                <p:cNvGrpSpPr>
                  <a:grpSpLocks/>
                </p:cNvGrpSpPr>
                <p:nvPr/>
              </p:nvGrpSpPr>
              <p:grpSpPr bwMode="auto">
                <a:xfrm>
                  <a:off x="4436368" y="3933056"/>
                  <a:ext cx="61912" cy="641350"/>
                  <a:chOff x="405" y="1853"/>
                  <a:chExt cx="39" cy="404"/>
                </a:xfrm>
                <a:solidFill>
                  <a:srgbClr val="50A9B0"/>
                </a:solidFill>
              </p:grpSpPr>
              <p:sp>
                <p:nvSpPr>
                  <p:cNvPr id="53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2"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23" name="Group 83"/>
                <p:cNvGrpSpPr>
                  <a:grpSpLocks/>
                </p:cNvGrpSpPr>
                <p:nvPr/>
              </p:nvGrpSpPr>
              <p:grpSpPr bwMode="auto">
                <a:xfrm>
                  <a:off x="4499992" y="3933056"/>
                  <a:ext cx="61912" cy="641350"/>
                  <a:chOff x="405" y="1853"/>
                  <a:chExt cx="39" cy="404"/>
                </a:xfrm>
                <a:solidFill>
                  <a:srgbClr val="50A9B0"/>
                </a:solidFill>
              </p:grpSpPr>
              <p:sp>
                <p:nvSpPr>
                  <p:cNvPr id="53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4"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25" name="Group 83"/>
                <p:cNvGrpSpPr>
                  <a:grpSpLocks/>
                </p:cNvGrpSpPr>
                <p:nvPr/>
              </p:nvGrpSpPr>
              <p:grpSpPr bwMode="auto">
                <a:xfrm>
                  <a:off x="4566221" y="3933056"/>
                  <a:ext cx="61912" cy="641350"/>
                  <a:chOff x="405" y="1853"/>
                  <a:chExt cx="39" cy="404"/>
                </a:xfrm>
                <a:solidFill>
                  <a:srgbClr val="50A9B0"/>
                </a:solidFill>
              </p:grpSpPr>
              <p:sp>
                <p:nvSpPr>
                  <p:cNvPr id="52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6"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27" name="Rechteck 1073"/>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558" name="Gerade Verbindung 4184"/>
              <p:cNvCxnSpPr>
                <a:stCxn id="154" idx="0"/>
                <a:endCxn id="351" idx="0"/>
              </p:cNvCxnSpPr>
              <p:nvPr/>
            </p:nvCxnSpPr>
            <p:spPr>
              <a:xfrm flipH="1">
                <a:off x="539552" y="2432571"/>
                <a:ext cx="332278" cy="171650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9" name="Gerade Verbindung 1152"/>
              <p:cNvCxnSpPr>
                <a:stCxn id="166" idx="6"/>
                <a:endCxn id="351" idx="0"/>
              </p:cNvCxnSpPr>
              <p:nvPr/>
            </p:nvCxnSpPr>
            <p:spPr>
              <a:xfrm flipH="1">
                <a:off x="539552" y="3843381"/>
                <a:ext cx="442144" cy="30569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0" name="Gerade Verbindung 1156"/>
              <p:cNvCxnSpPr>
                <a:stCxn id="177" idx="5"/>
                <a:endCxn id="351" idx="0"/>
              </p:cNvCxnSpPr>
              <p:nvPr/>
            </p:nvCxnSpPr>
            <p:spPr>
              <a:xfrm flipH="1">
                <a:off x="539552" y="3290270"/>
                <a:ext cx="603828" cy="85881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1" name="Gerade Verbindung 1159"/>
              <p:cNvCxnSpPr>
                <a:stCxn id="189" idx="1"/>
              </p:cNvCxnSpPr>
              <p:nvPr/>
            </p:nvCxnSpPr>
            <p:spPr>
              <a:xfrm flipH="1">
                <a:off x="539552" y="2996952"/>
                <a:ext cx="754257" cy="11697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2" name="Gerade Verbindung 1162"/>
              <p:cNvCxnSpPr>
                <a:stCxn id="201" idx="1"/>
              </p:cNvCxnSpPr>
              <p:nvPr/>
            </p:nvCxnSpPr>
            <p:spPr>
              <a:xfrm flipH="1">
                <a:off x="539552" y="3570374"/>
                <a:ext cx="911485" cy="60739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3" name="Gerade Verbindung 1165"/>
              <p:cNvCxnSpPr>
                <a:stCxn id="213" idx="5"/>
                <a:endCxn id="351" idx="0"/>
              </p:cNvCxnSpPr>
              <p:nvPr/>
            </p:nvCxnSpPr>
            <p:spPr>
              <a:xfrm flipH="1">
                <a:off x="539552" y="2697237"/>
                <a:ext cx="1025780" cy="1451843"/>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4" name="Gerade Verbindung 1168"/>
              <p:cNvCxnSpPr>
                <a:stCxn id="224" idx="1"/>
                <a:endCxn id="351" idx="0"/>
              </p:cNvCxnSpPr>
              <p:nvPr/>
            </p:nvCxnSpPr>
            <p:spPr>
              <a:xfrm flipH="1">
                <a:off x="539552" y="2432571"/>
                <a:ext cx="1150170" cy="171650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5" name="Gerade Verbindung 1171"/>
              <p:cNvCxnSpPr>
                <a:stCxn id="236" idx="5"/>
                <a:endCxn id="351" idx="0"/>
              </p:cNvCxnSpPr>
              <p:nvPr/>
            </p:nvCxnSpPr>
            <p:spPr>
              <a:xfrm flipH="1">
                <a:off x="539552" y="3861048"/>
                <a:ext cx="1304281" cy="288032"/>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6" name="Gerade Verbindung 1174"/>
              <p:cNvCxnSpPr>
                <a:stCxn id="247" idx="5"/>
                <a:endCxn id="351" idx="0"/>
              </p:cNvCxnSpPr>
              <p:nvPr/>
            </p:nvCxnSpPr>
            <p:spPr>
              <a:xfrm flipH="1">
                <a:off x="539552" y="3290270"/>
                <a:ext cx="1448298" cy="85881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7" name="Gerade Verbindung 1177"/>
              <p:cNvCxnSpPr>
                <a:stCxn id="259" idx="1"/>
                <a:endCxn id="351" idx="0"/>
              </p:cNvCxnSpPr>
              <p:nvPr/>
            </p:nvCxnSpPr>
            <p:spPr>
              <a:xfrm flipH="1">
                <a:off x="539552" y="2996952"/>
                <a:ext cx="1598727" cy="1152128"/>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8" name="Gerade Verbindung 1180"/>
              <p:cNvCxnSpPr>
                <a:stCxn id="271" idx="1"/>
              </p:cNvCxnSpPr>
              <p:nvPr/>
            </p:nvCxnSpPr>
            <p:spPr>
              <a:xfrm flipH="1">
                <a:off x="539552" y="3570374"/>
                <a:ext cx="1755955" cy="57870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69" name="Text Box 1120"/>
              <p:cNvSpPr txBox="1">
                <a:spLocks noChangeArrowheads="1"/>
              </p:cNvSpPr>
              <p:nvPr/>
            </p:nvSpPr>
            <p:spPr bwMode="auto">
              <a:xfrm>
                <a:off x="971599" y="2492896"/>
                <a:ext cx="1306239" cy="1200329"/>
              </a:xfrm>
              <a:prstGeom prst="rect">
                <a:avLst/>
              </a:prstGeom>
              <a:solidFill>
                <a:srgbClr val="FFFFFF">
                  <a:alpha val="83922"/>
                </a:srgbClr>
              </a:solidFill>
              <a:ln>
                <a:noFill/>
              </a:ln>
              <a:effectLst/>
            </p:spPr>
            <p:txBody>
              <a:bodyPr wrap="square">
                <a:spAutoFit/>
              </a:bodyPr>
              <a:lstStyle/>
              <a:p>
                <a:pPr algn="ctr">
                  <a:spcBef>
                    <a:spcPct val="50000"/>
                  </a:spcBef>
                </a:pPr>
                <a:r>
                  <a:rPr lang="en-GB" altLang="en-US" dirty="0">
                    <a:latin typeface="Arial" panose="020B0604020202020204" pitchFamily="34" charset="0"/>
                    <a:cs typeface="Arial" panose="020B0604020202020204" pitchFamily="34" charset="0"/>
                  </a:rPr>
                  <a:t>Polycross (each cross with each)</a:t>
                </a:r>
              </a:p>
            </p:txBody>
          </p:sp>
          <p:grpSp>
            <p:nvGrpSpPr>
              <p:cNvPr id="570" name="Group 83"/>
              <p:cNvGrpSpPr>
                <a:grpSpLocks/>
              </p:cNvGrpSpPr>
              <p:nvPr/>
            </p:nvGrpSpPr>
            <p:grpSpPr bwMode="auto">
              <a:xfrm>
                <a:off x="467544" y="1412776"/>
                <a:ext cx="61912" cy="641350"/>
                <a:chOff x="405" y="1853"/>
                <a:chExt cx="39" cy="404"/>
              </a:xfrm>
              <a:noFill/>
            </p:grpSpPr>
            <p:sp>
              <p:nvSpPr>
                <p:cNvPr id="57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7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7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7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7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76" name="Line 89"/>
              <p:cNvSpPr>
                <a:spLocks noChangeShapeType="1"/>
              </p:cNvSpPr>
              <p:nvPr/>
            </p:nvSpPr>
            <p:spPr bwMode="auto">
              <a:xfrm>
                <a:off x="545331" y="143658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77" name="Group 83"/>
              <p:cNvGrpSpPr>
                <a:grpSpLocks/>
              </p:cNvGrpSpPr>
              <p:nvPr/>
            </p:nvGrpSpPr>
            <p:grpSpPr bwMode="auto">
              <a:xfrm>
                <a:off x="2549997" y="1412776"/>
                <a:ext cx="61912" cy="641350"/>
                <a:chOff x="405" y="1853"/>
                <a:chExt cx="39" cy="404"/>
              </a:xfrm>
              <a:noFill/>
            </p:grpSpPr>
            <p:sp>
              <p:nvSpPr>
                <p:cNvPr id="57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7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8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8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8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83" name="Line 89"/>
              <p:cNvSpPr>
                <a:spLocks noChangeShapeType="1"/>
              </p:cNvSpPr>
              <p:nvPr/>
            </p:nvSpPr>
            <p:spPr bwMode="auto">
              <a:xfrm>
                <a:off x="2627784" y="143658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584" name="AutoShape 73"/>
              <p:cNvCxnSpPr>
                <a:cxnSpLocks noChangeShapeType="1"/>
              </p:cNvCxnSpPr>
              <p:nvPr/>
            </p:nvCxnSpPr>
            <p:spPr bwMode="auto">
              <a:xfrm rot="16200000" flipH="1">
                <a:off x="2339752" y="1196751"/>
                <a:ext cx="432049" cy="144016"/>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5" name="AutoShape 73"/>
              <p:cNvCxnSpPr>
                <a:cxnSpLocks noChangeShapeType="1"/>
                <a:stCxn id="17" idx="0"/>
              </p:cNvCxnSpPr>
              <p:nvPr/>
            </p:nvCxnSpPr>
            <p:spPr bwMode="auto">
              <a:xfrm rot="5400000">
                <a:off x="269163" y="876816"/>
                <a:ext cx="806350" cy="265571"/>
              </a:xfrm>
              <a:prstGeom prst="bentConnector3">
                <a:avLst>
                  <a:gd name="adj1" fmla="val 520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4" name="TextBox 3"/>
          <p:cNvSpPr txBox="1"/>
          <p:nvPr/>
        </p:nvSpPr>
        <p:spPr>
          <a:xfrm>
            <a:off x="72000" y="72000"/>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Breeding synthetic </a:t>
            </a:r>
            <a:r>
              <a:rPr lang="en-GB" sz="2400" i="1" dirty="0" err="1">
                <a:latin typeface="Arial" panose="020B0604020202020204" pitchFamily="34" charset="0"/>
                <a:cs typeface="Arial" panose="020B0604020202020204" pitchFamily="34" charset="0"/>
              </a:rPr>
              <a:t>cvs</a:t>
            </a:r>
            <a:r>
              <a:rPr lang="en-GB" sz="2400" dirty="0">
                <a:latin typeface="Arial" panose="020B0604020202020204" pitchFamily="34" charset="0"/>
                <a:cs typeface="Arial" panose="020B0604020202020204" pitchFamily="34" charset="0"/>
              </a:rPr>
              <a:t>.:  A method (in the category of Pop. Breeding) that allows to </a:t>
            </a:r>
            <a:r>
              <a:rPr lang="en-GB" sz="2400" dirty="0">
                <a:solidFill>
                  <a:srgbClr val="0000FF"/>
                </a:solidFill>
                <a:latin typeface="Arial" panose="020B0604020202020204" pitchFamily="34" charset="0"/>
                <a:cs typeface="Arial" panose="020B0604020202020204" pitchFamily="34" charset="0"/>
              </a:rPr>
              <a:t>re</a:t>
            </a:r>
            <a:r>
              <a:rPr lang="en-GB" sz="2400" dirty="0">
                <a:latin typeface="Arial" panose="020B0604020202020204" pitchFamily="34" charset="0"/>
                <a:cs typeface="Arial" panose="020B0604020202020204" pitchFamily="34" charset="0"/>
              </a:rPr>
              <a:t>-synthesize a cultivar from components (</a:t>
            </a:r>
            <a:r>
              <a:rPr lang="en-GB" sz="2400" dirty="0">
                <a:solidFill>
                  <a:schemeClr val="tx1">
                    <a:lumMod val="50000"/>
                    <a:lumOff val="50000"/>
                  </a:schemeClr>
                </a:solidFill>
                <a:latin typeface="Arial" panose="020B0604020202020204" pitchFamily="34" charset="0"/>
                <a:cs typeface="Arial" panose="020B0604020202020204" pitchFamily="34" charset="0"/>
              </a:rPr>
              <a:t>no need to store seed of the entire population</a:t>
            </a:r>
            <a:r>
              <a:rPr lang="en-GB" sz="2400" dirty="0">
                <a:latin typeface="Arial" panose="020B0604020202020204" pitchFamily="34" charset="0"/>
                <a:cs typeface="Arial" panose="020B0604020202020204" pitchFamily="34" charset="0"/>
              </a:rPr>
              <a:t>).</a:t>
            </a:r>
          </a:p>
        </p:txBody>
      </p:sp>
      <p:sp>
        <p:nvSpPr>
          <p:cNvPr id="593" name="TextBox 592"/>
          <p:cNvSpPr txBox="1"/>
          <p:nvPr/>
        </p:nvSpPr>
        <p:spPr>
          <a:xfrm>
            <a:off x="2631558" y="1111104"/>
            <a:ext cx="5794744"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Start with a diverse breeding population of a fully (or at least partially) cross-fertilizing crop such as </a:t>
            </a:r>
            <a:r>
              <a:rPr lang="en-GB" i="1" dirty="0">
                <a:latin typeface="Arial" panose="020B0604020202020204" pitchFamily="34" charset="0"/>
                <a:cs typeface="Arial" panose="020B0604020202020204" pitchFamily="34" charset="0"/>
              </a:rPr>
              <a:t>Medicago </a:t>
            </a:r>
            <a:r>
              <a:rPr lang="en-GB" i="1" dirty="0" err="1">
                <a:latin typeface="Arial" panose="020B0604020202020204" pitchFamily="34" charset="0"/>
                <a:cs typeface="Arial" panose="020B0604020202020204" pitchFamily="34" charset="0"/>
              </a:rPr>
              <a:t>sativa</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Trifolium</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pratense</a:t>
            </a:r>
            <a:r>
              <a:rPr lang="en-GB" dirty="0">
                <a:latin typeface="Arial" panose="020B0604020202020204" pitchFamily="34" charset="0"/>
                <a:cs typeface="Arial" panose="020B0604020202020204" pitchFamily="34" charset="0"/>
              </a:rPr>
              <a:t> or </a:t>
            </a:r>
            <a:r>
              <a:rPr lang="en-GB" i="1" dirty="0">
                <a:latin typeface="Arial" panose="020B0604020202020204" pitchFamily="34" charset="0"/>
                <a:cs typeface="Arial" panose="020B0604020202020204" pitchFamily="34" charset="0"/>
              </a:rPr>
              <a:t>Vicia faba</a:t>
            </a:r>
            <a:r>
              <a:rPr lang="en-GB" dirty="0">
                <a:latin typeface="Arial" panose="020B0604020202020204" pitchFamily="34" charset="0"/>
                <a:cs typeface="Arial" panose="020B0604020202020204" pitchFamily="34" charset="0"/>
              </a:rPr>
              <a:t>. </a:t>
            </a:r>
          </a:p>
        </p:txBody>
      </p:sp>
      <p:sp>
        <p:nvSpPr>
          <p:cNvPr id="594" name="TextBox 593"/>
          <p:cNvSpPr txBox="1"/>
          <p:nvPr/>
        </p:nvSpPr>
        <p:spPr>
          <a:xfrm>
            <a:off x="2634363" y="2094380"/>
            <a:ext cx="5794744"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i="1" dirty="0" err="1">
                <a:latin typeface="Arial" panose="020B0604020202020204" pitchFamily="34" charset="0"/>
                <a:cs typeface="Arial" panose="020B0604020202020204" pitchFamily="34" charset="0"/>
              </a:rPr>
              <a:t>M.s.</a:t>
            </a:r>
            <a:r>
              <a:rPr lang="en-GB" i="1" dirty="0">
                <a:latin typeface="Arial" panose="020B0604020202020204" pitchFamily="34" charset="0"/>
                <a:cs typeface="Arial" panose="020B0604020202020204" pitchFamily="34" charset="0"/>
              </a:rPr>
              <a:t> or </a:t>
            </a:r>
            <a:r>
              <a:rPr lang="en-GB" i="1" dirty="0" err="1">
                <a:latin typeface="Arial" panose="020B0604020202020204" pitchFamily="34" charset="0"/>
                <a:cs typeface="Arial" panose="020B0604020202020204" pitchFamily="34" charset="0"/>
              </a:rPr>
              <a:t>T.p.</a:t>
            </a:r>
            <a:r>
              <a:rPr lang="en-GB" dirty="0">
                <a:latin typeface="Arial" panose="020B0604020202020204" pitchFamily="34" charset="0"/>
                <a:cs typeface="Arial" panose="020B0604020202020204" pitchFamily="34" charset="0"/>
              </a:rPr>
              <a:t>: Candidate components are clones (perennial). </a:t>
            </a:r>
            <a:r>
              <a:rPr lang="en-GB" i="1" dirty="0">
                <a:latin typeface="Arial" panose="020B0604020202020204" pitchFamily="34" charset="0"/>
                <a:cs typeface="Arial" panose="020B0604020202020204" pitchFamily="34" charset="0"/>
              </a:rPr>
              <a:t>Vicia faba: </a:t>
            </a:r>
            <a:r>
              <a:rPr lang="en-GB" dirty="0">
                <a:latin typeface="Arial" panose="020B0604020202020204" pitchFamily="34" charset="0"/>
                <a:cs typeface="Arial" panose="020B0604020202020204" pitchFamily="34" charset="0"/>
              </a:rPr>
              <a:t>Components are  inbred lines. In both cases, components can be </a:t>
            </a:r>
            <a:r>
              <a:rPr lang="en-GB" dirty="0">
                <a:solidFill>
                  <a:srgbClr val="0000FF"/>
                </a:solidFill>
                <a:latin typeface="Arial" panose="020B0604020202020204" pitchFamily="34" charset="0"/>
                <a:cs typeface="Arial" panose="020B0604020202020204" pitchFamily="34" charset="0"/>
              </a:rPr>
              <a:t>maintained</a:t>
            </a:r>
            <a:r>
              <a:rPr lang="en-GB" dirty="0">
                <a:latin typeface="Arial" panose="020B0604020202020204" pitchFamily="34" charset="0"/>
                <a:cs typeface="Arial" panose="020B0604020202020204" pitchFamily="34" charset="0"/>
              </a:rPr>
              <a:t> (kept, retained, preserved) without genetic change. </a:t>
            </a:r>
          </a:p>
        </p:txBody>
      </p:sp>
      <p:sp>
        <p:nvSpPr>
          <p:cNvPr id="595" name="TextBox 594"/>
          <p:cNvSpPr txBox="1"/>
          <p:nvPr/>
        </p:nvSpPr>
        <p:spPr>
          <a:xfrm>
            <a:off x="2623821" y="3365235"/>
            <a:ext cx="5794744"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Polycross and Polycross-Test. Identify the candidate components with highest (best) GCA effects. Join them to grow first (Syn-0) generation of a synthetic cultivar. Syn-0 may be a mixture of several (many) individuals per component clone (non-inbred) – or Syn-0 may be a mixture of inbred lines with very many individuals per component (inbred line).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both cases, the cultivar would not go as Syn-1 to farmers but in a later generation (probably Syn-3 or beyond).   DOI 10.1515/9783110837520 (chapter 8).</a:t>
            </a:r>
          </a:p>
        </p:txBody>
      </p:sp>
      <p:sp>
        <p:nvSpPr>
          <p:cNvPr id="596" name="Text Box 1120"/>
          <p:cNvSpPr txBox="1">
            <a:spLocks noChangeArrowheads="1"/>
          </p:cNvSpPr>
          <p:nvPr/>
        </p:nvSpPr>
        <p:spPr bwMode="auto">
          <a:xfrm>
            <a:off x="593934" y="5698776"/>
            <a:ext cx="1306239" cy="646331"/>
          </a:xfrm>
          <a:prstGeom prst="rect">
            <a:avLst/>
          </a:prstGeom>
          <a:solidFill>
            <a:srgbClr val="FFFFFF"/>
          </a:solidFill>
          <a:ln>
            <a:noFill/>
          </a:ln>
          <a:effectLst>
            <a:outerShdw blurRad="50800" dist="38100" dir="2700000" algn="tl" rotWithShape="0">
              <a:prstClr val="black">
                <a:alpha val="40000"/>
              </a:prstClr>
            </a:outerShdw>
          </a:effectLst>
        </p:spPr>
        <p:txBody>
          <a:bodyPr wrap="square">
            <a:spAutoFit/>
          </a:bodyPr>
          <a:lstStyle/>
          <a:p>
            <a:pPr algn="ctr">
              <a:spcBef>
                <a:spcPct val="50000"/>
              </a:spcBef>
            </a:pPr>
            <a:r>
              <a:rPr lang="en-GB" altLang="en-US" dirty="0" err="1">
                <a:latin typeface="Arial" panose="020B0604020202020204" pitchFamily="34" charset="0"/>
                <a:cs typeface="Arial" panose="020B0604020202020204" pitchFamily="34" charset="0"/>
              </a:rPr>
              <a:t>Polycross</a:t>
            </a:r>
            <a:r>
              <a:rPr lang="en-GB" altLang="en-US" dirty="0">
                <a:latin typeface="Arial" panose="020B0604020202020204" pitchFamily="34" charset="0"/>
                <a:cs typeface="Arial" panose="020B0604020202020204" pitchFamily="34" charset="0"/>
              </a:rPr>
              <a:t>-Test</a:t>
            </a:r>
          </a:p>
        </p:txBody>
      </p:sp>
      <p:sp>
        <p:nvSpPr>
          <p:cNvPr id="5" name="TextBox 4"/>
          <p:cNvSpPr txBox="1"/>
          <p:nvPr/>
        </p:nvSpPr>
        <p:spPr>
          <a:xfrm>
            <a:off x="8551674" y="2522948"/>
            <a:ext cx="1498453"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L. Brünjes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0309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 name="TextBox 752"/>
          <p:cNvSpPr txBox="1"/>
          <p:nvPr/>
        </p:nvSpPr>
        <p:spPr>
          <a:xfrm>
            <a:off x="5444572" y="1367314"/>
            <a:ext cx="6680558" cy="535531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Select between components (clones, lines) based on their GCA (assessed</a:t>
            </a:r>
            <a:r>
              <a:rPr lang="en-GB" i="1" dirty="0">
                <a:latin typeface="Arial" panose="020B0604020202020204" pitchFamily="34" charset="0"/>
                <a:cs typeface="Arial" panose="020B0604020202020204" pitchFamily="34" charset="0"/>
              </a:rPr>
              <a:t> via</a:t>
            </a:r>
            <a:r>
              <a:rPr lang="en-GB" dirty="0">
                <a:latin typeface="Arial" panose="020B0604020202020204" pitchFamily="34" charset="0"/>
                <a:cs typeface="Arial" panose="020B0604020202020204" pitchFamily="34" charset="0"/>
              </a:rPr>
              <a:t> Polycross-Test). Choose few best ones, join them (replant clones or mix seed) to Syn-0. Syn-0 is typically realized as open-field plot with spatial isolation from other plots (of same species) (&gt;100 meters, depending on wind or insect pollination).</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Such Syn-0 could be substituted by controlled-crossing all components to each other (as Diallel cross or as round-robin design or chain-crossing design ... or the like).  </a:t>
            </a:r>
          </a:p>
          <a:p>
            <a:r>
              <a:rPr lang="en-GB" dirty="0">
                <a:latin typeface="Arial" panose="020B0604020202020204" pitchFamily="34" charset="0"/>
                <a:cs typeface="Arial" panose="020B0604020202020204" pitchFamily="34" charset="0"/>
              </a:rPr>
              <a:t>DOI 10.1534/genetics.109.108449</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Be aware whether in this way the Syn-1 generation is without inbreeding – the controlled crosses may have prevented </a:t>
            </a:r>
            <a:r>
              <a:rPr lang="en-GB" dirty="0" err="1">
                <a:latin typeface="Arial" panose="020B0604020202020204" pitchFamily="34" charset="0"/>
                <a:cs typeface="Arial" panose="020B0604020202020204" pitchFamily="34" charset="0"/>
              </a:rPr>
              <a:t>inbree</a:t>
            </a:r>
            <a:r>
              <a:rPr lang="en-GB" dirty="0">
                <a:latin typeface="Arial" panose="020B0604020202020204" pitchFamily="34" charset="0"/>
                <a:cs typeface="Arial" panose="020B0604020202020204" pitchFamily="34" charset="0"/>
              </a:rPr>
              <a:t>-ding; if so, then only after one generation of natural mating (probably from Syn-1 to Syn-2) </a:t>
            </a:r>
            <a:r>
              <a:rPr lang="en-GB" dirty="0">
                <a:solidFill>
                  <a:srgbClr val="0000FF"/>
                </a:solidFill>
                <a:latin typeface="Arial" panose="020B0604020202020204" pitchFamily="34" charset="0"/>
                <a:cs typeface="Arial" panose="020B0604020202020204" pitchFamily="34" charset="0"/>
              </a:rPr>
              <a:t>such inbreeding </a:t>
            </a:r>
            <a:r>
              <a:rPr lang="en-GB" dirty="0">
                <a:latin typeface="Arial" panose="020B0604020202020204" pitchFamily="34" charset="0"/>
                <a:cs typeface="Arial" panose="020B0604020202020204" pitchFamily="34" charset="0"/>
              </a:rPr>
              <a:t>will be realized.</a:t>
            </a:r>
          </a:p>
          <a:p>
            <a:r>
              <a:rPr lang="en-GB" dirty="0">
                <a:latin typeface="Arial" panose="020B0604020202020204" pitchFamily="34" charset="0"/>
                <a:cs typeface="Arial" panose="020B0604020202020204" pitchFamily="34" charset="0"/>
              </a:rPr>
              <a:t>Only after this, the performance of the population may stay constant across </a:t>
            </a:r>
            <a:r>
              <a:rPr lang="en-GB" dirty="0">
                <a:solidFill>
                  <a:srgbClr val="0000FF"/>
                </a:solidFill>
                <a:latin typeface="Arial" panose="020B0604020202020204" pitchFamily="34" charset="0"/>
                <a:cs typeface="Arial" panose="020B0604020202020204" pitchFamily="34" charset="0"/>
              </a:rPr>
              <a:t>further </a:t>
            </a:r>
            <a:r>
              <a:rPr lang="en-GB" dirty="0">
                <a:latin typeface="Arial" panose="020B0604020202020204" pitchFamily="34" charset="0"/>
                <a:cs typeface="Arial" panose="020B0604020202020204" pitchFamily="34" charset="0"/>
              </a:rPr>
              <a:t>generations.</a:t>
            </a:r>
            <a:r>
              <a:rPr lang="en-GB" sz="1200" dirty="0">
                <a:latin typeface="Arial" panose="020B0604020202020204" pitchFamily="34" charset="0"/>
                <a:cs typeface="Arial" panose="020B0604020202020204" pitchFamily="34" charset="0"/>
              </a:rPr>
              <a:t> </a:t>
            </a:r>
          </a:p>
          <a:p>
            <a:endParaRPr lang="en-GB" sz="1200"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With N components, </a:t>
            </a:r>
            <a:r>
              <a:rPr lang="en-GB" dirty="0">
                <a:solidFill>
                  <a:srgbClr val="0000FF"/>
                </a:solidFill>
                <a:latin typeface="Arial" panose="020B0604020202020204" pitchFamily="34" charset="0"/>
                <a:cs typeface="Arial" panose="020B0604020202020204" pitchFamily="34" charset="0"/>
              </a:rPr>
              <a:t>F=1/N </a:t>
            </a:r>
            <a:r>
              <a:rPr lang="en-GB" dirty="0">
                <a:solidFill>
                  <a:schemeClr val="tx1">
                    <a:lumMod val="50000"/>
                    <a:lumOff val="50000"/>
                  </a:schemeClr>
                </a:solidFill>
                <a:latin typeface="Arial" panose="020B0604020202020204" pitchFamily="34" charset="0"/>
                <a:cs typeface="Arial" panose="020B0604020202020204" pitchFamily="34" charset="0"/>
              </a:rPr>
              <a:t>(components are homozygous lines) or </a:t>
            </a:r>
            <a:r>
              <a:rPr lang="en-GB" dirty="0">
                <a:solidFill>
                  <a:srgbClr val="0000FF"/>
                </a:solidFill>
                <a:latin typeface="Arial" panose="020B0604020202020204" pitchFamily="34" charset="0"/>
                <a:cs typeface="Arial" panose="020B0604020202020204" pitchFamily="34" charset="0"/>
              </a:rPr>
              <a:t>F=1/</a:t>
            </a:r>
            <a:r>
              <a:rPr lang="en-GB" dirty="0">
                <a:solidFill>
                  <a:srgbClr val="C00000"/>
                </a:solidFill>
                <a:latin typeface="Arial" panose="020B0604020202020204" pitchFamily="34" charset="0"/>
                <a:cs typeface="Arial" panose="020B0604020202020204" pitchFamily="34" charset="0"/>
              </a:rPr>
              <a:t>2</a:t>
            </a:r>
            <a:r>
              <a:rPr lang="en-GB" dirty="0">
                <a:solidFill>
                  <a:srgbClr val="0000FF"/>
                </a:solidFill>
                <a:latin typeface="Arial" panose="020B0604020202020204" pitchFamily="34" charset="0"/>
                <a:cs typeface="Arial" panose="020B0604020202020204" pitchFamily="34" charset="0"/>
              </a:rPr>
              <a:t>N </a:t>
            </a:r>
            <a:r>
              <a:rPr lang="en-GB" dirty="0">
                <a:solidFill>
                  <a:schemeClr val="tx1">
                    <a:lumMod val="50000"/>
                    <a:lumOff val="50000"/>
                  </a:schemeClr>
                </a:solidFill>
                <a:latin typeface="Arial" panose="020B0604020202020204" pitchFamily="34" charset="0"/>
                <a:cs typeface="Arial" panose="020B0604020202020204" pitchFamily="34" charset="0"/>
              </a:rPr>
              <a:t>(non-inbred clones; anyway </a:t>
            </a:r>
            <a:r>
              <a:rPr lang="en-GB" dirty="0">
                <a:solidFill>
                  <a:srgbClr val="C00000"/>
                </a:solidFill>
                <a:latin typeface="Arial" panose="020B0604020202020204" pitchFamily="34" charset="0"/>
                <a:cs typeface="Arial" panose="020B0604020202020204" pitchFamily="34" charset="0"/>
              </a:rPr>
              <a:t>di</a:t>
            </a:r>
            <a:r>
              <a:rPr lang="en-GB" dirty="0">
                <a:solidFill>
                  <a:schemeClr val="tx1">
                    <a:lumMod val="50000"/>
                    <a:lumOff val="50000"/>
                  </a:schemeClr>
                </a:solidFill>
                <a:latin typeface="Arial" panose="020B0604020202020204" pitchFamily="34" charset="0"/>
                <a:cs typeface="Arial" panose="020B0604020202020204" pitchFamily="34" charset="0"/>
              </a:rPr>
              <a:t>ploid!</a:t>
            </a:r>
            <a:r>
              <a:rPr lang="en-GB" dirty="0">
                <a:latin typeface="Arial" panose="020B0604020202020204" pitchFamily="34" charset="0"/>
                <a:cs typeface="Arial" panose="020B0604020202020204" pitchFamily="34" charset="0"/>
              </a:rPr>
              <a:t>)</a:t>
            </a:r>
          </a:p>
        </p:txBody>
      </p:sp>
      <p:sp>
        <p:nvSpPr>
          <p:cNvPr id="749" name="Textfeld 1"/>
          <p:cNvSpPr txBox="1"/>
          <p:nvPr/>
        </p:nvSpPr>
        <p:spPr>
          <a:xfrm>
            <a:off x="11605461" y="824672"/>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grpSp>
        <p:nvGrpSpPr>
          <p:cNvPr id="748" name="Group 747"/>
          <p:cNvGrpSpPr/>
          <p:nvPr/>
        </p:nvGrpSpPr>
        <p:grpSpPr>
          <a:xfrm>
            <a:off x="72000" y="882702"/>
            <a:ext cx="5288276" cy="5894033"/>
            <a:chOff x="72000" y="835572"/>
            <a:chExt cx="5288276" cy="5894033"/>
          </a:xfrm>
        </p:grpSpPr>
        <p:sp>
          <p:nvSpPr>
            <p:cNvPr id="744" name="Rectangle 743"/>
            <p:cNvSpPr/>
            <p:nvPr/>
          </p:nvSpPr>
          <p:spPr>
            <a:xfrm>
              <a:off x="72000" y="835572"/>
              <a:ext cx="5288276" cy="5894033"/>
            </a:xfrm>
            <a:prstGeom prst="rect">
              <a:avLst/>
            </a:prstGeom>
            <a:solidFill>
              <a:srgbClr val="FFFFFF"/>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70" name="Group 569"/>
            <p:cNvGrpSpPr/>
            <p:nvPr/>
          </p:nvGrpSpPr>
          <p:grpSpPr>
            <a:xfrm>
              <a:off x="120145" y="927756"/>
              <a:ext cx="5150736" cy="5801849"/>
              <a:chOff x="251520" y="896226"/>
              <a:chExt cx="5150736" cy="5801849"/>
            </a:xfrm>
          </p:grpSpPr>
          <p:sp>
            <p:nvSpPr>
              <p:cNvPr id="571" name="Pfeil nach rechts 2883"/>
              <p:cNvSpPr/>
              <p:nvPr/>
            </p:nvSpPr>
            <p:spPr>
              <a:xfrm rot="2913739">
                <a:off x="3493581" y="2071714"/>
                <a:ext cx="1178327" cy="288032"/>
              </a:xfrm>
              <a:prstGeom prst="rightArrow">
                <a:avLst/>
              </a:prstGeom>
              <a:gradFill flip="none" rotWithShape="1">
                <a:gsLst>
                  <a:gs pos="0">
                    <a:schemeClr val="tx1"/>
                  </a:gs>
                  <a:gs pos="13000">
                    <a:srgbClr val="0000FF"/>
                  </a:gs>
                  <a:gs pos="100000">
                    <a:schemeClr val="bg1"/>
                  </a:gs>
                </a:gsLst>
                <a:lin ang="2700000" scaled="1"/>
                <a:tileRect/>
              </a:gradFill>
              <a:ln w="63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solidFill>
                    <a:schemeClr val="tx1"/>
                  </a:solidFill>
                </a:endParaRPr>
              </a:p>
            </p:txBody>
          </p:sp>
          <p:cxnSp>
            <p:nvCxnSpPr>
              <p:cNvPr id="745" name="Straight Arrow Connector 744"/>
              <p:cNvCxnSpPr>
                <a:stCxn id="589" idx="1"/>
                <a:endCxn id="593" idx="0"/>
              </p:cNvCxnSpPr>
              <p:nvPr/>
            </p:nvCxnSpPr>
            <p:spPr>
              <a:xfrm flipH="1">
                <a:off x="4442021" y="4713072"/>
                <a:ext cx="21967" cy="1338672"/>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69" name="Text Box 1120"/>
              <p:cNvSpPr txBox="1">
                <a:spLocks noChangeArrowheads="1"/>
              </p:cNvSpPr>
              <p:nvPr/>
            </p:nvSpPr>
            <p:spPr bwMode="auto">
              <a:xfrm>
                <a:off x="3686228" y="1150331"/>
                <a:ext cx="1223962" cy="646331"/>
              </a:xfrm>
              <a:prstGeom prst="rect">
                <a:avLst/>
              </a:prstGeom>
              <a:solidFill>
                <a:srgbClr val="FFFFFF"/>
              </a:solidFill>
              <a:ln>
                <a:noFill/>
              </a:ln>
              <a:effectLst>
                <a:outerShdw blurRad="50800" dist="38100" dir="2700000" algn="tl" rotWithShape="0">
                  <a:prstClr val="black">
                    <a:alpha val="40000"/>
                  </a:prstClr>
                </a:outerShdw>
              </a:effectLst>
            </p:spPr>
            <p:txBody>
              <a:bodyPr wrap="square">
                <a:spAutoFit/>
              </a:bodyPr>
              <a:lstStyle/>
              <a:p>
                <a:pPr algn="ctr">
                  <a:spcBef>
                    <a:spcPct val="50000"/>
                  </a:spcBef>
                </a:pPr>
                <a:r>
                  <a:rPr lang="en-GB" altLang="en-US" dirty="0">
                    <a:latin typeface="Arial" panose="020B0604020202020204" pitchFamily="34" charset="0"/>
                    <a:cs typeface="Arial" panose="020B0604020202020204" pitchFamily="34" charset="0"/>
                  </a:rPr>
                  <a:t>Selected </a:t>
                </a:r>
                <a:r>
                  <a:rPr lang="en-GB" altLang="en-US" dirty="0" err="1">
                    <a:latin typeface="Arial" panose="020B0604020202020204" pitchFamily="34" charset="0"/>
                    <a:cs typeface="Arial" panose="020B0604020202020204" pitchFamily="34" charset="0"/>
                  </a:rPr>
                  <a:t>compnts</a:t>
                </a:r>
                <a:r>
                  <a:rPr lang="en-GB" altLang="en-US" dirty="0">
                    <a:latin typeface="Arial" panose="020B0604020202020204" pitchFamily="34" charset="0"/>
                    <a:cs typeface="Arial" panose="020B0604020202020204" pitchFamily="34" charset="0"/>
                  </a:rPr>
                  <a:t>.</a:t>
                </a:r>
              </a:p>
            </p:txBody>
          </p:sp>
          <p:sp>
            <p:nvSpPr>
              <p:cNvPr id="2" name="Nach rechts gekrümmter Pfeil 1316"/>
              <p:cNvSpPr/>
              <p:nvPr/>
            </p:nvSpPr>
            <p:spPr>
              <a:xfrm rot="13910532">
                <a:off x="2903579" y="1743979"/>
                <a:ext cx="394538" cy="1017086"/>
              </a:xfrm>
              <a:prstGeom prst="curvedRightArrow">
                <a:avLst/>
              </a:prstGeom>
              <a:gradFill>
                <a:gsLst>
                  <a:gs pos="0">
                    <a:schemeClr val="tx1"/>
                  </a:gs>
                  <a:gs pos="13000">
                    <a:srgbClr val="0000FF"/>
                  </a:gs>
                  <a:gs pos="100000">
                    <a:schemeClr val="bg1"/>
                  </a:gs>
                </a:gsLst>
                <a:lin ang="5400000" scaled="0"/>
              </a:gradFill>
              <a:ln w="63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solidFill>
                    <a:schemeClr val="tx1"/>
                  </a:solidFill>
                </a:endParaRPr>
              </a:p>
            </p:txBody>
          </p:sp>
          <p:cxnSp>
            <p:nvCxnSpPr>
              <p:cNvPr id="4" name="AutoShape 1133"/>
              <p:cNvCxnSpPr>
                <a:cxnSpLocks noChangeShapeType="1"/>
                <a:stCxn id="67" idx="2"/>
                <a:endCxn id="151" idx="0"/>
              </p:cNvCxnSpPr>
              <p:nvPr/>
            </p:nvCxnSpPr>
            <p:spPr bwMode="auto">
              <a:xfrm>
                <a:off x="687647" y="2464677"/>
                <a:ext cx="896021" cy="23217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4" descr="Diagonal weit nach oben"/>
              <p:cNvSpPr>
                <a:spLocks noChangeArrowheads="1"/>
              </p:cNvSpPr>
              <p:nvPr/>
            </p:nvSpPr>
            <p:spPr bwMode="auto">
              <a:xfrm>
                <a:off x="685800" y="896226"/>
                <a:ext cx="1905000" cy="655638"/>
              </a:xfrm>
              <a:prstGeom prst="rect">
                <a:avLst/>
              </a:prstGeom>
              <a:noFill/>
              <a:ln w="19050">
                <a:solidFill>
                  <a:schemeClr val="tx1"/>
                </a:solidFill>
                <a:miter lim="800000"/>
                <a:headEnd/>
                <a:tailEnd/>
              </a:ln>
              <a:effectLst/>
            </p:spPr>
            <p:txBody>
              <a:bodyPr wrap="none" anchor="ctr"/>
              <a:lstStyle/>
              <a:p>
                <a:endParaRPr lang="en-GB" dirty="0"/>
              </a:p>
            </p:txBody>
          </p:sp>
          <p:cxnSp>
            <p:nvCxnSpPr>
              <p:cNvPr id="6" name="AutoShape 402"/>
              <p:cNvCxnSpPr>
                <a:cxnSpLocks noChangeShapeType="1"/>
                <a:stCxn id="39" idx="2"/>
                <a:endCxn id="63" idx="3"/>
              </p:cNvCxnSpPr>
              <p:nvPr/>
            </p:nvCxnSpPr>
            <p:spPr bwMode="auto">
              <a:xfrm rot="10800000" flipV="1">
                <a:off x="723900" y="1289926"/>
                <a:ext cx="19050" cy="563563"/>
              </a:xfrm>
              <a:prstGeom prst="bentConnector3">
                <a:avLst>
                  <a:gd name="adj1" fmla="val 58333"/>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AutoShape 5"/>
              <p:cNvSpPr>
                <a:spLocks noChangeArrowheads="1"/>
              </p:cNvSpPr>
              <p:nvPr/>
            </p:nvSpPr>
            <p:spPr bwMode="auto">
              <a:xfrm rot="5400000">
                <a:off x="19812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 name="AutoShape 6"/>
              <p:cNvSpPr>
                <a:spLocks noChangeArrowheads="1"/>
              </p:cNvSpPr>
              <p:nvPr/>
            </p:nvSpPr>
            <p:spPr bwMode="auto">
              <a:xfrm rot="5400000">
                <a:off x="18288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 name="AutoShape 7"/>
              <p:cNvSpPr>
                <a:spLocks noChangeArrowheads="1"/>
              </p:cNvSpPr>
              <p:nvPr/>
            </p:nvSpPr>
            <p:spPr bwMode="auto">
              <a:xfrm rot="5400000">
                <a:off x="1676400" y="966077"/>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0" name="AutoShape 8"/>
              <p:cNvSpPr>
                <a:spLocks noChangeArrowheads="1"/>
              </p:cNvSpPr>
              <p:nvPr/>
            </p:nvSpPr>
            <p:spPr bwMode="auto">
              <a:xfrm rot="5400000">
                <a:off x="15240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 name="AutoShape 9"/>
              <p:cNvSpPr>
                <a:spLocks noChangeArrowheads="1"/>
              </p:cNvSpPr>
              <p:nvPr/>
            </p:nvSpPr>
            <p:spPr bwMode="auto">
              <a:xfrm rot="5400000">
                <a:off x="13731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 name="AutoShape 10"/>
              <p:cNvSpPr>
                <a:spLocks noChangeArrowheads="1"/>
              </p:cNvSpPr>
              <p:nvPr/>
            </p:nvSpPr>
            <p:spPr bwMode="auto">
              <a:xfrm rot="5400000">
                <a:off x="1219200" y="966077"/>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3" name="AutoShape 11"/>
              <p:cNvSpPr>
                <a:spLocks noChangeArrowheads="1"/>
              </p:cNvSpPr>
              <p:nvPr/>
            </p:nvSpPr>
            <p:spPr bwMode="auto">
              <a:xfrm rot="5400000">
                <a:off x="10668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 name="AutoShape 12"/>
              <p:cNvSpPr>
                <a:spLocks noChangeArrowheads="1"/>
              </p:cNvSpPr>
              <p:nvPr/>
            </p:nvSpPr>
            <p:spPr bwMode="auto">
              <a:xfrm rot="5400000">
                <a:off x="9144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 name="AutoShape 13"/>
              <p:cNvSpPr>
                <a:spLocks noChangeArrowheads="1"/>
              </p:cNvSpPr>
              <p:nvPr/>
            </p:nvSpPr>
            <p:spPr bwMode="auto">
              <a:xfrm rot="5400000">
                <a:off x="7620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 name="AutoShape 14"/>
              <p:cNvSpPr>
                <a:spLocks noChangeArrowheads="1"/>
              </p:cNvSpPr>
              <p:nvPr/>
            </p:nvSpPr>
            <p:spPr bwMode="auto">
              <a:xfrm rot="5400000">
                <a:off x="21351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 name="AutoShape 15"/>
              <p:cNvSpPr>
                <a:spLocks noChangeArrowheads="1"/>
              </p:cNvSpPr>
              <p:nvPr/>
            </p:nvSpPr>
            <p:spPr bwMode="auto">
              <a:xfrm rot="5400000">
                <a:off x="22875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AutoShape 16"/>
              <p:cNvSpPr>
                <a:spLocks noChangeArrowheads="1"/>
              </p:cNvSpPr>
              <p:nvPr/>
            </p:nvSpPr>
            <p:spPr bwMode="auto">
              <a:xfrm rot="5400000">
                <a:off x="24399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 name="AutoShape 17"/>
              <p:cNvSpPr>
                <a:spLocks noChangeArrowheads="1"/>
              </p:cNvSpPr>
              <p:nvPr/>
            </p:nvSpPr>
            <p:spPr bwMode="auto">
              <a:xfrm rot="5400000">
                <a:off x="19812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AutoShape 18"/>
              <p:cNvSpPr>
                <a:spLocks noChangeArrowheads="1"/>
              </p:cNvSpPr>
              <p:nvPr/>
            </p:nvSpPr>
            <p:spPr bwMode="auto">
              <a:xfrm rot="5400000">
                <a:off x="18288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 name="AutoShape 19"/>
              <p:cNvSpPr>
                <a:spLocks noChangeArrowheads="1"/>
              </p:cNvSpPr>
              <p:nvPr/>
            </p:nvSpPr>
            <p:spPr bwMode="auto">
              <a:xfrm rot="5400000">
                <a:off x="16764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2" name="AutoShape 20"/>
              <p:cNvSpPr>
                <a:spLocks noChangeArrowheads="1"/>
              </p:cNvSpPr>
              <p:nvPr/>
            </p:nvSpPr>
            <p:spPr bwMode="auto">
              <a:xfrm rot="5400000">
                <a:off x="15240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 name="AutoShape 21"/>
              <p:cNvSpPr>
                <a:spLocks noChangeArrowheads="1"/>
              </p:cNvSpPr>
              <p:nvPr/>
            </p:nvSpPr>
            <p:spPr bwMode="auto">
              <a:xfrm rot="5400000">
                <a:off x="1373188" y="1113713"/>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4" name="AutoShape 22"/>
              <p:cNvSpPr>
                <a:spLocks noChangeArrowheads="1"/>
              </p:cNvSpPr>
              <p:nvPr/>
            </p:nvSpPr>
            <p:spPr bwMode="auto">
              <a:xfrm rot="5400000">
                <a:off x="12192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AutoShape 23"/>
              <p:cNvSpPr>
                <a:spLocks noChangeArrowheads="1"/>
              </p:cNvSpPr>
              <p:nvPr/>
            </p:nvSpPr>
            <p:spPr bwMode="auto">
              <a:xfrm rot="5400000">
                <a:off x="10668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 name="AutoShape 24"/>
              <p:cNvSpPr>
                <a:spLocks noChangeArrowheads="1"/>
              </p:cNvSpPr>
              <p:nvPr/>
            </p:nvSpPr>
            <p:spPr bwMode="auto">
              <a:xfrm rot="5400000">
                <a:off x="9144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AutoShape 25"/>
              <p:cNvSpPr>
                <a:spLocks noChangeArrowheads="1"/>
              </p:cNvSpPr>
              <p:nvPr/>
            </p:nvSpPr>
            <p:spPr bwMode="auto">
              <a:xfrm rot="5400000">
                <a:off x="7620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AutoShape 26"/>
              <p:cNvSpPr>
                <a:spLocks noChangeArrowheads="1"/>
              </p:cNvSpPr>
              <p:nvPr/>
            </p:nvSpPr>
            <p:spPr bwMode="auto">
              <a:xfrm rot="5400000">
                <a:off x="2135188" y="111371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 name="AutoShape 27"/>
              <p:cNvSpPr>
                <a:spLocks noChangeArrowheads="1"/>
              </p:cNvSpPr>
              <p:nvPr/>
            </p:nvSpPr>
            <p:spPr bwMode="auto">
              <a:xfrm rot="5400000">
                <a:off x="2287588" y="111371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30" name="AutoShape 28"/>
              <p:cNvSpPr>
                <a:spLocks noChangeArrowheads="1"/>
              </p:cNvSpPr>
              <p:nvPr/>
            </p:nvSpPr>
            <p:spPr bwMode="auto">
              <a:xfrm rot="5400000">
                <a:off x="2439988" y="111371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 name="AutoShape 29"/>
              <p:cNvSpPr>
                <a:spLocks noChangeArrowheads="1"/>
              </p:cNvSpPr>
              <p:nvPr/>
            </p:nvSpPr>
            <p:spPr bwMode="auto">
              <a:xfrm rot="5400000">
                <a:off x="19804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 name="AutoShape 30"/>
              <p:cNvSpPr>
                <a:spLocks noChangeArrowheads="1"/>
              </p:cNvSpPr>
              <p:nvPr/>
            </p:nvSpPr>
            <p:spPr bwMode="auto">
              <a:xfrm rot="5400000">
                <a:off x="1828006" y="125738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33" name="AutoShape 31"/>
              <p:cNvSpPr>
                <a:spLocks noChangeArrowheads="1"/>
              </p:cNvSpPr>
              <p:nvPr/>
            </p:nvSpPr>
            <p:spPr bwMode="auto">
              <a:xfrm rot="5400000">
                <a:off x="16756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4" name="AutoShape 32"/>
              <p:cNvSpPr>
                <a:spLocks noChangeArrowheads="1"/>
              </p:cNvSpPr>
              <p:nvPr/>
            </p:nvSpPr>
            <p:spPr bwMode="auto">
              <a:xfrm rot="5400000">
                <a:off x="15232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 name="AutoShape 33"/>
              <p:cNvSpPr>
                <a:spLocks noChangeArrowheads="1"/>
              </p:cNvSpPr>
              <p:nvPr/>
            </p:nvSpPr>
            <p:spPr bwMode="auto">
              <a:xfrm rot="5400000">
                <a:off x="1372394" y="125897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 name="AutoShape 34"/>
              <p:cNvSpPr>
                <a:spLocks noChangeArrowheads="1"/>
              </p:cNvSpPr>
              <p:nvPr/>
            </p:nvSpPr>
            <p:spPr bwMode="auto">
              <a:xfrm rot="5400000">
                <a:off x="12184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 name="AutoShape 35"/>
              <p:cNvSpPr>
                <a:spLocks noChangeArrowheads="1"/>
              </p:cNvSpPr>
              <p:nvPr/>
            </p:nvSpPr>
            <p:spPr bwMode="auto">
              <a:xfrm rot="5400000">
                <a:off x="1066006" y="1257383"/>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38" name="AutoShape 36"/>
              <p:cNvSpPr>
                <a:spLocks noChangeArrowheads="1"/>
              </p:cNvSpPr>
              <p:nvPr/>
            </p:nvSpPr>
            <p:spPr bwMode="auto">
              <a:xfrm rot="5400000">
                <a:off x="913606" y="1257383"/>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39" name="AutoShape 37"/>
              <p:cNvSpPr>
                <a:spLocks noChangeArrowheads="1"/>
              </p:cNvSpPr>
              <p:nvPr/>
            </p:nvSpPr>
            <p:spPr bwMode="auto">
              <a:xfrm rot="5400000">
                <a:off x="761206" y="125738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40" name="AutoShape 38"/>
              <p:cNvSpPr>
                <a:spLocks noChangeArrowheads="1"/>
              </p:cNvSpPr>
              <p:nvPr/>
            </p:nvSpPr>
            <p:spPr bwMode="auto">
              <a:xfrm rot="5400000">
                <a:off x="2134394" y="125897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 name="AutoShape 39"/>
              <p:cNvSpPr>
                <a:spLocks noChangeArrowheads="1"/>
              </p:cNvSpPr>
              <p:nvPr/>
            </p:nvSpPr>
            <p:spPr bwMode="auto">
              <a:xfrm rot="5400000">
                <a:off x="2286794" y="125897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 name="AutoShape 40"/>
              <p:cNvSpPr>
                <a:spLocks noChangeArrowheads="1"/>
              </p:cNvSpPr>
              <p:nvPr/>
            </p:nvSpPr>
            <p:spPr bwMode="auto">
              <a:xfrm rot="5400000">
                <a:off x="2439194" y="1258970"/>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sp>
            <p:nvSpPr>
              <p:cNvPr id="43" name="AutoShape 41"/>
              <p:cNvSpPr>
                <a:spLocks noChangeArrowheads="1"/>
              </p:cNvSpPr>
              <p:nvPr/>
            </p:nvSpPr>
            <p:spPr bwMode="auto">
              <a:xfrm rot="5400000">
                <a:off x="1980406" y="1403433"/>
                <a:ext cx="60325" cy="61912"/>
              </a:xfrm>
              <a:prstGeom prst="octagon">
                <a:avLst>
                  <a:gd name="adj" fmla="val 29287"/>
                </a:avLst>
              </a:prstGeom>
              <a:solidFill>
                <a:srgbClr val="CC0000"/>
              </a:solidFill>
              <a:ln w="19050">
                <a:solidFill>
                  <a:schemeClr val="tx1"/>
                </a:solidFill>
                <a:miter lim="800000"/>
                <a:headEnd/>
                <a:tailEnd/>
              </a:ln>
              <a:effectLst/>
            </p:spPr>
            <p:txBody>
              <a:bodyPr wrap="none" anchor="ctr"/>
              <a:lstStyle/>
              <a:p>
                <a:endParaRPr lang="en-GB" dirty="0"/>
              </a:p>
            </p:txBody>
          </p:sp>
          <p:sp>
            <p:nvSpPr>
              <p:cNvPr id="44" name="AutoShape 42"/>
              <p:cNvSpPr>
                <a:spLocks noChangeArrowheads="1"/>
              </p:cNvSpPr>
              <p:nvPr/>
            </p:nvSpPr>
            <p:spPr bwMode="auto">
              <a:xfrm rot="5400000">
                <a:off x="18280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 name="AutoShape 43"/>
              <p:cNvSpPr>
                <a:spLocks noChangeArrowheads="1"/>
              </p:cNvSpPr>
              <p:nvPr/>
            </p:nvSpPr>
            <p:spPr bwMode="auto">
              <a:xfrm rot="5400000">
                <a:off x="1675606" y="140343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46" name="AutoShape 44"/>
              <p:cNvSpPr>
                <a:spLocks noChangeArrowheads="1"/>
              </p:cNvSpPr>
              <p:nvPr/>
            </p:nvSpPr>
            <p:spPr bwMode="auto">
              <a:xfrm rot="5400000">
                <a:off x="15232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 name="AutoShape 45"/>
              <p:cNvSpPr>
                <a:spLocks noChangeArrowheads="1"/>
              </p:cNvSpPr>
              <p:nvPr/>
            </p:nvSpPr>
            <p:spPr bwMode="auto">
              <a:xfrm rot="5400000">
                <a:off x="13723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 name="AutoShape 46"/>
              <p:cNvSpPr>
                <a:spLocks noChangeArrowheads="1"/>
              </p:cNvSpPr>
              <p:nvPr/>
            </p:nvSpPr>
            <p:spPr bwMode="auto">
              <a:xfrm rot="5400000">
                <a:off x="12184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 name="AutoShape 47"/>
              <p:cNvSpPr>
                <a:spLocks noChangeArrowheads="1"/>
              </p:cNvSpPr>
              <p:nvPr/>
            </p:nvSpPr>
            <p:spPr bwMode="auto">
              <a:xfrm rot="5400000">
                <a:off x="10660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 name="AutoShape 48"/>
              <p:cNvSpPr>
                <a:spLocks noChangeArrowheads="1"/>
              </p:cNvSpPr>
              <p:nvPr/>
            </p:nvSpPr>
            <p:spPr bwMode="auto">
              <a:xfrm rot="5400000">
                <a:off x="913606" y="1403433"/>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51" name="AutoShape 49"/>
              <p:cNvSpPr>
                <a:spLocks noChangeArrowheads="1"/>
              </p:cNvSpPr>
              <p:nvPr/>
            </p:nvSpPr>
            <p:spPr bwMode="auto">
              <a:xfrm rot="5400000">
                <a:off x="7612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 name="AutoShape 50"/>
              <p:cNvSpPr>
                <a:spLocks noChangeArrowheads="1"/>
              </p:cNvSpPr>
              <p:nvPr/>
            </p:nvSpPr>
            <p:spPr bwMode="auto">
              <a:xfrm rot="5400000">
                <a:off x="21343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 name="AutoShape 51"/>
              <p:cNvSpPr>
                <a:spLocks noChangeArrowheads="1"/>
              </p:cNvSpPr>
              <p:nvPr/>
            </p:nvSpPr>
            <p:spPr bwMode="auto">
              <a:xfrm rot="5400000">
                <a:off x="22867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 name="AutoShape 52"/>
              <p:cNvSpPr>
                <a:spLocks noChangeArrowheads="1"/>
              </p:cNvSpPr>
              <p:nvPr/>
            </p:nvSpPr>
            <p:spPr bwMode="auto">
              <a:xfrm rot="5400000">
                <a:off x="24391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cxnSp>
            <p:nvCxnSpPr>
              <p:cNvPr id="55" name="AutoShape 73"/>
              <p:cNvCxnSpPr>
                <a:cxnSpLocks noChangeShapeType="1"/>
              </p:cNvCxnSpPr>
              <p:nvPr/>
            </p:nvCxnSpPr>
            <p:spPr bwMode="auto">
              <a:xfrm rot="5400000">
                <a:off x="595313" y="1709026"/>
                <a:ext cx="620712" cy="71438"/>
              </a:xfrm>
              <a:prstGeom prst="bentConnector3">
                <a:avLst>
                  <a:gd name="adj1" fmla="val 4987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AutoShape 74"/>
              <p:cNvCxnSpPr>
                <a:cxnSpLocks noChangeShapeType="1"/>
              </p:cNvCxnSpPr>
              <p:nvPr/>
            </p:nvCxnSpPr>
            <p:spPr bwMode="auto">
              <a:xfrm rot="16200000" flipH="1">
                <a:off x="2057400" y="1645526"/>
                <a:ext cx="760413" cy="42863"/>
              </a:xfrm>
              <a:prstGeom prst="bentConnector3">
                <a:avLst>
                  <a:gd name="adj1" fmla="val 6116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AutoShape 75"/>
              <p:cNvCxnSpPr>
                <a:cxnSpLocks noChangeShapeType="1"/>
              </p:cNvCxnSpPr>
              <p:nvPr/>
            </p:nvCxnSpPr>
            <p:spPr bwMode="auto">
              <a:xfrm rot="16200000" flipH="1">
                <a:off x="591343" y="1638383"/>
                <a:ext cx="792163" cy="82550"/>
              </a:xfrm>
              <a:prstGeom prst="bentConnector3">
                <a:avLst>
                  <a:gd name="adj1" fmla="val 19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AutoShape 77"/>
              <p:cNvCxnSpPr>
                <a:cxnSpLocks noChangeShapeType="1"/>
              </p:cNvCxnSpPr>
              <p:nvPr/>
            </p:nvCxnSpPr>
            <p:spPr bwMode="auto">
              <a:xfrm rot="5400000">
                <a:off x="1363663" y="1731251"/>
                <a:ext cx="649287" cy="49213"/>
              </a:xfrm>
              <a:prstGeom prst="bentConnector3">
                <a:avLst>
                  <a:gd name="adj1" fmla="val 4988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78"/>
              <p:cNvCxnSpPr>
                <a:cxnSpLocks noChangeShapeType="1"/>
              </p:cNvCxnSpPr>
              <p:nvPr/>
            </p:nvCxnSpPr>
            <p:spPr bwMode="auto">
              <a:xfrm rot="16200000" flipH="1">
                <a:off x="1221581" y="1473283"/>
                <a:ext cx="1082675" cy="122238"/>
              </a:xfrm>
              <a:prstGeom prst="bentConnector3">
                <a:avLst>
                  <a:gd name="adj1" fmla="val 7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79"/>
              <p:cNvCxnSpPr>
                <a:cxnSpLocks noChangeShapeType="1"/>
              </p:cNvCxnSpPr>
              <p:nvPr/>
            </p:nvCxnSpPr>
            <p:spPr bwMode="auto">
              <a:xfrm rot="16200000" flipH="1">
                <a:off x="1528762" y="1623302"/>
                <a:ext cx="777875" cy="114300"/>
              </a:xfrm>
              <a:prstGeom prst="bentConnector3">
                <a:avLst>
                  <a:gd name="adj1" fmla="val 9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80"/>
              <p:cNvCxnSpPr>
                <a:cxnSpLocks noChangeShapeType="1"/>
                <a:stCxn id="29" idx="1"/>
              </p:cNvCxnSpPr>
              <p:nvPr/>
            </p:nvCxnSpPr>
            <p:spPr bwMode="auto">
              <a:xfrm rot="16200000" flipH="1" flipV="1">
                <a:off x="1812132" y="1582820"/>
                <a:ext cx="992187" cy="22225"/>
              </a:xfrm>
              <a:prstGeom prst="bentConnector5">
                <a:avLst>
                  <a:gd name="adj1" fmla="val 1759"/>
                  <a:gd name="adj2" fmla="val -307144"/>
                  <a:gd name="adj3" fmla="val 6591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2" name="Group 83"/>
              <p:cNvGrpSpPr>
                <a:grpSpLocks/>
              </p:cNvGrpSpPr>
              <p:nvPr/>
            </p:nvGrpSpPr>
            <p:grpSpPr bwMode="auto">
              <a:xfrm>
                <a:off x="642938" y="1823326"/>
                <a:ext cx="61912" cy="641350"/>
                <a:chOff x="405" y="1853"/>
                <a:chExt cx="39" cy="404"/>
              </a:xfrm>
              <a:solidFill>
                <a:srgbClr val="FF0000"/>
              </a:solidFill>
            </p:grpSpPr>
            <p:sp>
              <p:nvSpPr>
                <p:cNvPr id="6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68" name="Line 89"/>
              <p:cNvSpPr>
                <a:spLocks noChangeShapeType="1"/>
              </p:cNvSpPr>
              <p:nvPr/>
            </p:nvSpPr>
            <p:spPr bwMode="auto">
              <a:xfrm>
                <a:off x="720725" y="184713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69" name="Group 91"/>
              <p:cNvGrpSpPr>
                <a:grpSpLocks/>
              </p:cNvGrpSpPr>
              <p:nvPr/>
            </p:nvGrpSpPr>
            <p:grpSpPr bwMode="auto">
              <a:xfrm>
                <a:off x="792163" y="1824914"/>
                <a:ext cx="61912" cy="641350"/>
                <a:chOff x="405" y="1853"/>
                <a:chExt cx="39" cy="404"/>
              </a:xfrm>
              <a:solidFill>
                <a:srgbClr val="00B050"/>
              </a:solidFill>
            </p:grpSpPr>
            <p:sp>
              <p:nvSpPr>
                <p:cNvPr id="70" name="AutoShape 9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1" name="AutoShape 9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2" name="AutoShape 9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 name="AutoShape 9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 name="AutoShape 9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5" name="Line 97"/>
              <p:cNvSpPr>
                <a:spLocks noChangeShapeType="1"/>
              </p:cNvSpPr>
              <p:nvPr/>
            </p:nvSpPr>
            <p:spPr bwMode="auto">
              <a:xfrm>
                <a:off x="869950" y="1848727"/>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6" name="AutoShape 100"/>
              <p:cNvSpPr>
                <a:spLocks noChangeArrowheads="1"/>
              </p:cNvSpPr>
              <p:nvPr/>
            </p:nvSpPr>
            <p:spPr bwMode="auto">
              <a:xfrm>
                <a:off x="952500" y="1820151"/>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77" name="AutoShape 101"/>
              <p:cNvSpPr>
                <a:spLocks noChangeArrowheads="1"/>
              </p:cNvSpPr>
              <p:nvPr/>
            </p:nvSpPr>
            <p:spPr bwMode="auto">
              <a:xfrm>
                <a:off x="952500" y="1966201"/>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78" name="AutoShape 102"/>
              <p:cNvSpPr>
                <a:spLocks noChangeArrowheads="1"/>
              </p:cNvSpPr>
              <p:nvPr/>
            </p:nvSpPr>
            <p:spPr bwMode="auto">
              <a:xfrm>
                <a:off x="952500" y="2110664"/>
                <a:ext cx="61913" cy="60325"/>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79" name="AutoShape 103"/>
              <p:cNvSpPr>
                <a:spLocks noChangeArrowheads="1"/>
              </p:cNvSpPr>
              <p:nvPr/>
            </p:nvSpPr>
            <p:spPr bwMode="auto">
              <a:xfrm>
                <a:off x="952500" y="2256714"/>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80" name="AutoShape 104"/>
              <p:cNvSpPr>
                <a:spLocks noChangeArrowheads="1"/>
              </p:cNvSpPr>
              <p:nvPr/>
            </p:nvSpPr>
            <p:spPr bwMode="auto">
              <a:xfrm>
                <a:off x="952500" y="2402764"/>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81" name="Line 105"/>
              <p:cNvSpPr>
                <a:spLocks noChangeShapeType="1"/>
              </p:cNvSpPr>
              <p:nvPr/>
            </p:nvSpPr>
            <p:spPr bwMode="auto">
              <a:xfrm>
                <a:off x="1030288" y="184396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82" name="Group 107"/>
              <p:cNvGrpSpPr>
                <a:grpSpLocks/>
              </p:cNvGrpSpPr>
              <p:nvPr/>
            </p:nvGrpSpPr>
            <p:grpSpPr bwMode="auto">
              <a:xfrm>
                <a:off x="1114425" y="1826501"/>
                <a:ext cx="61913" cy="641350"/>
                <a:chOff x="405" y="1853"/>
                <a:chExt cx="39" cy="404"/>
              </a:xfrm>
              <a:solidFill>
                <a:schemeClr val="bg1"/>
              </a:solidFill>
            </p:grpSpPr>
            <p:sp>
              <p:nvSpPr>
                <p:cNvPr id="83" name="AutoShape 108"/>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 name="AutoShape 109"/>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 name="AutoShape 110"/>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 name="AutoShape 111"/>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 name="AutoShape 112"/>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88" name="Line 113"/>
              <p:cNvSpPr>
                <a:spLocks noChangeShapeType="1"/>
              </p:cNvSpPr>
              <p:nvPr/>
            </p:nvSpPr>
            <p:spPr bwMode="auto">
              <a:xfrm>
                <a:off x="1192213" y="185031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89" name="Group 115"/>
              <p:cNvGrpSpPr>
                <a:grpSpLocks/>
              </p:cNvGrpSpPr>
              <p:nvPr/>
            </p:nvGrpSpPr>
            <p:grpSpPr bwMode="auto">
              <a:xfrm>
                <a:off x="1260475" y="1823326"/>
                <a:ext cx="61913" cy="641350"/>
                <a:chOff x="405" y="1853"/>
                <a:chExt cx="39" cy="404"/>
              </a:xfrm>
              <a:solidFill>
                <a:srgbClr val="FFFF00"/>
              </a:solidFill>
            </p:grpSpPr>
            <p:sp>
              <p:nvSpPr>
                <p:cNvPr id="90" name="AutoShape 11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 name="AutoShape 11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 name="AutoShape 11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 name="AutoShape 11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 name="AutoShape 12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5" name="Line 121"/>
              <p:cNvSpPr>
                <a:spLocks noChangeShapeType="1"/>
              </p:cNvSpPr>
              <p:nvPr/>
            </p:nvSpPr>
            <p:spPr bwMode="auto">
              <a:xfrm>
                <a:off x="1338263" y="184713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96" name="Group 122"/>
              <p:cNvGrpSpPr>
                <a:grpSpLocks/>
              </p:cNvGrpSpPr>
              <p:nvPr/>
            </p:nvGrpSpPr>
            <p:grpSpPr bwMode="auto">
              <a:xfrm>
                <a:off x="1422400" y="1820151"/>
                <a:ext cx="77788" cy="641350"/>
                <a:chOff x="405" y="1853"/>
                <a:chExt cx="49" cy="404"/>
              </a:xfrm>
              <a:solidFill>
                <a:srgbClr val="FF00FF"/>
              </a:solidFill>
            </p:grpSpPr>
            <p:grpSp>
              <p:nvGrpSpPr>
                <p:cNvPr id="97" name="Group 123"/>
                <p:cNvGrpSpPr>
                  <a:grpSpLocks/>
                </p:cNvGrpSpPr>
                <p:nvPr/>
              </p:nvGrpSpPr>
              <p:grpSpPr bwMode="auto">
                <a:xfrm>
                  <a:off x="405" y="1853"/>
                  <a:ext cx="39" cy="404"/>
                  <a:chOff x="405" y="1853"/>
                  <a:chExt cx="39" cy="404"/>
                </a:xfrm>
                <a:grpFill/>
              </p:grpSpPr>
              <p:sp>
                <p:nvSpPr>
                  <p:cNvPr id="99" name="AutoShape 12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0" name="AutoShape 12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 name="AutoShape 12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 name="AutoShape 12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AutoShape 12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8" name="Line 129"/>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04" name="Group 130"/>
              <p:cNvGrpSpPr>
                <a:grpSpLocks/>
              </p:cNvGrpSpPr>
              <p:nvPr/>
            </p:nvGrpSpPr>
            <p:grpSpPr bwMode="auto">
              <a:xfrm>
                <a:off x="1589088" y="1820151"/>
                <a:ext cx="77787" cy="641350"/>
                <a:chOff x="405" y="1853"/>
                <a:chExt cx="49" cy="404"/>
              </a:xfrm>
              <a:solidFill>
                <a:srgbClr val="FFCCFF"/>
              </a:solidFill>
            </p:grpSpPr>
            <p:grpSp>
              <p:nvGrpSpPr>
                <p:cNvPr id="105" name="Group 131"/>
                <p:cNvGrpSpPr>
                  <a:grpSpLocks/>
                </p:cNvGrpSpPr>
                <p:nvPr/>
              </p:nvGrpSpPr>
              <p:grpSpPr bwMode="auto">
                <a:xfrm>
                  <a:off x="405" y="1853"/>
                  <a:ext cx="39" cy="404"/>
                  <a:chOff x="405" y="1853"/>
                  <a:chExt cx="39" cy="404"/>
                </a:xfrm>
                <a:grpFill/>
              </p:grpSpPr>
              <p:sp>
                <p:nvSpPr>
                  <p:cNvPr id="107" name="AutoShape 13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8" name="AutoShape 13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9" name="AutoShape 13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0" name="AutoShape 13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1" name="AutoShape 13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06" name="Line 137"/>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12" name="Group 139"/>
              <p:cNvGrpSpPr>
                <a:grpSpLocks/>
              </p:cNvGrpSpPr>
              <p:nvPr/>
            </p:nvGrpSpPr>
            <p:grpSpPr bwMode="auto">
              <a:xfrm>
                <a:off x="1751013" y="1821739"/>
                <a:ext cx="61912" cy="641350"/>
                <a:chOff x="405" y="1853"/>
                <a:chExt cx="39" cy="404"/>
              </a:xfrm>
              <a:solidFill>
                <a:srgbClr val="996633"/>
              </a:solidFill>
            </p:grpSpPr>
            <p:sp>
              <p:nvSpPr>
                <p:cNvPr id="113" name="AutoShape 140"/>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4" name="AutoShape 141"/>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5" name="AutoShape 142"/>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6" name="AutoShape 143"/>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7" name="AutoShape 144"/>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18" name="Line 145"/>
              <p:cNvSpPr>
                <a:spLocks noChangeShapeType="1"/>
              </p:cNvSpPr>
              <p:nvPr/>
            </p:nvSpPr>
            <p:spPr bwMode="auto">
              <a:xfrm>
                <a:off x="1828800" y="1845552"/>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19" name="Group 147"/>
              <p:cNvGrpSpPr>
                <a:grpSpLocks/>
              </p:cNvGrpSpPr>
              <p:nvPr/>
            </p:nvGrpSpPr>
            <p:grpSpPr bwMode="auto">
              <a:xfrm>
                <a:off x="2070100" y="1820151"/>
                <a:ext cx="61913" cy="641350"/>
                <a:chOff x="405" y="1853"/>
                <a:chExt cx="39" cy="404"/>
              </a:xfrm>
              <a:solidFill>
                <a:srgbClr val="CC0000"/>
              </a:solidFill>
            </p:grpSpPr>
            <p:sp>
              <p:nvSpPr>
                <p:cNvPr id="120" name="AutoShape 148"/>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1" name="AutoShape 149"/>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2" name="AutoShape 150"/>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3" name="AutoShape 151"/>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4" name="AutoShape 152"/>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25" name="Line 153"/>
              <p:cNvSpPr>
                <a:spLocks noChangeShapeType="1"/>
              </p:cNvSpPr>
              <p:nvPr/>
            </p:nvSpPr>
            <p:spPr bwMode="auto">
              <a:xfrm>
                <a:off x="2147888" y="184396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26" name="Group 155"/>
              <p:cNvGrpSpPr>
                <a:grpSpLocks/>
              </p:cNvGrpSpPr>
              <p:nvPr/>
            </p:nvGrpSpPr>
            <p:grpSpPr bwMode="auto">
              <a:xfrm>
                <a:off x="2220913" y="1826501"/>
                <a:ext cx="61912" cy="641350"/>
                <a:chOff x="405" y="1853"/>
                <a:chExt cx="39" cy="404"/>
              </a:xfrm>
              <a:solidFill>
                <a:srgbClr val="66FFFF"/>
              </a:solidFill>
            </p:grpSpPr>
            <p:sp>
              <p:nvSpPr>
                <p:cNvPr id="127" name="AutoShape 15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8" name="AutoShape 15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9" name="AutoShape 15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0" name="AutoShape 15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1" name="AutoShape 16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32" name="Line 161"/>
              <p:cNvSpPr>
                <a:spLocks noChangeShapeType="1"/>
              </p:cNvSpPr>
              <p:nvPr/>
            </p:nvSpPr>
            <p:spPr bwMode="auto">
              <a:xfrm>
                <a:off x="2298700" y="185031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33" name="Group 163"/>
              <p:cNvGrpSpPr>
                <a:grpSpLocks/>
              </p:cNvGrpSpPr>
              <p:nvPr/>
            </p:nvGrpSpPr>
            <p:grpSpPr bwMode="auto">
              <a:xfrm>
                <a:off x="1906588" y="1820151"/>
                <a:ext cx="61912" cy="641350"/>
                <a:chOff x="405" y="1853"/>
                <a:chExt cx="39" cy="404"/>
              </a:xfrm>
              <a:solidFill>
                <a:srgbClr val="66FF33"/>
              </a:solidFill>
            </p:grpSpPr>
            <p:sp>
              <p:nvSpPr>
                <p:cNvPr id="134" name="AutoShape 16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5" name="AutoShape 16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6" name="AutoShape 16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7" name="AutoShape 16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8" name="AutoShape 16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39" name="Line 169"/>
              <p:cNvSpPr>
                <a:spLocks noChangeShapeType="1"/>
              </p:cNvSpPr>
              <p:nvPr/>
            </p:nvSpPr>
            <p:spPr bwMode="auto">
              <a:xfrm>
                <a:off x="1984375" y="184396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40" name="Group 171"/>
              <p:cNvGrpSpPr>
                <a:grpSpLocks/>
              </p:cNvGrpSpPr>
              <p:nvPr/>
            </p:nvGrpSpPr>
            <p:grpSpPr bwMode="auto">
              <a:xfrm>
                <a:off x="2382838" y="1821739"/>
                <a:ext cx="61912" cy="641350"/>
                <a:chOff x="405" y="1853"/>
                <a:chExt cx="39" cy="404"/>
              </a:xfrm>
              <a:solidFill>
                <a:srgbClr val="B2B2B2"/>
              </a:solidFill>
            </p:grpSpPr>
            <p:sp>
              <p:nvSpPr>
                <p:cNvPr id="141" name="AutoShape 17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2" name="AutoShape 17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3" name="AutoShape 17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4" name="AutoShape 17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5" name="AutoShape 17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46" name="Line 177"/>
              <p:cNvSpPr>
                <a:spLocks noChangeShapeType="1"/>
              </p:cNvSpPr>
              <p:nvPr/>
            </p:nvSpPr>
            <p:spPr bwMode="auto">
              <a:xfrm>
                <a:off x="2460625" y="1845552"/>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147" name="AutoShape 178"/>
              <p:cNvCxnSpPr>
                <a:cxnSpLocks noChangeShapeType="1"/>
              </p:cNvCxnSpPr>
              <p:nvPr/>
            </p:nvCxnSpPr>
            <p:spPr bwMode="auto">
              <a:xfrm rot="16200000" flipH="1">
                <a:off x="746126" y="1639176"/>
                <a:ext cx="798512" cy="96837"/>
              </a:xfrm>
              <a:prstGeom prst="bentConnector3">
                <a:avLst>
                  <a:gd name="adj1" fmla="val 9144"/>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8" name="AutoShape 179"/>
              <p:cNvCxnSpPr>
                <a:cxnSpLocks noChangeShapeType="1"/>
              </p:cNvCxnSpPr>
              <p:nvPr/>
            </p:nvCxnSpPr>
            <p:spPr bwMode="auto">
              <a:xfrm rot="16200000" flipH="1">
                <a:off x="743745" y="1495507"/>
                <a:ext cx="1103312" cy="92075"/>
              </a:xfrm>
              <a:prstGeom prst="bentConnector3">
                <a:avLst>
                  <a:gd name="adj1" fmla="val 604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9" name="AutoShape 180"/>
              <p:cNvCxnSpPr>
                <a:cxnSpLocks noChangeShapeType="1"/>
              </p:cNvCxnSpPr>
              <p:nvPr/>
            </p:nvCxnSpPr>
            <p:spPr bwMode="auto">
              <a:xfrm rot="16200000" flipH="1">
                <a:off x="985838" y="1564564"/>
                <a:ext cx="933450" cy="95250"/>
              </a:xfrm>
              <a:prstGeom prst="bentConnector3">
                <a:avLst>
                  <a:gd name="adj1" fmla="val 697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0" name="AutoShape 181"/>
              <p:cNvCxnSpPr>
                <a:cxnSpLocks noChangeShapeType="1"/>
              </p:cNvCxnSpPr>
              <p:nvPr/>
            </p:nvCxnSpPr>
            <p:spPr bwMode="auto">
              <a:xfrm rot="16200000" flipH="1">
                <a:off x="1766888" y="1683626"/>
                <a:ext cx="622300" cy="139700"/>
              </a:xfrm>
              <a:prstGeom prst="bentConnector3">
                <a:avLst>
                  <a:gd name="adj1" fmla="val 5050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1" name="Rechteck 1"/>
              <p:cNvSpPr/>
              <p:nvPr/>
            </p:nvSpPr>
            <p:spPr>
              <a:xfrm>
                <a:off x="755576" y="2696848"/>
                <a:ext cx="1656184" cy="16561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 name="AutoShape 37"/>
              <p:cNvSpPr>
                <a:spLocks noChangeArrowheads="1"/>
              </p:cNvSpPr>
              <p:nvPr/>
            </p:nvSpPr>
            <p:spPr bwMode="auto">
              <a:xfrm rot="5400000">
                <a:off x="828378" y="2791428"/>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53" name="AutoShape 48"/>
              <p:cNvSpPr>
                <a:spLocks noChangeArrowheads="1"/>
              </p:cNvSpPr>
              <p:nvPr/>
            </p:nvSpPr>
            <p:spPr bwMode="auto">
              <a:xfrm rot="5400000">
                <a:off x="828378" y="292376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54" name="AutoShape 36"/>
              <p:cNvSpPr>
                <a:spLocks noChangeArrowheads="1"/>
              </p:cNvSpPr>
              <p:nvPr/>
            </p:nvSpPr>
            <p:spPr bwMode="auto">
              <a:xfrm rot="5400000">
                <a:off x="828378" y="3079460"/>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55" name="AutoShape 35"/>
              <p:cNvSpPr>
                <a:spLocks noChangeArrowheads="1"/>
              </p:cNvSpPr>
              <p:nvPr/>
            </p:nvSpPr>
            <p:spPr bwMode="auto">
              <a:xfrm rot="5400000">
                <a:off x="828378" y="3223476"/>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56" name="AutoShape 10"/>
              <p:cNvSpPr>
                <a:spLocks noChangeArrowheads="1"/>
              </p:cNvSpPr>
              <p:nvPr/>
            </p:nvSpPr>
            <p:spPr bwMode="auto">
              <a:xfrm rot="5400000">
                <a:off x="829172" y="3368286"/>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57" name="AutoShape 21"/>
              <p:cNvSpPr>
                <a:spLocks noChangeArrowheads="1"/>
              </p:cNvSpPr>
              <p:nvPr/>
            </p:nvSpPr>
            <p:spPr bwMode="auto">
              <a:xfrm rot="5400000">
                <a:off x="839266" y="3512301"/>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58" name="AutoShape 43"/>
              <p:cNvSpPr>
                <a:spLocks noChangeArrowheads="1"/>
              </p:cNvSpPr>
              <p:nvPr/>
            </p:nvSpPr>
            <p:spPr bwMode="auto">
              <a:xfrm rot="5400000">
                <a:off x="828378" y="3655524"/>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59" name="AutoShape 7"/>
              <p:cNvSpPr>
                <a:spLocks noChangeArrowheads="1"/>
              </p:cNvSpPr>
              <p:nvPr/>
            </p:nvSpPr>
            <p:spPr bwMode="auto">
              <a:xfrm rot="5400000">
                <a:off x="829172" y="3800334"/>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60" name="AutoShape 30"/>
              <p:cNvSpPr>
                <a:spLocks noChangeArrowheads="1"/>
              </p:cNvSpPr>
              <p:nvPr/>
            </p:nvSpPr>
            <p:spPr bwMode="auto">
              <a:xfrm rot="5400000">
                <a:off x="838473" y="394355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61" name="AutoShape 27"/>
              <p:cNvSpPr>
                <a:spLocks noChangeArrowheads="1"/>
              </p:cNvSpPr>
              <p:nvPr/>
            </p:nvSpPr>
            <p:spPr bwMode="auto">
              <a:xfrm rot="5400000">
                <a:off x="839266" y="407509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62" name="AutoShape 40"/>
              <p:cNvSpPr>
                <a:spLocks noChangeArrowheads="1"/>
              </p:cNvSpPr>
              <p:nvPr/>
            </p:nvSpPr>
            <p:spPr bwMode="auto">
              <a:xfrm rot="5400000">
                <a:off x="838473" y="420822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163" name="Gruppieren 2"/>
              <p:cNvGrpSpPr/>
              <p:nvPr/>
            </p:nvGrpSpPr>
            <p:grpSpPr>
              <a:xfrm rot="10800000">
                <a:off x="971600" y="2792221"/>
                <a:ext cx="72007" cy="1488803"/>
                <a:chOff x="4788025" y="2348880"/>
                <a:chExt cx="72007" cy="1488803"/>
              </a:xfrm>
            </p:grpSpPr>
            <p:sp>
              <p:nvSpPr>
                <p:cNvPr id="164" name="AutoShape 37"/>
                <p:cNvSpPr>
                  <a:spLocks noChangeArrowheads="1"/>
                </p:cNvSpPr>
                <p:nvPr/>
              </p:nvSpPr>
              <p:spPr bwMode="auto">
                <a:xfrm rot="5400000">
                  <a:off x="4788818" y="234808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65" name="AutoShape 48"/>
                <p:cNvSpPr>
                  <a:spLocks noChangeArrowheads="1"/>
                </p:cNvSpPr>
                <p:nvPr/>
              </p:nvSpPr>
              <p:spPr bwMode="auto">
                <a:xfrm rot="5400000">
                  <a:off x="4788818" y="2480421"/>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66" name="AutoShape 36"/>
                <p:cNvSpPr>
                  <a:spLocks noChangeArrowheads="1"/>
                </p:cNvSpPr>
                <p:nvPr/>
              </p:nvSpPr>
              <p:spPr bwMode="auto">
                <a:xfrm rot="5400000">
                  <a:off x="4788818" y="26361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67" name="AutoShape 35"/>
                <p:cNvSpPr>
                  <a:spLocks noChangeArrowheads="1"/>
                </p:cNvSpPr>
                <p:nvPr/>
              </p:nvSpPr>
              <p:spPr bwMode="auto">
                <a:xfrm rot="5400000">
                  <a:off x="4788818" y="278013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68" name="AutoShape 10"/>
                <p:cNvSpPr>
                  <a:spLocks noChangeArrowheads="1"/>
                </p:cNvSpPr>
                <p:nvPr/>
              </p:nvSpPr>
              <p:spPr bwMode="auto">
                <a:xfrm rot="5400000">
                  <a:off x="4789612" y="292494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69" name="AutoShape 21"/>
                <p:cNvSpPr>
                  <a:spLocks noChangeArrowheads="1"/>
                </p:cNvSpPr>
                <p:nvPr/>
              </p:nvSpPr>
              <p:spPr bwMode="auto">
                <a:xfrm rot="5400000">
                  <a:off x="4799706" y="30689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70" name="AutoShape 43"/>
                <p:cNvSpPr>
                  <a:spLocks noChangeArrowheads="1"/>
                </p:cNvSpPr>
                <p:nvPr/>
              </p:nvSpPr>
              <p:spPr bwMode="auto">
                <a:xfrm rot="5400000">
                  <a:off x="4788818" y="321218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71" name="AutoShape 7"/>
                <p:cNvSpPr>
                  <a:spLocks noChangeArrowheads="1"/>
                </p:cNvSpPr>
                <p:nvPr/>
              </p:nvSpPr>
              <p:spPr bwMode="auto">
                <a:xfrm rot="5400000">
                  <a:off x="4789612" y="3356993"/>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72" name="AutoShape 30"/>
                <p:cNvSpPr>
                  <a:spLocks noChangeArrowheads="1"/>
                </p:cNvSpPr>
                <p:nvPr/>
              </p:nvSpPr>
              <p:spPr bwMode="auto">
                <a:xfrm rot="5400000">
                  <a:off x="4798913" y="3500215"/>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73" name="AutoShape 27"/>
                <p:cNvSpPr>
                  <a:spLocks noChangeArrowheads="1"/>
                </p:cNvSpPr>
                <p:nvPr/>
              </p:nvSpPr>
              <p:spPr bwMode="auto">
                <a:xfrm rot="5400000">
                  <a:off x="4799706" y="36317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74" name="AutoShape 40"/>
                <p:cNvSpPr>
                  <a:spLocks noChangeArrowheads="1"/>
                </p:cNvSpPr>
                <p:nvPr/>
              </p:nvSpPr>
              <p:spPr bwMode="auto">
                <a:xfrm rot="5400000">
                  <a:off x="4798913" y="3776564"/>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175" name="AutoShape 37"/>
              <p:cNvSpPr>
                <a:spLocks noChangeArrowheads="1"/>
              </p:cNvSpPr>
              <p:nvPr/>
            </p:nvSpPr>
            <p:spPr bwMode="auto">
              <a:xfrm rot="16200000">
                <a:off x="1126506" y="364912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76" name="AutoShape 48"/>
              <p:cNvSpPr>
                <a:spLocks noChangeArrowheads="1"/>
              </p:cNvSpPr>
              <p:nvPr/>
            </p:nvSpPr>
            <p:spPr bwMode="auto">
              <a:xfrm rot="16200000">
                <a:off x="1126506" y="3516793"/>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77" name="AutoShape 36"/>
              <p:cNvSpPr>
                <a:spLocks noChangeArrowheads="1"/>
              </p:cNvSpPr>
              <p:nvPr/>
            </p:nvSpPr>
            <p:spPr bwMode="auto">
              <a:xfrm rot="16200000">
                <a:off x="1126506" y="336109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78" name="AutoShape 35"/>
              <p:cNvSpPr>
                <a:spLocks noChangeArrowheads="1"/>
              </p:cNvSpPr>
              <p:nvPr/>
            </p:nvSpPr>
            <p:spPr bwMode="auto">
              <a:xfrm rot="16200000">
                <a:off x="1126506" y="3217079"/>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79" name="AutoShape 10"/>
              <p:cNvSpPr>
                <a:spLocks noChangeArrowheads="1"/>
              </p:cNvSpPr>
              <p:nvPr/>
            </p:nvSpPr>
            <p:spPr bwMode="auto">
              <a:xfrm rot="16200000">
                <a:off x="1127300" y="3072269"/>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80" name="AutoShape 21"/>
              <p:cNvSpPr>
                <a:spLocks noChangeArrowheads="1"/>
              </p:cNvSpPr>
              <p:nvPr/>
            </p:nvSpPr>
            <p:spPr bwMode="auto">
              <a:xfrm rot="16200000">
                <a:off x="1117205" y="2928253"/>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81" name="AutoShape 43"/>
              <p:cNvSpPr>
                <a:spLocks noChangeArrowheads="1"/>
              </p:cNvSpPr>
              <p:nvPr/>
            </p:nvSpPr>
            <p:spPr bwMode="auto">
              <a:xfrm rot="16200000">
                <a:off x="1116410" y="2785031"/>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82" name="AutoShape 7"/>
              <p:cNvSpPr>
                <a:spLocks noChangeArrowheads="1"/>
              </p:cNvSpPr>
              <p:nvPr/>
            </p:nvSpPr>
            <p:spPr bwMode="auto">
              <a:xfrm rot="16200000">
                <a:off x="1143809" y="4220699"/>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83" name="AutoShape 30"/>
              <p:cNvSpPr>
                <a:spLocks noChangeArrowheads="1"/>
              </p:cNvSpPr>
              <p:nvPr/>
            </p:nvSpPr>
            <p:spPr bwMode="auto">
              <a:xfrm rot="16200000">
                <a:off x="1132920" y="4077477"/>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84" name="AutoShape 27"/>
              <p:cNvSpPr>
                <a:spLocks noChangeArrowheads="1"/>
              </p:cNvSpPr>
              <p:nvPr/>
            </p:nvSpPr>
            <p:spPr bwMode="auto">
              <a:xfrm rot="16200000">
                <a:off x="1133714" y="394593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85" name="AutoShape 40"/>
              <p:cNvSpPr>
                <a:spLocks noChangeArrowheads="1"/>
              </p:cNvSpPr>
              <p:nvPr/>
            </p:nvSpPr>
            <p:spPr bwMode="auto">
              <a:xfrm rot="16200000">
                <a:off x="1132920" y="3801127"/>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186" name="Gruppieren 4"/>
              <p:cNvGrpSpPr/>
              <p:nvPr/>
            </p:nvGrpSpPr>
            <p:grpSpPr>
              <a:xfrm rot="10800000">
                <a:off x="1259632" y="2785825"/>
                <a:ext cx="88517" cy="1495199"/>
                <a:chOff x="5364089" y="2924943"/>
                <a:chExt cx="88517" cy="1495199"/>
              </a:xfrm>
            </p:grpSpPr>
            <p:sp>
              <p:nvSpPr>
                <p:cNvPr id="187" name="AutoShape 37"/>
                <p:cNvSpPr>
                  <a:spLocks noChangeArrowheads="1"/>
                </p:cNvSpPr>
                <p:nvPr/>
              </p:nvSpPr>
              <p:spPr bwMode="auto">
                <a:xfrm rot="16200000">
                  <a:off x="5374978" y="378824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88" name="AutoShape 48"/>
                <p:cNvSpPr>
                  <a:spLocks noChangeArrowheads="1"/>
                </p:cNvSpPr>
                <p:nvPr/>
              </p:nvSpPr>
              <p:spPr bwMode="auto">
                <a:xfrm rot="16200000">
                  <a:off x="5374978" y="365591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89" name="AutoShape 36"/>
                <p:cNvSpPr>
                  <a:spLocks noChangeArrowheads="1"/>
                </p:cNvSpPr>
                <p:nvPr/>
              </p:nvSpPr>
              <p:spPr bwMode="auto">
                <a:xfrm rot="16200000">
                  <a:off x="5374978" y="350021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90" name="AutoShape 35"/>
                <p:cNvSpPr>
                  <a:spLocks noChangeArrowheads="1"/>
                </p:cNvSpPr>
                <p:nvPr/>
              </p:nvSpPr>
              <p:spPr bwMode="auto">
                <a:xfrm rot="16200000">
                  <a:off x="5374978" y="3356198"/>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91" name="AutoShape 10"/>
                <p:cNvSpPr>
                  <a:spLocks noChangeArrowheads="1"/>
                </p:cNvSpPr>
                <p:nvPr/>
              </p:nvSpPr>
              <p:spPr bwMode="auto">
                <a:xfrm rot="16200000">
                  <a:off x="5375772" y="3211388"/>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92" name="AutoShape 21"/>
                <p:cNvSpPr>
                  <a:spLocks noChangeArrowheads="1"/>
                </p:cNvSpPr>
                <p:nvPr/>
              </p:nvSpPr>
              <p:spPr bwMode="auto">
                <a:xfrm rot="16200000">
                  <a:off x="5365677" y="306737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93" name="AutoShape 43"/>
                <p:cNvSpPr>
                  <a:spLocks noChangeArrowheads="1"/>
                </p:cNvSpPr>
                <p:nvPr/>
              </p:nvSpPr>
              <p:spPr bwMode="auto">
                <a:xfrm rot="16200000">
                  <a:off x="5364882" y="2924150"/>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94" name="AutoShape 7"/>
                <p:cNvSpPr>
                  <a:spLocks noChangeArrowheads="1"/>
                </p:cNvSpPr>
                <p:nvPr/>
              </p:nvSpPr>
              <p:spPr bwMode="auto">
                <a:xfrm rot="16200000">
                  <a:off x="5392281" y="4359818"/>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95" name="AutoShape 30"/>
                <p:cNvSpPr>
                  <a:spLocks noChangeArrowheads="1"/>
                </p:cNvSpPr>
                <p:nvPr/>
              </p:nvSpPr>
              <p:spPr bwMode="auto">
                <a:xfrm rot="16200000">
                  <a:off x="5381392" y="421659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96" name="AutoShape 27"/>
                <p:cNvSpPr>
                  <a:spLocks noChangeArrowheads="1"/>
                </p:cNvSpPr>
                <p:nvPr/>
              </p:nvSpPr>
              <p:spPr bwMode="auto">
                <a:xfrm rot="16200000">
                  <a:off x="5382186" y="40850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97" name="AutoShape 40"/>
                <p:cNvSpPr>
                  <a:spLocks noChangeArrowheads="1"/>
                </p:cNvSpPr>
                <p:nvPr/>
              </p:nvSpPr>
              <p:spPr bwMode="auto">
                <a:xfrm rot="16200000">
                  <a:off x="5381392" y="3940246"/>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198" name="Gruppieren 5"/>
              <p:cNvGrpSpPr/>
              <p:nvPr/>
            </p:nvGrpSpPr>
            <p:grpSpPr>
              <a:xfrm>
                <a:off x="1403648" y="2768856"/>
                <a:ext cx="91634" cy="1509525"/>
                <a:chOff x="5854932" y="3935698"/>
                <a:chExt cx="91634" cy="1509525"/>
              </a:xfrm>
            </p:grpSpPr>
            <p:sp>
              <p:nvSpPr>
                <p:cNvPr id="199"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00"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01"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02"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03"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04"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05"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06"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07"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08"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09"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210" name="Gruppieren 491"/>
              <p:cNvGrpSpPr/>
              <p:nvPr/>
            </p:nvGrpSpPr>
            <p:grpSpPr>
              <a:xfrm rot="10800000">
                <a:off x="1547664" y="2768856"/>
                <a:ext cx="91634" cy="1509525"/>
                <a:chOff x="5854932" y="3935698"/>
                <a:chExt cx="91634" cy="1509525"/>
              </a:xfrm>
            </p:grpSpPr>
            <p:sp>
              <p:nvSpPr>
                <p:cNvPr id="211"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12"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13"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14"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15"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16"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17"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18"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19"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20"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21"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222" name="AutoShape 37"/>
              <p:cNvSpPr>
                <a:spLocks noChangeArrowheads="1"/>
              </p:cNvSpPr>
              <p:nvPr/>
            </p:nvSpPr>
            <p:spPr bwMode="auto">
              <a:xfrm rot="5400000">
                <a:off x="1672848" y="2791428"/>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23" name="AutoShape 48"/>
              <p:cNvSpPr>
                <a:spLocks noChangeArrowheads="1"/>
              </p:cNvSpPr>
              <p:nvPr/>
            </p:nvSpPr>
            <p:spPr bwMode="auto">
              <a:xfrm rot="5400000">
                <a:off x="1672848" y="292376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24" name="AutoShape 36"/>
              <p:cNvSpPr>
                <a:spLocks noChangeArrowheads="1"/>
              </p:cNvSpPr>
              <p:nvPr/>
            </p:nvSpPr>
            <p:spPr bwMode="auto">
              <a:xfrm rot="5400000">
                <a:off x="1672848" y="3079460"/>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25" name="AutoShape 35"/>
              <p:cNvSpPr>
                <a:spLocks noChangeArrowheads="1"/>
              </p:cNvSpPr>
              <p:nvPr/>
            </p:nvSpPr>
            <p:spPr bwMode="auto">
              <a:xfrm rot="5400000">
                <a:off x="1672848" y="3223476"/>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26" name="AutoShape 10"/>
              <p:cNvSpPr>
                <a:spLocks noChangeArrowheads="1"/>
              </p:cNvSpPr>
              <p:nvPr/>
            </p:nvSpPr>
            <p:spPr bwMode="auto">
              <a:xfrm rot="5400000">
                <a:off x="1673642" y="3368286"/>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27" name="AutoShape 21"/>
              <p:cNvSpPr>
                <a:spLocks noChangeArrowheads="1"/>
              </p:cNvSpPr>
              <p:nvPr/>
            </p:nvSpPr>
            <p:spPr bwMode="auto">
              <a:xfrm rot="5400000">
                <a:off x="1683736" y="3512301"/>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28" name="AutoShape 43"/>
              <p:cNvSpPr>
                <a:spLocks noChangeArrowheads="1"/>
              </p:cNvSpPr>
              <p:nvPr/>
            </p:nvSpPr>
            <p:spPr bwMode="auto">
              <a:xfrm rot="5400000">
                <a:off x="1672848" y="3655524"/>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29" name="AutoShape 7"/>
              <p:cNvSpPr>
                <a:spLocks noChangeArrowheads="1"/>
              </p:cNvSpPr>
              <p:nvPr/>
            </p:nvSpPr>
            <p:spPr bwMode="auto">
              <a:xfrm rot="5400000">
                <a:off x="1673642" y="3800334"/>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30" name="AutoShape 30"/>
              <p:cNvSpPr>
                <a:spLocks noChangeArrowheads="1"/>
              </p:cNvSpPr>
              <p:nvPr/>
            </p:nvSpPr>
            <p:spPr bwMode="auto">
              <a:xfrm rot="5400000">
                <a:off x="1682943" y="394355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31" name="AutoShape 27"/>
              <p:cNvSpPr>
                <a:spLocks noChangeArrowheads="1"/>
              </p:cNvSpPr>
              <p:nvPr/>
            </p:nvSpPr>
            <p:spPr bwMode="auto">
              <a:xfrm rot="5400000">
                <a:off x="1683736" y="407509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32" name="AutoShape 40"/>
              <p:cNvSpPr>
                <a:spLocks noChangeArrowheads="1"/>
              </p:cNvSpPr>
              <p:nvPr/>
            </p:nvSpPr>
            <p:spPr bwMode="auto">
              <a:xfrm rot="5400000">
                <a:off x="1682943" y="4219905"/>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233" name="Gruppieren 514"/>
              <p:cNvGrpSpPr/>
              <p:nvPr/>
            </p:nvGrpSpPr>
            <p:grpSpPr>
              <a:xfrm rot="10800000">
                <a:off x="1816070" y="2792221"/>
                <a:ext cx="72007" cy="1488803"/>
                <a:chOff x="4788025" y="2348880"/>
                <a:chExt cx="72007" cy="1488803"/>
              </a:xfrm>
            </p:grpSpPr>
            <p:sp>
              <p:nvSpPr>
                <p:cNvPr id="234" name="AutoShape 37"/>
                <p:cNvSpPr>
                  <a:spLocks noChangeArrowheads="1"/>
                </p:cNvSpPr>
                <p:nvPr/>
              </p:nvSpPr>
              <p:spPr bwMode="auto">
                <a:xfrm rot="5400000">
                  <a:off x="4788818" y="234808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35" name="AutoShape 48"/>
                <p:cNvSpPr>
                  <a:spLocks noChangeArrowheads="1"/>
                </p:cNvSpPr>
                <p:nvPr/>
              </p:nvSpPr>
              <p:spPr bwMode="auto">
                <a:xfrm rot="5400000">
                  <a:off x="4788818" y="2480421"/>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36" name="AutoShape 36"/>
                <p:cNvSpPr>
                  <a:spLocks noChangeArrowheads="1"/>
                </p:cNvSpPr>
                <p:nvPr/>
              </p:nvSpPr>
              <p:spPr bwMode="auto">
                <a:xfrm rot="5400000">
                  <a:off x="4788818" y="26361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37" name="AutoShape 35"/>
                <p:cNvSpPr>
                  <a:spLocks noChangeArrowheads="1"/>
                </p:cNvSpPr>
                <p:nvPr/>
              </p:nvSpPr>
              <p:spPr bwMode="auto">
                <a:xfrm rot="5400000">
                  <a:off x="4788818" y="278013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38" name="AutoShape 10"/>
                <p:cNvSpPr>
                  <a:spLocks noChangeArrowheads="1"/>
                </p:cNvSpPr>
                <p:nvPr/>
              </p:nvSpPr>
              <p:spPr bwMode="auto">
                <a:xfrm rot="5400000">
                  <a:off x="4789612" y="292494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39" name="AutoShape 21"/>
                <p:cNvSpPr>
                  <a:spLocks noChangeArrowheads="1"/>
                </p:cNvSpPr>
                <p:nvPr/>
              </p:nvSpPr>
              <p:spPr bwMode="auto">
                <a:xfrm rot="5400000">
                  <a:off x="4799706" y="30689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40" name="AutoShape 43"/>
                <p:cNvSpPr>
                  <a:spLocks noChangeArrowheads="1"/>
                </p:cNvSpPr>
                <p:nvPr/>
              </p:nvSpPr>
              <p:spPr bwMode="auto">
                <a:xfrm rot="5400000">
                  <a:off x="4788818" y="321218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41" name="AutoShape 7"/>
                <p:cNvSpPr>
                  <a:spLocks noChangeArrowheads="1"/>
                </p:cNvSpPr>
                <p:nvPr/>
              </p:nvSpPr>
              <p:spPr bwMode="auto">
                <a:xfrm rot="5400000">
                  <a:off x="4789612" y="3356993"/>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42" name="AutoShape 30"/>
                <p:cNvSpPr>
                  <a:spLocks noChangeArrowheads="1"/>
                </p:cNvSpPr>
                <p:nvPr/>
              </p:nvSpPr>
              <p:spPr bwMode="auto">
                <a:xfrm rot="5400000">
                  <a:off x="4798913" y="3500215"/>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43" name="AutoShape 27"/>
                <p:cNvSpPr>
                  <a:spLocks noChangeArrowheads="1"/>
                </p:cNvSpPr>
                <p:nvPr/>
              </p:nvSpPr>
              <p:spPr bwMode="auto">
                <a:xfrm rot="5400000">
                  <a:off x="4799706" y="36317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44" name="AutoShape 40"/>
                <p:cNvSpPr>
                  <a:spLocks noChangeArrowheads="1"/>
                </p:cNvSpPr>
                <p:nvPr/>
              </p:nvSpPr>
              <p:spPr bwMode="auto">
                <a:xfrm rot="5400000">
                  <a:off x="4798913" y="3776564"/>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245" name="AutoShape 37"/>
              <p:cNvSpPr>
                <a:spLocks noChangeArrowheads="1"/>
              </p:cNvSpPr>
              <p:nvPr/>
            </p:nvSpPr>
            <p:spPr bwMode="auto">
              <a:xfrm rot="16200000">
                <a:off x="1970976" y="364912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46" name="AutoShape 48"/>
              <p:cNvSpPr>
                <a:spLocks noChangeArrowheads="1"/>
              </p:cNvSpPr>
              <p:nvPr/>
            </p:nvSpPr>
            <p:spPr bwMode="auto">
              <a:xfrm rot="16200000">
                <a:off x="1970976" y="3516793"/>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47" name="AutoShape 36"/>
              <p:cNvSpPr>
                <a:spLocks noChangeArrowheads="1"/>
              </p:cNvSpPr>
              <p:nvPr/>
            </p:nvSpPr>
            <p:spPr bwMode="auto">
              <a:xfrm rot="16200000">
                <a:off x="1970976" y="336109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48" name="AutoShape 35"/>
              <p:cNvSpPr>
                <a:spLocks noChangeArrowheads="1"/>
              </p:cNvSpPr>
              <p:nvPr/>
            </p:nvSpPr>
            <p:spPr bwMode="auto">
              <a:xfrm rot="16200000">
                <a:off x="1970976" y="3217079"/>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49" name="AutoShape 10"/>
              <p:cNvSpPr>
                <a:spLocks noChangeArrowheads="1"/>
              </p:cNvSpPr>
              <p:nvPr/>
            </p:nvSpPr>
            <p:spPr bwMode="auto">
              <a:xfrm rot="16200000">
                <a:off x="1971770" y="3072269"/>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50" name="AutoShape 21"/>
              <p:cNvSpPr>
                <a:spLocks noChangeArrowheads="1"/>
              </p:cNvSpPr>
              <p:nvPr/>
            </p:nvSpPr>
            <p:spPr bwMode="auto">
              <a:xfrm rot="16200000">
                <a:off x="1961675" y="2928253"/>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51" name="AutoShape 43"/>
              <p:cNvSpPr>
                <a:spLocks noChangeArrowheads="1"/>
              </p:cNvSpPr>
              <p:nvPr/>
            </p:nvSpPr>
            <p:spPr bwMode="auto">
              <a:xfrm rot="16200000">
                <a:off x="1960880" y="2785031"/>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52" name="AutoShape 7"/>
              <p:cNvSpPr>
                <a:spLocks noChangeArrowheads="1"/>
              </p:cNvSpPr>
              <p:nvPr/>
            </p:nvSpPr>
            <p:spPr bwMode="auto">
              <a:xfrm rot="16200000">
                <a:off x="1988279" y="4220699"/>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53" name="AutoShape 30"/>
              <p:cNvSpPr>
                <a:spLocks noChangeArrowheads="1"/>
              </p:cNvSpPr>
              <p:nvPr/>
            </p:nvSpPr>
            <p:spPr bwMode="auto">
              <a:xfrm rot="16200000">
                <a:off x="1977390" y="4077477"/>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54" name="AutoShape 27"/>
              <p:cNvSpPr>
                <a:spLocks noChangeArrowheads="1"/>
              </p:cNvSpPr>
              <p:nvPr/>
            </p:nvSpPr>
            <p:spPr bwMode="auto">
              <a:xfrm rot="16200000">
                <a:off x="1978184" y="394593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55" name="AutoShape 40"/>
              <p:cNvSpPr>
                <a:spLocks noChangeArrowheads="1"/>
              </p:cNvSpPr>
              <p:nvPr/>
            </p:nvSpPr>
            <p:spPr bwMode="auto">
              <a:xfrm rot="16200000">
                <a:off x="1977390" y="3801127"/>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256" name="Gruppieren 537"/>
              <p:cNvGrpSpPr/>
              <p:nvPr/>
            </p:nvGrpSpPr>
            <p:grpSpPr>
              <a:xfrm rot="10800000">
                <a:off x="2104102" y="2785825"/>
                <a:ext cx="88517" cy="1495199"/>
                <a:chOff x="5364089" y="2924943"/>
                <a:chExt cx="88517" cy="1495199"/>
              </a:xfrm>
            </p:grpSpPr>
            <p:sp>
              <p:nvSpPr>
                <p:cNvPr id="257" name="AutoShape 37"/>
                <p:cNvSpPr>
                  <a:spLocks noChangeArrowheads="1"/>
                </p:cNvSpPr>
                <p:nvPr/>
              </p:nvSpPr>
              <p:spPr bwMode="auto">
                <a:xfrm rot="16200000">
                  <a:off x="5374978" y="378824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58" name="AutoShape 48"/>
                <p:cNvSpPr>
                  <a:spLocks noChangeArrowheads="1"/>
                </p:cNvSpPr>
                <p:nvPr/>
              </p:nvSpPr>
              <p:spPr bwMode="auto">
                <a:xfrm rot="16200000">
                  <a:off x="5374978" y="365591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59" name="AutoShape 36"/>
                <p:cNvSpPr>
                  <a:spLocks noChangeArrowheads="1"/>
                </p:cNvSpPr>
                <p:nvPr/>
              </p:nvSpPr>
              <p:spPr bwMode="auto">
                <a:xfrm rot="16200000">
                  <a:off x="5374978" y="350021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60" name="AutoShape 35"/>
                <p:cNvSpPr>
                  <a:spLocks noChangeArrowheads="1"/>
                </p:cNvSpPr>
                <p:nvPr/>
              </p:nvSpPr>
              <p:spPr bwMode="auto">
                <a:xfrm rot="16200000">
                  <a:off x="5374978" y="3356198"/>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61" name="AutoShape 10"/>
                <p:cNvSpPr>
                  <a:spLocks noChangeArrowheads="1"/>
                </p:cNvSpPr>
                <p:nvPr/>
              </p:nvSpPr>
              <p:spPr bwMode="auto">
                <a:xfrm rot="16200000">
                  <a:off x="5375772" y="3211388"/>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62" name="AutoShape 21"/>
                <p:cNvSpPr>
                  <a:spLocks noChangeArrowheads="1"/>
                </p:cNvSpPr>
                <p:nvPr/>
              </p:nvSpPr>
              <p:spPr bwMode="auto">
                <a:xfrm rot="16200000">
                  <a:off x="5365677" y="306737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63" name="AutoShape 43"/>
                <p:cNvSpPr>
                  <a:spLocks noChangeArrowheads="1"/>
                </p:cNvSpPr>
                <p:nvPr/>
              </p:nvSpPr>
              <p:spPr bwMode="auto">
                <a:xfrm rot="16200000">
                  <a:off x="5364882" y="2924150"/>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64" name="AutoShape 7"/>
                <p:cNvSpPr>
                  <a:spLocks noChangeArrowheads="1"/>
                </p:cNvSpPr>
                <p:nvPr/>
              </p:nvSpPr>
              <p:spPr bwMode="auto">
                <a:xfrm rot="16200000">
                  <a:off x="5392281" y="4359818"/>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65" name="AutoShape 30"/>
                <p:cNvSpPr>
                  <a:spLocks noChangeArrowheads="1"/>
                </p:cNvSpPr>
                <p:nvPr/>
              </p:nvSpPr>
              <p:spPr bwMode="auto">
                <a:xfrm rot="16200000">
                  <a:off x="5381392" y="421659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66" name="AutoShape 27"/>
                <p:cNvSpPr>
                  <a:spLocks noChangeArrowheads="1"/>
                </p:cNvSpPr>
                <p:nvPr/>
              </p:nvSpPr>
              <p:spPr bwMode="auto">
                <a:xfrm rot="16200000">
                  <a:off x="5382186" y="40850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67" name="AutoShape 40"/>
                <p:cNvSpPr>
                  <a:spLocks noChangeArrowheads="1"/>
                </p:cNvSpPr>
                <p:nvPr/>
              </p:nvSpPr>
              <p:spPr bwMode="auto">
                <a:xfrm rot="16200000">
                  <a:off x="5381392" y="3940246"/>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268" name="Gruppieren 549"/>
              <p:cNvGrpSpPr/>
              <p:nvPr/>
            </p:nvGrpSpPr>
            <p:grpSpPr>
              <a:xfrm>
                <a:off x="2248118" y="2768856"/>
                <a:ext cx="91634" cy="1509525"/>
                <a:chOff x="5854932" y="3935698"/>
                <a:chExt cx="91634" cy="1509525"/>
              </a:xfrm>
            </p:grpSpPr>
            <p:sp>
              <p:nvSpPr>
                <p:cNvPr id="269"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70"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71"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72"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73"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74"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75"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76"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77"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78"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79"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cxnSp>
            <p:nvCxnSpPr>
              <p:cNvPr id="280" name="AutoShape 1133"/>
              <p:cNvCxnSpPr>
                <a:cxnSpLocks noChangeShapeType="1"/>
                <a:stCxn id="74" idx="2"/>
                <a:endCxn id="151" idx="0"/>
              </p:cNvCxnSpPr>
              <p:nvPr/>
            </p:nvCxnSpPr>
            <p:spPr bwMode="auto">
              <a:xfrm>
                <a:off x="836872" y="2466265"/>
                <a:ext cx="746796" cy="23058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1" name="AutoShape 1133"/>
              <p:cNvCxnSpPr>
                <a:cxnSpLocks noChangeShapeType="1"/>
                <a:stCxn id="80" idx="2"/>
                <a:endCxn id="151" idx="0"/>
              </p:cNvCxnSpPr>
              <p:nvPr/>
            </p:nvCxnSpPr>
            <p:spPr bwMode="auto">
              <a:xfrm>
                <a:off x="997210" y="2461502"/>
                <a:ext cx="586458"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2" name="AutoShape 1133"/>
              <p:cNvCxnSpPr>
                <a:cxnSpLocks noChangeShapeType="1"/>
                <a:stCxn id="87" idx="2"/>
                <a:endCxn id="151" idx="0"/>
              </p:cNvCxnSpPr>
              <p:nvPr/>
            </p:nvCxnSpPr>
            <p:spPr bwMode="auto">
              <a:xfrm>
                <a:off x="1159135" y="2467852"/>
                <a:ext cx="424533" cy="22899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3" name="AutoShape 1133"/>
              <p:cNvCxnSpPr>
                <a:cxnSpLocks noChangeShapeType="1"/>
                <a:stCxn id="94" idx="2"/>
                <a:endCxn id="151" idx="0"/>
              </p:cNvCxnSpPr>
              <p:nvPr/>
            </p:nvCxnSpPr>
            <p:spPr bwMode="auto">
              <a:xfrm>
                <a:off x="1305185" y="2464677"/>
                <a:ext cx="278483" cy="23217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4" name="AutoShape 1133"/>
              <p:cNvCxnSpPr>
                <a:cxnSpLocks noChangeShapeType="1"/>
                <a:stCxn id="103" idx="3"/>
                <a:endCxn id="151" idx="0"/>
              </p:cNvCxnSpPr>
              <p:nvPr/>
            </p:nvCxnSpPr>
            <p:spPr bwMode="auto">
              <a:xfrm>
                <a:off x="1439603" y="2461502"/>
                <a:ext cx="144065"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5" name="AutoShape 1133"/>
              <p:cNvCxnSpPr>
                <a:cxnSpLocks noChangeShapeType="1"/>
                <a:stCxn id="111" idx="3"/>
                <a:endCxn id="151" idx="0"/>
              </p:cNvCxnSpPr>
              <p:nvPr/>
            </p:nvCxnSpPr>
            <p:spPr bwMode="auto">
              <a:xfrm flipH="1">
                <a:off x="1583668" y="2461502"/>
                <a:ext cx="22623"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6" name="AutoShape 1133"/>
              <p:cNvCxnSpPr>
                <a:cxnSpLocks noChangeShapeType="1"/>
                <a:stCxn id="117" idx="3"/>
                <a:endCxn id="151" idx="0"/>
              </p:cNvCxnSpPr>
              <p:nvPr/>
            </p:nvCxnSpPr>
            <p:spPr bwMode="auto">
              <a:xfrm flipH="1">
                <a:off x="1583668" y="2463090"/>
                <a:ext cx="184548" cy="23375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7" name="AutoShape 1133"/>
              <p:cNvCxnSpPr>
                <a:cxnSpLocks noChangeShapeType="1"/>
                <a:stCxn id="138" idx="2"/>
                <a:endCxn id="151" idx="0"/>
              </p:cNvCxnSpPr>
              <p:nvPr/>
            </p:nvCxnSpPr>
            <p:spPr bwMode="auto">
              <a:xfrm flipH="1">
                <a:off x="1583668" y="2461502"/>
                <a:ext cx="367629"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8" name="AutoShape 1133"/>
              <p:cNvCxnSpPr>
                <a:cxnSpLocks noChangeShapeType="1"/>
                <a:stCxn id="124" idx="2"/>
                <a:endCxn id="151" idx="0"/>
              </p:cNvCxnSpPr>
              <p:nvPr/>
            </p:nvCxnSpPr>
            <p:spPr bwMode="auto">
              <a:xfrm flipH="1">
                <a:off x="1583668" y="2461502"/>
                <a:ext cx="531142"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9" name="AutoShape 1133"/>
              <p:cNvCxnSpPr>
                <a:cxnSpLocks noChangeShapeType="1"/>
                <a:stCxn id="131" idx="3"/>
                <a:endCxn id="151" idx="0"/>
              </p:cNvCxnSpPr>
              <p:nvPr/>
            </p:nvCxnSpPr>
            <p:spPr bwMode="auto">
              <a:xfrm flipH="1">
                <a:off x="1583668" y="2467852"/>
                <a:ext cx="654448" cy="22899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0" name="AutoShape 1133"/>
              <p:cNvCxnSpPr>
                <a:cxnSpLocks noChangeShapeType="1"/>
                <a:stCxn id="145" idx="2"/>
                <a:endCxn id="151" idx="0"/>
              </p:cNvCxnSpPr>
              <p:nvPr/>
            </p:nvCxnSpPr>
            <p:spPr bwMode="auto">
              <a:xfrm flipH="1">
                <a:off x="1583668" y="2463090"/>
                <a:ext cx="843879" cy="23375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1" name="Textfeld 4180"/>
              <p:cNvSpPr txBox="1"/>
              <p:nvPr/>
            </p:nvSpPr>
            <p:spPr>
              <a:xfrm>
                <a:off x="1115616" y="4909932"/>
                <a:ext cx="864096" cy="523220"/>
              </a:xfrm>
              <a:prstGeom prst="rect">
                <a:avLst/>
              </a:prstGeom>
              <a:noFill/>
            </p:spPr>
            <p:txBody>
              <a:bodyPr wrap="square" rtlCol="0">
                <a:spAutoFit/>
              </a:bodyPr>
              <a:lstStyle/>
              <a:p>
                <a:r>
                  <a:rPr lang="en-GB" sz="1000" dirty="0"/>
                  <a:t>●●●●</a:t>
                </a:r>
              </a:p>
              <a:p>
                <a:endParaRPr lang="en-GB" dirty="0"/>
              </a:p>
            </p:txBody>
          </p:sp>
          <p:grpSp>
            <p:nvGrpSpPr>
              <p:cNvPr id="292" name="Gruppieren 4182"/>
              <p:cNvGrpSpPr/>
              <p:nvPr/>
            </p:nvGrpSpPr>
            <p:grpSpPr>
              <a:xfrm>
                <a:off x="1619672" y="4569056"/>
                <a:ext cx="576064" cy="792088"/>
                <a:chOff x="4139952" y="3861048"/>
                <a:chExt cx="576064" cy="792088"/>
              </a:xfrm>
            </p:grpSpPr>
            <p:grpSp>
              <p:nvGrpSpPr>
                <p:cNvPr id="293" name="Group 83"/>
                <p:cNvGrpSpPr>
                  <a:grpSpLocks/>
                </p:cNvGrpSpPr>
                <p:nvPr/>
              </p:nvGrpSpPr>
              <p:grpSpPr bwMode="auto">
                <a:xfrm>
                  <a:off x="4211960" y="3939778"/>
                  <a:ext cx="61912" cy="641350"/>
                  <a:chOff x="405" y="1853"/>
                  <a:chExt cx="39" cy="404"/>
                </a:xfrm>
                <a:solidFill>
                  <a:srgbClr val="50A9B0"/>
                </a:solidFill>
              </p:grpSpPr>
              <p:sp>
                <p:nvSpPr>
                  <p:cNvPr id="33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4"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5" name="Group 83"/>
                <p:cNvGrpSpPr>
                  <a:grpSpLocks/>
                </p:cNvGrpSpPr>
                <p:nvPr/>
              </p:nvGrpSpPr>
              <p:grpSpPr bwMode="auto">
                <a:xfrm>
                  <a:off x="4283968" y="3939778"/>
                  <a:ext cx="61912" cy="641350"/>
                  <a:chOff x="405" y="1853"/>
                  <a:chExt cx="39" cy="404"/>
                </a:xfrm>
                <a:solidFill>
                  <a:srgbClr val="50A9B0"/>
                </a:solidFill>
              </p:grpSpPr>
              <p:sp>
                <p:nvSpPr>
                  <p:cNvPr id="32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6"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7" name="Group 83"/>
                <p:cNvGrpSpPr>
                  <a:grpSpLocks/>
                </p:cNvGrpSpPr>
                <p:nvPr/>
              </p:nvGrpSpPr>
              <p:grpSpPr bwMode="auto">
                <a:xfrm>
                  <a:off x="4355976" y="3933056"/>
                  <a:ext cx="61912" cy="641350"/>
                  <a:chOff x="405" y="1853"/>
                  <a:chExt cx="39" cy="404"/>
                </a:xfrm>
                <a:solidFill>
                  <a:srgbClr val="50A9B0"/>
                </a:solidFill>
              </p:grpSpPr>
              <p:sp>
                <p:nvSpPr>
                  <p:cNvPr id="32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8"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9" name="Group 83"/>
                <p:cNvGrpSpPr>
                  <a:grpSpLocks/>
                </p:cNvGrpSpPr>
                <p:nvPr/>
              </p:nvGrpSpPr>
              <p:grpSpPr bwMode="auto">
                <a:xfrm>
                  <a:off x="4436368" y="3933056"/>
                  <a:ext cx="61912" cy="641350"/>
                  <a:chOff x="405" y="1853"/>
                  <a:chExt cx="39" cy="404"/>
                </a:xfrm>
                <a:solidFill>
                  <a:srgbClr val="50A9B0"/>
                </a:solidFill>
              </p:grpSpPr>
              <p:sp>
                <p:nvSpPr>
                  <p:cNvPr id="31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0"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01" name="Group 83"/>
                <p:cNvGrpSpPr>
                  <a:grpSpLocks/>
                </p:cNvGrpSpPr>
                <p:nvPr/>
              </p:nvGrpSpPr>
              <p:grpSpPr bwMode="auto">
                <a:xfrm>
                  <a:off x="4499992" y="3933056"/>
                  <a:ext cx="61912" cy="641350"/>
                  <a:chOff x="405" y="1853"/>
                  <a:chExt cx="39" cy="404"/>
                </a:xfrm>
                <a:solidFill>
                  <a:srgbClr val="50A9B0"/>
                </a:solidFill>
              </p:grpSpPr>
              <p:sp>
                <p:nvSpPr>
                  <p:cNvPr id="31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2"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03" name="Group 83"/>
                <p:cNvGrpSpPr>
                  <a:grpSpLocks/>
                </p:cNvGrpSpPr>
                <p:nvPr/>
              </p:nvGrpSpPr>
              <p:grpSpPr bwMode="auto">
                <a:xfrm>
                  <a:off x="4566221" y="3933056"/>
                  <a:ext cx="61912" cy="641350"/>
                  <a:chOff x="405" y="1853"/>
                  <a:chExt cx="39" cy="404"/>
                </a:xfrm>
                <a:solidFill>
                  <a:srgbClr val="50A9B0"/>
                </a:solidFill>
              </p:grpSpPr>
              <p:sp>
                <p:nvSpPr>
                  <p:cNvPr id="30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4"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5" name="Rechteck 852"/>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36" name="Gruppieren 4181"/>
              <p:cNvGrpSpPr/>
              <p:nvPr/>
            </p:nvGrpSpPr>
            <p:grpSpPr>
              <a:xfrm>
                <a:off x="251520" y="4569056"/>
                <a:ext cx="576064" cy="792088"/>
                <a:chOff x="5508104" y="4013448"/>
                <a:chExt cx="576064" cy="792088"/>
              </a:xfrm>
            </p:grpSpPr>
            <p:grpSp>
              <p:nvGrpSpPr>
                <p:cNvPr id="337" name="Group 83"/>
                <p:cNvGrpSpPr>
                  <a:grpSpLocks/>
                </p:cNvGrpSpPr>
                <p:nvPr/>
              </p:nvGrpSpPr>
              <p:grpSpPr bwMode="auto">
                <a:xfrm>
                  <a:off x="5580112" y="4092178"/>
                  <a:ext cx="61912" cy="641350"/>
                  <a:chOff x="405" y="1853"/>
                  <a:chExt cx="39" cy="404"/>
                </a:xfrm>
                <a:solidFill>
                  <a:srgbClr val="D57C5D"/>
                </a:solidFill>
              </p:grpSpPr>
              <p:sp>
                <p:nvSpPr>
                  <p:cNvPr id="37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38"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39" name="Group 83"/>
                <p:cNvGrpSpPr>
                  <a:grpSpLocks/>
                </p:cNvGrpSpPr>
                <p:nvPr/>
              </p:nvGrpSpPr>
              <p:grpSpPr bwMode="auto">
                <a:xfrm>
                  <a:off x="5652120" y="4092178"/>
                  <a:ext cx="61912" cy="641350"/>
                  <a:chOff x="405" y="1853"/>
                  <a:chExt cx="39" cy="404"/>
                </a:xfrm>
                <a:solidFill>
                  <a:srgbClr val="D57C5D"/>
                </a:solidFill>
              </p:grpSpPr>
              <p:sp>
                <p:nvSpPr>
                  <p:cNvPr id="37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0"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1" name="Group 83"/>
                <p:cNvGrpSpPr>
                  <a:grpSpLocks/>
                </p:cNvGrpSpPr>
                <p:nvPr/>
              </p:nvGrpSpPr>
              <p:grpSpPr bwMode="auto">
                <a:xfrm>
                  <a:off x="5724128" y="4085456"/>
                  <a:ext cx="61912" cy="641350"/>
                  <a:chOff x="405" y="1853"/>
                  <a:chExt cx="39" cy="404"/>
                </a:xfrm>
                <a:solidFill>
                  <a:srgbClr val="D57C5D"/>
                </a:solidFill>
              </p:grpSpPr>
              <p:sp>
                <p:nvSpPr>
                  <p:cNvPr id="36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2"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3" name="Group 83"/>
                <p:cNvGrpSpPr>
                  <a:grpSpLocks/>
                </p:cNvGrpSpPr>
                <p:nvPr/>
              </p:nvGrpSpPr>
              <p:grpSpPr bwMode="auto">
                <a:xfrm>
                  <a:off x="5804520" y="4085456"/>
                  <a:ext cx="61912" cy="641350"/>
                  <a:chOff x="405" y="1853"/>
                  <a:chExt cx="39" cy="404"/>
                </a:xfrm>
                <a:solidFill>
                  <a:srgbClr val="D57C5D"/>
                </a:solidFill>
              </p:grpSpPr>
              <p:sp>
                <p:nvSpPr>
                  <p:cNvPr id="36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4"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5" name="Group 83"/>
                <p:cNvGrpSpPr>
                  <a:grpSpLocks/>
                </p:cNvGrpSpPr>
                <p:nvPr/>
              </p:nvGrpSpPr>
              <p:grpSpPr bwMode="auto">
                <a:xfrm>
                  <a:off x="5868144" y="4085456"/>
                  <a:ext cx="61912" cy="641350"/>
                  <a:chOff x="405" y="1853"/>
                  <a:chExt cx="39" cy="404"/>
                </a:xfrm>
                <a:solidFill>
                  <a:srgbClr val="D57C5D"/>
                </a:solidFill>
              </p:grpSpPr>
              <p:sp>
                <p:nvSpPr>
                  <p:cNvPr id="35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6"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7" name="Group 83"/>
                <p:cNvGrpSpPr>
                  <a:grpSpLocks/>
                </p:cNvGrpSpPr>
                <p:nvPr/>
              </p:nvGrpSpPr>
              <p:grpSpPr bwMode="auto">
                <a:xfrm>
                  <a:off x="5934373" y="4085456"/>
                  <a:ext cx="61912" cy="641350"/>
                  <a:chOff x="405" y="1853"/>
                  <a:chExt cx="39" cy="404"/>
                </a:xfrm>
                <a:solidFill>
                  <a:srgbClr val="D57C5D"/>
                </a:solidFill>
              </p:grpSpPr>
              <p:sp>
                <p:nvSpPr>
                  <p:cNvPr id="35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8"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9" name="Rechteck 925"/>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80" name="Gruppieren 928"/>
              <p:cNvGrpSpPr/>
              <p:nvPr/>
            </p:nvGrpSpPr>
            <p:grpSpPr>
              <a:xfrm>
                <a:off x="403920" y="4721456"/>
                <a:ext cx="576064" cy="792088"/>
                <a:chOff x="5508104" y="4013448"/>
                <a:chExt cx="576064" cy="792088"/>
              </a:xfrm>
            </p:grpSpPr>
            <p:grpSp>
              <p:nvGrpSpPr>
                <p:cNvPr id="381" name="Group 83"/>
                <p:cNvGrpSpPr>
                  <a:grpSpLocks/>
                </p:cNvGrpSpPr>
                <p:nvPr/>
              </p:nvGrpSpPr>
              <p:grpSpPr bwMode="auto">
                <a:xfrm>
                  <a:off x="5580112" y="4092178"/>
                  <a:ext cx="61912" cy="641350"/>
                  <a:chOff x="405" y="1853"/>
                  <a:chExt cx="39" cy="404"/>
                </a:xfrm>
                <a:solidFill>
                  <a:srgbClr val="D57C5D"/>
                </a:solidFill>
              </p:grpSpPr>
              <p:sp>
                <p:nvSpPr>
                  <p:cNvPr id="41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2"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3" name="Group 83"/>
                <p:cNvGrpSpPr>
                  <a:grpSpLocks/>
                </p:cNvGrpSpPr>
                <p:nvPr/>
              </p:nvGrpSpPr>
              <p:grpSpPr bwMode="auto">
                <a:xfrm>
                  <a:off x="5652120" y="4092178"/>
                  <a:ext cx="61912" cy="641350"/>
                  <a:chOff x="405" y="1853"/>
                  <a:chExt cx="39" cy="404"/>
                </a:xfrm>
                <a:solidFill>
                  <a:srgbClr val="D57C5D"/>
                </a:solidFill>
              </p:grpSpPr>
              <p:sp>
                <p:nvSpPr>
                  <p:cNvPr id="41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4"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5" name="Group 83"/>
                <p:cNvGrpSpPr>
                  <a:grpSpLocks/>
                </p:cNvGrpSpPr>
                <p:nvPr/>
              </p:nvGrpSpPr>
              <p:grpSpPr bwMode="auto">
                <a:xfrm>
                  <a:off x="5724128" y="4085456"/>
                  <a:ext cx="61912" cy="641350"/>
                  <a:chOff x="405" y="1853"/>
                  <a:chExt cx="39" cy="404"/>
                </a:xfrm>
                <a:solidFill>
                  <a:srgbClr val="D57C5D"/>
                </a:solidFill>
              </p:grpSpPr>
              <p:sp>
                <p:nvSpPr>
                  <p:cNvPr id="40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6"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7" name="Group 83"/>
                <p:cNvGrpSpPr>
                  <a:grpSpLocks/>
                </p:cNvGrpSpPr>
                <p:nvPr/>
              </p:nvGrpSpPr>
              <p:grpSpPr bwMode="auto">
                <a:xfrm>
                  <a:off x="5804520" y="4085456"/>
                  <a:ext cx="61912" cy="641350"/>
                  <a:chOff x="405" y="1853"/>
                  <a:chExt cx="39" cy="404"/>
                </a:xfrm>
                <a:solidFill>
                  <a:srgbClr val="D57C5D"/>
                </a:solidFill>
              </p:grpSpPr>
              <p:sp>
                <p:nvSpPr>
                  <p:cNvPr id="40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8"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9" name="Group 83"/>
                <p:cNvGrpSpPr>
                  <a:grpSpLocks/>
                </p:cNvGrpSpPr>
                <p:nvPr/>
              </p:nvGrpSpPr>
              <p:grpSpPr bwMode="auto">
                <a:xfrm>
                  <a:off x="5868144" y="4085456"/>
                  <a:ext cx="61912" cy="641350"/>
                  <a:chOff x="405" y="1853"/>
                  <a:chExt cx="39" cy="404"/>
                </a:xfrm>
                <a:solidFill>
                  <a:srgbClr val="D57C5D"/>
                </a:solidFill>
              </p:grpSpPr>
              <p:sp>
                <p:nvSpPr>
                  <p:cNvPr id="39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90"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91" name="Group 83"/>
                <p:cNvGrpSpPr>
                  <a:grpSpLocks/>
                </p:cNvGrpSpPr>
                <p:nvPr/>
              </p:nvGrpSpPr>
              <p:grpSpPr bwMode="auto">
                <a:xfrm>
                  <a:off x="5934373" y="4085456"/>
                  <a:ext cx="61912" cy="641350"/>
                  <a:chOff x="405" y="1853"/>
                  <a:chExt cx="39" cy="404"/>
                </a:xfrm>
                <a:solidFill>
                  <a:srgbClr val="D57C5D"/>
                </a:solidFill>
              </p:grpSpPr>
              <p:sp>
                <p:nvSpPr>
                  <p:cNvPr id="39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92"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93" name="Rechteck 941"/>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24" name="Gruppieren 972"/>
              <p:cNvGrpSpPr/>
              <p:nvPr/>
            </p:nvGrpSpPr>
            <p:grpSpPr>
              <a:xfrm>
                <a:off x="556320" y="4873856"/>
                <a:ext cx="576064" cy="792088"/>
                <a:chOff x="5508104" y="4013448"/>
                <a:chExt cx="576064" cy="792088"/>
              </a:xfrm>
            </p:grpSpPr>
            <p:grpSp>
              <p:nvGrpSpPr>
                <p:cNvPr id="425" name="Group 83"/>
                <p:cNvGrpSpPr>
                  <a:grpSpLocks/>
                </p:cNvGrpSpPr>
                <p:nvPr/>
              </p:nvGrpSpPr>
              <p:grpSpPr bwMode="auto">
                <a:xfrm>
                  <a:off x="5580112" y="4092178"/>
                  <a:ext cx="61912" cy="641350"/>
                  <a:chOff x="405" y="1853"/>
                  <a:chExt cx="39" cy="404"/>
                </a:xfrm>
                <a:solidFill>
                  <a:srgbClr val="D57C5D"/>
                </a:solidFill>
              </p:grpSpPr>
              <p:sp>
                <p:nvSpPr>
                  <p:cNvPr id="46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26"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27" name="Group 83"/>
                <p:cNvGrpSpPr>
                  <a:grpSpLocks/>
                </p:cNvGrpSpPr>
                <p:nvPr/>
              </p:nvGrpSpPr>
              <p:grpSpPr bwMode="auto">
                <a:xfrm>
                  <a:off x="5652120" y="4092178"/>
                  <a:ext cx="61912" cy="641350"/>
                  <a:chOff x="405" y="1853"/>
                  <a:chExt cx="39" cy="404"/>
                </a:xfrm>
                <a:solidFill>
                  <a:srgbClr val="D57C5D"/>
                </a:solidFill>
              </p:grpSpPr>
              <p:sp>
                <p:nvSpPr>
                  <p:cNvPr id="45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28"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29" name="Group 83"/>
                <p:cNvGrpSpPr>
                  <a:grpSpLocks/>
                </p:cNvGrpSpPr>
                <p:nvPr/>
              </p:nvGrpSpPr>
              <p:grpSpPr bwMode="auto">
                <a:xfrm>
                  <a:off x="5724128" y="4085456"/>
                  <a:ext cx="61912" cy="641350"/>
                  <a:chOff x="405" y="1853"/>
                  <a:chExt cx="39" cy="404"/>
                </a:xfrm>
                <a:solidFill>
                  <a:srgbClr val="D57C5D"/>
                </a:solidFill>
              </p:grpSpPr>
              <p:sp>
                <p:nvSpPr>
                  <p:cNvPr id="45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0"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1" name="Group 83"/>
                <p:cNvGrpSpPr>
                  <a:grpSpLocks/>
                </p:cNvGrpSpPr>
                <p:nvPr/>
              </p:nvGrpSpPr>
              <p:grpSpPr bwMode="auto">
                <a:xfrm>
                  <a:off x="5804520" y="4085456"/>
                  <a:ext cx="61912" cy="641350"/>
                  <a:chOff x="405" y="1853"/>
                  <a:chExt cx="39" cy="404"/>
                </a:xfrm>
                <a:solidFill>
                  <a:srgbClr val="D57C5D"/>
                </a:solidFill>
              </p:grpSpPr>
              <p:sp>
                <p:nvSpPr>
                  <p:cNvPr id="44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2"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3" name="Group 83"/>
                <p:cNvGrpSpPr>
                  <a:grpSpLocks/>
                </p:cNvGrpSpPr>
                <p:nvPr/>
              </p:nvGrpSpPr>
              <p:grpSpPr bwMode="auto">
                <a:xfrm>
                  <a:off x="5868144" y="4085456"/>
                  <a:ext cx="61912" cy="641350"/>
                  <a:chOff x="405" y="1853"/>
                  <a:chExt cx="39" cy="404"/>
                </a:xfrm>
                <a:solidFill>
                  <a:srgbClr val="D57C5D"/>
                </a:solidFill>
              </p:grpSpPr>
              <p:sp>
                <p:nvSpPr>
                  <p:cNvPr id="44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4"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5" name="Group 83"/>
                <p:cNvGrpSpPr>
                  <a:grpSpLocks/>
                </p:cNvGrpSpPr>
                <p:nvPr/>
              </p:nvGrpSpPr>
              <p:grpSpPr bwMode="auto">
                <a:xfrm>
                  <a:off x="5934373" y="4085456"/>
                  <a:ext cx="61912" cy="641350"/>
                  <a:chOff x="405" y="1853"/>
                  <a:chExt cx="39" cy="404"/>
                </a:xfrm>
                <a:solidFill>
                  <a:srgbClr val="D57C5D"/>
                </a:solidFill>
              </p:grpSpPr>
              <p:sp>
                <p:nvSpPr>
                  <p:cNvPr id="43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3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6"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37" name="Rechteck 985"/>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68" name="Gruppieren 1016"/>
              <p:cNvGrpSpPr/>
              <p:nvPr/>
            </p:nvGrpSpPr>
            <p:grpSpPr>
              <a:xfrm>
                <a:off x="1772072" y="4721456"/>
                <a:ext cx="576064" cy="792088"/>
                <a:chOff x="4139952" y="3861048"/>
                <a:chExt cx="576064" cy="792088"/>
              </a:xfrm>
            </p:grpSpPr>
            <p:grpSp>
              <p:nvGrpSpPr>
                <p:cNvPr id="469" name="Group 83"/>
                <p:cNvGrpSpPr>
                  <a:grpSpLocks/>
                </p:cNvGrpSpPr>
                <p:nvPr/>
              </p:nvGrpSpPr>
              <p:grpSpPr bwMode="auto">
                <a:xfrm>
                  <a:off x="4211960" y="3939778"/>
                  <a:ext cx="61912" cy="641350"/>
                  <a:chOff x="405" y="1853"/>
                  <a:chExt cx="39" cy="404"/>
                </a:xfrm>
                <a:solidFill>
                  <a:srgbClr val="50A9B0"/>
                </a:solidFill>
              </p:grpSpPr>
              <p:sp>
                <p:nvSpPr>
                  <p:cNvPr id="50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0"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1" name="Group 83"/>
                <p:cNvGrpSpPr>
                  <a:grpSpLocks/>
                </p:cNvGrpSpPr>
                <p:nvPr/>
              </p:nvGrpSpPr>
              <p:grpSpPr bwMode="auto">
                <a:xfrm>
                  <a:off x="4283968" y="3939778"/>
                  <a:ext cx="61912" cy="641350"/>
                  <a:chOff x="405" y="1853"/>
                  <a:chExt cx="39" cy="404"/>
                </a:xfrm>
                <a:solidFill>
                  <a:srgbClr val="50A9B0"/>
                </a:solidFill>
              </p:grpSpPr>
              <p:sp>
                <p:nvSpPr>
                  <p:cNvPr id="50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2"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3" name="Group 83"/>
                <p:cNvGrpSpPr>
                  <a:grpSpLocks/>
                </p:cNvGrpSpPr>
                <p:nvPr/>
              </p:nvGrpSpPr>
              <p:grpSpPr bwMode="auto">
                <a:xfrm>
                  <a:off x="4355976" y="3933056"/>
                  <a:ext cx="61912" cy="641350"/>
                  <a:chOff x="405" y="1853"/>
                  <a:chExt cx="39" cy="404"/>
                </a:xfrm>
                <a:solidFill>
                  <a:srgbClr val="50A9B0"/>
                </a:solidFill>
              </p:grpSpPr>
              <p:sp>
                <p:nvSpPr>
                  <p:cNvPr id="49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4"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5" name="Group 83"/>
                <p:cNvGrpSpPr>
                  <a:grpSpLocks/>
                </p:cNvGrpSpPr>
                <p:nvPr/>
              </p:nvGrpSpPr>
              <p:grpSpPr bwMode="auto">
                <a:xfrm>
                  <a:off x="4436368" y="3933056"/>
                  <a:ext cx="61912" cy="641350"/>
                  <a:chOff x="405" y="1853"/>
                  <a:chExt cx="39" cy="404"/>
                </a:xfrm>
                <a:solidFill>
                  <a:srgbClr val="50A9B0"/>
                </a:solidFill>
              </p:grpSpPr>
              <p:sp>
                <p:nvSpPr>
                  <p:cNvPr id="49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6"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7" name="Group 83"/>
                <p:cNvGrpSpPr>
                  <a:grpSpLocks/>
                </p:cNvGrpSpPr>
                <p:nvPr/>
              </p:nvGrpSpPr>
              <p:grpSpPr bwMode="auto">
                <a:xfrm>
                  <a:off x="4499992" y="3933056"/>
                  <a:ext cx="61912" cy="641350"/>
                  <a:chOff x="405" y="1853"/>
                  <a:chExt cx="39" cy="404"/>
                </a:xfrm>
                <a:solidFill>
                  <a:srgbClr val="50A9B0"/>
                </a:solidFill>
              </p:grpSpPr>
              <p:sp>
                <p:nvSpPr>
                  <p:cNvPr id="48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8"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9" name="Group 83"/>
                <p:cNvGrpSpPr>
                  <a:grpSpLocks/>
                </p:cNvGrpSpPr>
                <p:nvPr/>
              </p:nvGrpSpPr>
              <p:grpSpPr bwMode="auto">
                <a:xfrm>
                  <a:off x="4566221" y="3933056"/>
                  <a:ext cx="61912" cy="641350"/>
                  <a:chOff x="405" y="1853"/>
                  <a:chExt cx="39" cy="404"/>
                </a:xfrm>
                <a:solidFill>
                  <a:srgbClr val="50A9B0"/>
                </a:solidFill>
              </p:grpSpPr>
              <p:sp>
                <p:nvSpPr>
                  <p:cNvPr id="48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80"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81" name="Rechteck 1029"/>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12" name="Gruppieren 1060"/>
              <p:cNvGrpSpPr/>
              <p:nvPr/>
            </p:nvGrpSpPr>
            <p:grpSpPr>
              <a:xfrm>
                <a:off x="1924472" y="4873856"/>
                <a:ext cx="576064" cy="792088"/>
                <a:chOff x="4139952" y="3861048"/>
                <a:chExt cx="576064" cy="792088"/>
              </a:xfrm>
            </p:grpSpPr>
            <p:grpSp>
              <p:nvGrpSpPr>
                <p:cNvPr id="513" name="Group 83"/>
                <p:cNvGrpSpPr>
                  <a:grpSpLocks/>
                </p:cNvGrpSpPr>
                <p:nvPr/>
              </p:nvGrpSpPr>
              <p:grpSpPr bwMode="auto">
                <a:xfrm>
                  <a:off x="4211960" y="3939778"/>
                  <a:ext cx="61912" cy="641350"/>
                  <a:chOff x="405" y="1853"/>
                  <a:chExt cx="39" cy="404"/>
                </a:xfrm>
                <a:solidFill>
                  <a:srgbClr val="50A9B0"/>
                </a:solidFill>
              </p:grpSpPr>
              <p:sp>
                <p:nvSpPr>
                  <p:cNvPr id="55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4"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5" name="Group 83"/>
                <p:cNvGrpSpPr>
                  <a:grpSpLocks/>
                </p:cNvGrpSpPr>
                <p:nvPr/>
              </p:nvGrpSpPr>
              <p:grpSpPr bwMode="auto">
                <a:xfrm>
                  <a:off x="4283968" y="3939778"/>
                  <a:ext cx="61912" cy="641350"/>
                  <a:chOff x="405" y="1853"/>
                  <a:chExt cx="39" cy="404"/>
                </a:xfrm>
                <a:solidFill>
                  <a:srgbClr val="50A9B0"/>
                </a:solidFill>
              </p:grpSpPr>
              <p:sp>
                <p:nvSpPr>
                  <p:cNvPr id="54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6"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7" name="Group 83"/>
                <p:cNvGrpSpPr>
                  <a:grpSpLocks/>
                </p:cNvGrpSpPr>
                <p:nvPr/>
              </p:nvGrpSpPr>
              <p:grpSpPr bwMode="auto">
                <a:xfrm>
                  <a:off x="4355976" y="3933056"/>
                  <a:ext cx="61912" cy="641350"/>
                  <a:chOff x="405" y="1853"/>
                  <a:chExt cx="39" cy="404"/>
                </a:xfrm>
                <a:solidFill>
                  <a:srgbClr val="50A9B0"/>
                </a:solidFill>
              </p:grpSpPr>
              <p:sp>
                <p:nvSpPr>
                  <p:cNvPr id="54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8"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9" name="Group 83"/>
                <p:cNvGrpSpPr>
                  <a:grpSpLocks/>
                </p:cNvGrpSpPr>
                <p:nvPr/>
              </p:nvGrpSpPr>
              <p:grpSpPr bwMode="auto">
                <a:xfrm>
                  <a:off x="4436368" y="3933056"/>
                  <a:ext cx="61912" cy="641350"/>
                  <a:chOff x="405" y="1853"/>
                  <a:chExt cx="39" cy="404"/>
                </a:xfrm>
                <a:solidFill>
                  <a:srgbClr val="50A9B0"/>
                </a:solidFill>
              </p:grpSpPr>
              <p:sp>
                <p:nvSpPr>
                  <p:cNvPr id="53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0"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21" name="Group 83"/>
                <p:cNvGrpSpPr>
                  <a:grpSpLocks/>
                </p:cNvGrpSpPr>
                <p:nvPr/>
              </p:nvGrpSpPr>
              <p:grpSpPr bwMode="auto">
                <a:xfrm>
                  <a:off x="4499992" y="3933056"/>
                  <a:ext cx="61912" cy="641350"/>
                  <a:chOff x="405" y="1853"/>
                  <a:chExt cx="39" cy="404"/>
                </a:xfrm>
                <a:solidFill>
                  <a:srgbClr val="50A9B0"/>
                </a:solidFill>
              </p:grpSpPr>
              <p:sp>
                <p:nvSpPr>
                  <p:cNvPr id="53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2"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23" name="Group 83"/>
                <p:cNvGrpSpPr>
                  <a:grpSpLocks/>
                </p:cNvGrpSpPr>
                <p:nvPr/>
              </p:nvGrpSpPr>
              <p:grpSpPr bwMode="auto">
                <a:xfrm>
                  <a:off x="4566221" y="3933056"/>
                  <a:ext cx="61912" cy="641350"/>
                  <a:chOff x="405" y="1853"/>
                  <a:chExt cx="39" cy="404"/>
                </a:xfrm>
                <a:solidFill>
                  <a:srgbClr val="50A9B0"/>
                </a:solidFill>
              </p:grpSpPr>
              <p:sp>
                <p:nvSpPr>
                  <p:cNvPr id="52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4"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25" name="Rechteck 1073"/>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556" name="Gerade Verbindung 4184"/>
              <p:cNvCxnSpPr>
                <a:stCxn id="152" idx="0"/>
                <a:endCxn id="349" idx="0"/>
              </p:cNvCxnSpPr>
              <p:nvPr/>
            </p:nvCxnSpPr>
            <p:spPr>
              <a:xfrm flipH="1">
                <a:off x="539552" y="2852547"/>
                <a:ext cx="332278" cy="171650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7" name="Gerade Verbindung 1152"/>
              <p:cNvCxnSpPr>
                <a:stCxn id="164" idx="6"/>
                <a:endCxn id="349" idx="0"/>
              </p:cNvCxnSpPr>
              <p:nvPr/>
            </p:nvCxnSpPr>
            <p:spPr>
              <a:xfrm flipH="1">
                <a:off x="539552" y="4263357"/>
                <a:ext cx="442144" cy="30569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8" name="Gerade Verbindung 1156"/>
              <p:cNvCxnSpPr>
                <a:stCxn id="175" idx="5"/>
                <a:endCxn id="349" idx="0"/>
              </p:cNvCxnSpPr>
              <p:nvPr/>
            </p:nvCxnSpPr>
            <p:spPr>
              <a:xfrm flipH="1">
                <a:off x="539552" y="3710246"/>
                <a:ext cx="603828" cy="85881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9" name="Gerade Verbindung 1159"/>
              <p:cNvCxnSpPr>
                <a:stCxn id="187" idx="1"/>
              </p:cNvCxnSpPr>
              <p:nvPr/>
            </p:nvCxnSpPr>
            <p:spPr>
              <a:xfrm flipH="1">
                <a:off x="539552" y="3416928"/>
                <a:ext cx="754257" cy="11697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0" name="Gerade Verbindung 1162"/>
              <p:cNvCxnSpPr>
                <a:stCxn id="199" idx="1"/>
              </p:cNvCxnSpPr>
              <p:nvPr/>
            </p:nvCxnSpPr>
            <p:spPr>
              <a:xfrm flipH="1">
                <a:off x="539552" y="3990350"/>
                <a:ext cx="911485" cy="60739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1" name="Gerade Verbindung 1165"/>
              <p:cNvCxnSpPr>
                <a:stCxn id="211" idx="5"/>
                <a:endCxn id="349" idx="0"/>
              </p:cNvCxnSpPr>
              <p:nvPr/>
            </p:nvCxnSpPr>
            <p:spPr>
              <a:xfrm flipH="1">
                <a:off x="539552" y="3117213"/>
                <a:ext cx="1025780" cy="1451843"/>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2" name="Gerade Verbindung 1168"/>
              <p:cNvCxnSpPr>
                <a:stCxn id="222" idx="1"/>
                <a:endCxn id="349" idx="0"/>
              </p:cNvCxnSpPr>
              <p:nvPr/>
            </p:nvCxnSpPr>
            <p:spPr>
              <a:xfrm flipH="1">
                <a:off x="539552" y="2852547"/>
                <a:ext cx="1150170" cy="171650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3" name="Gerade Verbindung 1171"/>
              <p:cNvCxnSpPr>
                <a:stCxn id="234" idx="5"/>
                <a:endCxn id="349" idx="0"/>
              </p:cNvCxnSpPr>
              <p:nvPr/>
            </p:nvCxnSpPr>
            <p:spPr>
              <a:xfrm flipH="1">
                <a:off x="539552" y="4281024"/>
                <a:ext cx="1304281" cy="288032"/>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4" name="Gerade Verbindung 1174"/>
              <p:cNvCxnSpPr>
                <a:stCxn id="245" idx="5"/>
                <a:endCxn id="349" idx="0"/>
              </p:cNvCxnSpPr>
              <p:nvPr/>
            </p:nvCxnSpPr>
            <p:spPr>
              <a:xfrm flipH="1">
                <a:off x="539552" y="3710246"/>
                <a:ext cx="1448298" cy="85881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5" name="Gerade Verbindung 1177"/>
              <p:cNvCxnSpPr>
                <a:stCxn id="257" idx="1"/>
                <a:endCxn id="349" idx="0"/>
              </p:cNvCxnSpPr>
              <p:nvPr/>
            </p:nvCxnSpPr>
            <p:spPr>
              <a:xfrm flipH="1">
                <a:off x="539552" y="3416928"/>
                <a:ext cx="1598727" cy="1152128"/>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6" name="Gerade Verbindung 1180"/>
              <p:cNvCxnSpPr>
                <a:stCxn id="269" idx="1"/>
              </p:cNvCxnSpPr>
              <p:nvPr/>
            </p:nvCxnSpPr>
            <p:spPr>
              <a:xfrm flipH="1">
                <a:off x="539552" y="3990350"/>
                <a:ext cx="1755955" cy="57870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67" name="Nach rechts gekrümmter Pfeil 2881"/>
              <p:cNvSpPr/>
              <p:nvPr/>
            </p:nvSpPr>
            <p:spPr>
              <a:xfrm rot="10800000">
                <a:off x="2555776" y="2264800"/>
                <a:ext cx="648071" cy="3024336"/>
              </a:xfrm>
              <a:prstGeom prst="curvedRightArrow">
                <a:avLst/>
              </a:prstGeom>
              <a:gradFill>
                <a:gsLst>
                  <a:gs pos="0">
                    <a:schemeClr val="tx1"/>
                  </a:gs>
                  <a:gs pos="13000">
                    <a:srgbClr val="0000FF"/>
                  </a:gs>
                  <a:gs pos="100000">
                    <a:schemeClr val="bg1"/>
                  </a:gs>
                </a:gsLst>
                <a:lin ang="5400000" scaled="0"/>
              </a:gradFill>
              <a:ln w="63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solidFill>
                    <a:schemeClr val="tx1"/>
                  </a:solidFill>
                </a:endParaRPr>
              </a:p>
            </p:txBody>
          </p:sp>
          <p:sp>
            <p:nvSpPr>
              <p:cNvPr id="568" name="Text Box 1120"/>
              <p:cNvSpPr txBox="1">
                <a:spLocks noChangeArrowheads="1"/>
              </p:cNvSpPr>
              <p:nvPr/>
            </p:nvSpPr>
            <p:spPr bwMode="auto">
              <a:xfrm>
                <a:off x="824640" y="2912872"/>
                <a:ext cx="1518792" cy="923330"/>
              </a:xfrm>
              <a:prstGeom prst="rect">
                <a:avLst/>
              </a:prstGeom>
              <a:solidFill>
                <a:srgbClr val="FFFFFF">
                  <a:alpha val="83922"/>
                </a:srgbClr>
              </a:solidFill>
              <a:ln>
                <a:noFill/>
              </a:ln>
              <a:effectLst/>
            </p:spPr>
            <p:txBody>
              <a:bodyPr wrap="square">
                <a:spAutoFit/>
              </a:bodyPr>
              <a:lstStyle/>
              <a:p>
                <a:pPr algn="ctr">
                  <a:spcBef>
                    <a:spcPct val="50000"/>
                  </a:spcBef>
                </a:pPr>
                <a:r>
                  <a:rPr lang="en-GB" altLang="en-US" dirty="0">
                    <a:latin typeface="Arial" panose="020B0604020202020204" pitchFamily="34" charset="0"/>
                    <a:cs typeface="Arial" panose="020B0604020202020204" pitchFamily="34" charset="0"/>
                  </a:rPr>
                  <a:t>Polycross (each cross with each)</a:t>
                </a:r>
              </a:p>
            </p:txBody>
          </p:sp>
          <p:sp>
            <p:nvSpPr>
              <p:cNvPr id="572" name="Rectangle 1119" descr="Diagonal weit nach oben"/>
              <p:cNvSpPr>
                <a:spLocks noChangeArrowheads="1"/>
              </p:cNvSpPr>
              <p:nvPr/>
            </p:nvSpPr>
            <p:spPr bwMode="auto">
              <a:xfrm>
                <a:off x="3457568" y="4713072"/>
                <a:ext cx="1944688" cy="56832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dirty="0"/>
              </a:p>
            </p:txBody>
          </p:sp>
          <p:sp>
            <p:nvSpPr>
              <p:cNvPr id="573" name="Text Box 1122"/>
              <p:cNvSpPr txBox="1">
                <a:spLocks noChangeArrowheads="1"/>
              </p:cNvSpPr>
              <p:nvPr/>
            </p:nvSpPr>
            <p:spPr bwMode="auto">
              <a:xfrm>
                <a:off x="3600989" y="4785080"/>
                <a:ext cx="1728787" cy="369332"/>
              </a:xfrm>
              <a:prstGeom prst="rect">
                <a:avLst/>
              </a:prstGeom>
              <a:solidFill>
                <a:schemeClr val="bg1"/>
              </a:solidFill>
              <a:ln>
                <a:noFill/>
              </a:ln>
              <a:effectLst/>
            </p:spPr>
            <p:txBody>
              <a:bodyPr>
                <a:spAutoFit/>
              </a:bodyPr>
              <a:lstStyle/>
              <a:p>
                <a:pPr algn="ctr">
                  <a:spcBef>
                    <a:spcPct val="50000"/>
                  </a:spcBef>
                </a:pPr>
                <a:r>
                  <a:rPr lang="en-GB" altLang="en-US" dirty="0" err="1">
                    <a:latin typeface="Arial" panose="020B0604020202020204" pitchFamily="34" charset="0"/>
                    <a:cs typeface="Arial" panose="020B0604020202020204" pitchFamily="34" charset="0"/>
                  </a:rPr>
                  <a:t>Syn</a:t>
                </a:r>
                <a:r>
                  <a:rPr lang="en-GB" altLang="en-US" dirty="0">
                    <a:latin typeface="Arial" panose="020B0604020202020204" pitchFamily="34" charset="0"/>
                    <a:cs typeface="Arial" panose="020B0604020202020204" pitchFamily="34" charset="0"/>
                  </a:rPr>
                  <a:t> 1</a:t>
                </a:r>
              </a:p>
            </p:txBody>
          </p:sp>
          <p:grpSp>
            <p:nvGrpSpPr>
              <p:cNvPr id="574" name="Gruppieren 2882"/>
              <p:cNvGrpSpPr/>
              <p:nvPr/>
            </p:nvGrpSpPr>
            <p:grpSpPr>
              <a:xfrm>
                <a:off x="3635896" y="2696848"/>
                <a:ext cx="1656184" cy="1656184"/>
                <a:chOff x="3923928" y="2429272"/>
                <a:chExt cx="1656184" cy="1656184"/>
              </a:xfrm>
            </p:grpSpPr>
            <p:sp>
              <p:nvSpPr>
                <p:cNvPr id="616" name="Rechteck 1186"/>
                <p:cNvSpPr/>
                <p:nvPr/>
              </p:nvSpPr>
              <p:spPr>
                <a:xfrm>
                  <a:off x="3923928" y="2429272"/>
                  <a:ext cx="1656184" cy="16561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7" name="AutoShape 37"/>
                <p:cNvSpPr>
                  <a:spLocks noChangeArrowheads="1"/>
                </p:cNvSpPr>
                <p:nvPr/>
              </p:nvSpPr>
              <p:spPr bwMode="auto">
                <a:xfrm rot="5400000">
                  <a:off x="3996730" y="2523852"/>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18" name="AutoShape 48"/>
                <p:cNvSpPr>
                  <a:spLocks noChangeArrowheads="1"/>
                </p:cNvSpPr>
                <p:nvPr/>
              </p:nvSpPr>
              <p:spPr bwMode="auto">
                <a:xfrm rot="5400000">
                  <a:off x="3996730" y="265618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19" name="AutoShape 36"/>
                <p:cNvSpPr>
                  <a:spLocks noChangeArrowheads="1"/>
                </p:cNvSpPr>
                <p:nvPr/>
              </p:nvSpPr>
              <p:spPr bwMode="auto">
                <a:xfrm rot="5400000">
                  <a:off x="3996730" y="281188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20" name="AutoShape 35"/>
                <p:cNvSpPr>
                  <a:spLocks noChangeArrowheads="1"/>
                </p:cNvSpPr>
                <p:nvPr/>
              </p:nvSpPr>
              <p:spPr bwMode="auto">
                <a:xfrm rot="5400000">
                  <a:off x="3996730" y="2955900"/>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21" name="AutoShape 10"/>
                <p:cNvSpPr>
                  <a:spLocks noChangeArrowheads="1"/>
                </p:cNvSpPr>
                <p:nvPr/>
              </p:nvSpPr>
              <p:spPr bwMode="auto">
                <a:xfrm rot="5400000">
                  <a:off x="3997524" y="3100710"/>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22" name="AutoShape 21"/>
                <p:cNvSpPr>
                  <a:spLocks noChangeArrowheads="1"/>
                </p:cNvSpPr>
                <p:nvPr/>
              </p:nvSpPr>
              <p:spPr bwMode="auto">
                <a:xfrm rot="5400000">
                  <a:off x="4007618" y="324472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23" name="AutoShape 43"/>
                <p:cNvSpPr>
                  <a:spLocks noChangeArrowheads="1"/>
                </p:cNvSpPr>
                <p:nvPr/>
              </p:nvSpPr>
              <p:spPr bwMode="auto">
                <a:xfrm rot="5400000">
                  <a:off x="3996730" y="3387948"/>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24" name="AutoShape 7"/>
                <p:cNvSpPr>
                  <a:spLocks noChangeArrowheads="1"/>
                </p:cNvSpPr>
                <p:nvPr/>
              </p:nvSpPr>
              <p:spPr bwMode="auto">
                <a:xfrm rot="5400000">
                  <a:off x="3997524" y="3532758"/>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25" name="AutoShape 27"/>
                <p:cNvSpPr>
                  <a:spLocks noChangeArrowheads="1"/>
                </p:cNvSpPr>
                <p:nvPr/>
              </p:nvSpPr>
              <p:spPr bwMode="auto">
                <a:xfrm rot="5400000">
                  <a:off x="4007618" y="380752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26" name="AutoShape 40"/>
                <p:cNvSpPr>
                  <a:spLocks noChangeArrowheads="1"/>
                </p:cNvSpPr>
                <p:nvPr/>
              </p:nvSpPr>
              <p:spPr bwMode="auto">
                <a:xfrm rot="5400000">
                  <a:off x="4006825" y="3940646"/>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27" name="AutoShape 37"/>
                <p:cNvSpPr>
                  <a:spLocks noChangeArrowheads="1"/>
                </p:cNvSpPr>
                <p:nvPr/>
              </p:nvSpPr>
              <p:spPr bwMode="auto">
                <a:xfrm rot="16200000">
                  <a:off x="4150841" y="395232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28" name="AutoShape 48"/>
                <p:cNvSpPr>
                  <a:spLocks noChangeArrowheads="1"/>
                </p:cNvSpPr>
                <p:nvPr/>
              </p:nvSpPr>
              <p:spPr bwMode="auto">
                <a:xfrm rot="16200000">
                  <a:off x="4150841" y="381999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29" name="AutoShape 36"/>
                <p:cNvSpPr>
                  <a:spLocks noChangeArrowheads="1"/>
                </p:cNvSpPr>
                <p:nvPr/>
              </p:nvSpPr>
              <p:spPr bwMode="auto">
                <a:xfrm rot="16200000">
                  <a:off x="4150841" y="366429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30" name="AutoShape 35"/>
                <p:cNvSpPr>
                  <a:spLocks noChangeArrowheads="1"/>
                </p:cNvSpPr>
                <p:nvPr/>
              </p:nvSpPr>
              <p:spPr bwMode="auto">
                <a:xfrm rot="16200000">
                  <a:off x="4150841"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31" name="AutoShape 10"/>
                <p:cNvSpPr>
                  <a:spLocks noChangeArrowheads="1"/>
                </p:cNvSpPr>
                <p:nvPr/>
              </p:nvSpPr>
              <p:spPr bwMode="auto">
                <a:xfrm rot="16200000">
                  <a:off x="4151635" y="337547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32" name="AutoShape 21"/>
                <p:cNvSpPr>
                  <a:spLocks noChangeArrowheads="1"/>
                </p:cNvSpPr>
                <p:nvPr/>
              </p:nvSpPr>
              <p:spPr bwMode="auto">
                <a:xfrm rot="16200000">
                  <a:off x="4141540" y="323145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33" name="AutoShape 43"/>
                <p:cNvSpPr>
                  <a:spLocks noChangeArrowheads="1"/>
                </p:cNvSpPr>
                <p:nvPr/>
              </p:nvSpPr>
              <p:spPr bwMode="auto">
                <a:xfrm rot="16200000">
                  <a:off x="4150841" y="3088233"/>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34" name="AutoShape 7"/>
                <p:cNvSpPr>
                  <a:spLocks noChangeArrowheads="1"/>
                </p:cNvSpPr>
                <p:nvPr/>
              </p:nvSpPr>
              <p:spPr bwMode="auto">
                <a:xfrm rot="16200000">
                  <a:off x="4151635" y="29434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35" name="AutoShape 27"/>
                <p:cNvSpPr>
                  <a:spLocks noChangeArrowheads="1"/>
                </p:cNvSpPr>
                <p:nvPr/>
              </p:nvSpPr>
              <p:spPr bwMode="auto">
                <a:xfrm rot="16200000">
                  <a:off x="4141540" y="26686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36" name="AutoShape 40"/>
                <p:cNvSpPr>
                  <a:spLocks noChangeArrowheads="1"/>
                </p:cNvSpPr>
                <p:nvPr/>
              </p:nvSpPr>
              <p:spPr bwMode="auto">
                <a:xfrm rot="16200000">
                  <a:off x="4140746" y="25238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37" name="AutoShape 37"/>
                <p:cNvSpPr>
                  <a:spLocks noChangeArrowheads="1"/>
                </p:cNvSpPr>
                <p:nvPr/>
              </p:nvSpPr>
              <p:spPr bwMode="auto">
                <a:xfrm rot="16200000">
                  <a:off x="4294858" y="3381551"/>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38" name="AutoShape 48"/>
                <p:cNvSpPr>
                  <a:spLocks noChangeArrowheads="1"/>
                </p:cNvSpPr>
                <p:nvPr/>
              </p:nvSpPr>
              <p:spPr bwMode="auto">
                <a:xfrm rot="16200000">
                  <a:off x="4294858" y="324921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39" name="AutoShape 36"/>
                <p:cNvSpPr>
                  <a:spLocks noChangeArrowheads="1"/>
                </p:cNvSpPr>
                <p:nvPr/>
              </p:nvSpPr>
              <p:spPr bwMode="auto">
                <a:xfrm rot="16200000">
                  <a:off x="4294858" y="30935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40" name="AutoShape 35"/>
                <p:cNvSpPr>
                  <a:spLocks noChangeArrowheads="1"/>
                </p:cNvSpPr>
                <p:nvPr/>
              </p:nvSpPr>
              <p:spPr bwMode="auto">
                <a:xfrm rot="16200000">
                  <a:off x="4294858" y="2949503"/>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641" name="AutoShape 10"/>
                <p:cNvSpPr>
                  <a:spLocks noChangeArrowheads="1"/>
                </p:cNvSpPr>
                <p:nvPr/>
              </p:nvSpPr>
              <p:spPr bwMode="auto">
                <a:xfrm rot="16200000">
                  <a:off x="4295652" y="2804693"/>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42" name="AutoShape 21"/>
                <p:cNvSpPr>
                  <a:spLocks noChangeArrowheads="1"/>
                </p:cNvSpPr>
                <p:nvPr/>
              </p:nvSpPr>
              <p:spPr bwMode="auto">
                <a:xfrm rot="16200000">
                  <a:off x="4285557" y="2660677"/>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43" name="AutoShape 43"/>
                <p:cNvSpPr>
                  <a:spLocks noChangeArrowheads="1"/>
                </p:cNvSpPr>
                <p:nvPr/>
              </p:nvSpPr>
              <p:spPr bwMode="auto">
                <a:xfrm rot="16200000">
                  <a:off x="4284762" y="251745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44" name="AutoShape 7"/>
                <p:cNvSpPr>
                  <a:spLocks noChangeArrowheads="1"/>
                </p:cNvSpPr>
                <p:nvPr/>
              </p:nvSpPr>
              <p:spPr bwMode="auto">
                <a:xfrm rot="16200000">
                  <a:off x="4312161" y="39531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45" name="AutoShape 27"/>
                <p:cNvSpPr>
                  <a:spLocks noChangeArrowheads="1"/>
                </p:cNvSpPr>
                <p:nvPr/>
              </p:nvSpPr>
              <p:spPr bwMode="auto">
                <a:xfrm rot="16200000">
                  <a:off x="4302066" y="36783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46" name="AutoShape 40"/>
                <p:cNvSpPr>
                  <a:spLocks noChangeArrowheads="1"/>
                </p:cNvSpPr>
                <p:nvPr/>
              </p:nvSpPr>
              <p:spPr bwMode="auto">
                <a:xfrm rot="16200000">
                  <a:off x="4301272" y="35335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47" name="AutoShape 37"/>
                <p:cNvSpPr>
                  <a:spLocks noChangeArrowheads="1"/>
                </p:cNvSpPr>
                <p:nvPr/>
              </p:nvSpPr>
              <p:spPr bwMode="auto">
                <a:xfrm rot="5400000">
                  <a:off x="4445287" y="308823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48" name="AutoShape 48"/>
                <p:cNvSpPr>
                  <a:spLocks noChangeArrowheads="1"/>
                </p:cNvSpPr>
                <p:nvPr/>
              </p:nvSpPr>
              <p:spPr bwMode="auto">
                <a:xfrm rot="5400000">
                  <a:off x="4445287" y="322056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49" name="AutoShape 36"/>
                <p:cNvSpPr>
                  <a:spLocks noChangeArrowheads="1"/>
                </p:cNvSpPr>
                <p:nvPr/>
              </p:nvSpPr>
              <p:spPr bwMode="auto">
                <a:xfrm rot="5400000">
                  <a:off x="4445287" y="337626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50" name="AutoShape 35"/>
                <p:cNvSpPr>
                  <a:spLocks noChangeArrowheads="1"/>
                </p:cNvSpPr>
                <p:nvPr/>
              </p:nvSpPr>
              <p:spPr bwMode="auto">
                <a:xfrm rot="5400000">
                  <a:off x="4445287"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51" name="AutoShape 10"/>
                <p:cNvSpPr>
                  <a:spLocks noChangeArrowheads="1"/>
                </p:cNvSpPr>
                <p:nvPr/>
              </p:nvSpPr>
              <p:spPr bwMode="auto">
                <a:xfrm rot="5400000">
                  <a:off x="4446081" y="366509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52" name="AutoShape 21"/>
                <p:cNvSpPr>
                  <a:spLocks noChangeArrowheads="1"/>
                </p:cNvSpPr>
                <p:nvPr/>
              </p:nvSpPr>
              <p:spPr bwMode="auto">
                <a:xfrm rot="5400000">
                  <a:off x="4456175" y="3809106"/>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53" name="AutoShape 43"/>
                <p:cNvSpPr>
                  <a:spLocks noChangeArrowheads="1"/>
                </p:cNvSpPr>
                <p:nvPr/>
              </p:nvSpPr>
              <p:spPr bwMode="auto">
                <a:xfrm rot="5400000">
                  <a:off x="4455383" y="3952329"/>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54" name="AutoShape 7"/>
                <p:cNvSpPr>
                  <a:spLocks noChangeArrowheads="1"/>
                </p:cNvSpPr>
                <p:nvPr/>
              </p:nvSpPr>
              <p:spPr bwMode="auto">
                <a:xfrm rot="5400000">
                  <a:off x="4429572" y="2516661"/>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55" name="AutoShape 27"/>
                <p:cNvSpPr>
                  <a:spLocks noChangeArrowheads="1"/>
                </p:cNvSpPr>
                <p:nvPr/>
              </p:nvSpPr>
              <p:spPr bwMode="auto">
                <a:xfrm rot="5400000">
                  <a:off x="4439666" y="279142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56" name="AutoShape 40"/>
                <p:cNvSpPr>
                  <a:spLocks noChangeArrowheads="1"/>
                </p:cNvSpPr>
                <p:nvPr/>
              </p:nvSpPr>
              <p:spPr bwMode="auto">
                <a:xfrm rot="5400000">
                  <a:off x="4438873" y="2936232"/>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57" name="AutoShape 37"/>
                <p:cNvSpPr>
                  <a:spLocks noChangeArrowheads="1"/>
                </p:cNvSpPr>
                <p:nvPr/>
              </p:nvSpPr>
              <p:spPr bwMode="auto">
                <a:xfrm rot="5400000">
                  <a:off x="4602515" y="366165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58" name="AutoShape 48"/>
                <p:cNvSpPr>
                  <a:spLocks noChangeArrowheads="1"/>
                </p:cNvSpPr>
                <p:nvPr/>
              </p:nvSpPr>
              <p:spPr bwMode="auto">
                <a:xfrm rot="5400000">
                  <a:off x="4602515" y="379398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59" name="AutoShape 36"/>
                <p:cNvSpPr>
                  <a:spLocks noChangeArrowheads="1"/>
                </p:cNvSpPr>
                <p:nvPr/>
              </p:nvSpPr>
              <p:spPr bwMode="auto">
                <a:xfrm rot="5400000">
                  <a:off x="4602515" y="394968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60" name="AutoShape 35"/>
                <p:cNvSpPr>
                  <a:spLocks noChangeArrowheads="1"/>
                </p:cNvSpPr>
                <p:nvPr/>
              </p:nvSpPr>
              <p:spPr bwMode="auto">
                <a:xfrm rot="5400000">
                  <a:off x="4572793" y="2500487"/>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61" name="AutoShape 10"/>
                <p:cNvSpPr>
                  <a:spLocks noChangeArrowheads="1"/>
                </p:cNvSpPr>
                <p:nvPr/>
              </p:nvSpPr>
              <p:spPr bwMode="auto">
                <a:xfrm rot="5400000">
                  <a:off x="4573587" y="2645297"/>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62" name="AutoShape 21"/>
                <p:cNvSpPr>
                  <a:spLocks noChangeArrowheads="1"/>
                </p:cNvSpPr>
                <p:nvPr/>
              </p:nvSpPr>
              <p:spPr bwMode="auto">
                <a:xfrm rot="5400000">
                  <a:off x="4583681" y="278931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63" name="AutoShape 43"/>
                <p:cNvSpPr>
                  <a:spLocks noChangeArrowheads="1"/>
                </p:cNvSpPr>
                <p:nvPr/>
              </p:nvSpPr>
              <p:spPr bwMode="auto">
                <a:xfrm rot="5400000">
                  <a:off x="4582889" y="293253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64" name="AutoShape 7"/>
                <p:cNvSpPr>
                  <a:spLocks noChangeArrowheads="1"/>
                </p:cNvSpPr>
                <p:nvPr/>
              </p:nvSpPr>
              <p:spPr bwMode="auto">
                <a:xfrm rot="5400000">
                  <a:off x="4586800" y="309008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65" name="AutoShape 27"/>
                <p:cNvSpPr>
                  <a:spLocks noChangeArrowheads="1"/>
                </p:cNvSpPr>
                <p:nvPr/>
              </p:nvSpPr>
              <p:spPr bwMode="auto">
                <a:xfrm rot="5400000">
                  <a:off x="4596894" y="336484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66" name="AutoShape 40"/>
                <p:cNvSpPr>
                  <a:spLocks noChangeArrowheads="1"/>
                </p:cNvSpPr>
                <p:nvPr/>
              </p:nvSpPr>
              <p:spPr bwMode="auto">
                <a:xfrm rot="5400000">
                  <a:off x="4596101" y="3509654"/>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67" name="AutoShape 37"/>
                <p:cNvSpPr>
                  <a:spLocks noChangeArrowheads="1"/>
                </p:cNvSpPr>
                <p:nvPr/>
              </p:nvSpPr>
              <p:spPr bwMode="auto">
                <a:xfrm rot="16200000">
                  <a:off x="4716810" y="2788518"/>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68" name="AutoShape 48"/>
                <p:cNvSpPr>
                  <a:spLocks noChangeArrowheads="1"/>
                </p:cNvSpPr>
                <p:nvPr/>
              </p:nvSpPr>
              <p:spPr bwMode="auto">
                <a:xfrm rot="16200000">
                  <a:off x="4716810" y="2656184"/>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69" name="AutoShape 36"/>
                <p:cNvSpPr>
                  <a:spLocks noChangeArrowheads="1"/>
                </p:cNvSpPr>
                <p:nvPr/>
              </p:nvSpPr>
              <p:spPr bwMode="auto">
                <a:xfrm rot="16200000">
                  <a:off x="4716810" y="2500486"/>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70" name="AutoShape 35"/>
                <p:cNvSpPr>
                  <a:spLocks noChangeArrowheads="1"/>
                </p:cNvSpPr>
                <p:nvPr/>
              </p:nvSpPr>
              <p:spPr bwMode="auto">
                <a:xfrm rot="16200000">
                  <a:off x="4746532" y="3949686"/>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71" name="AutoShape 10"/>
                <p:cNvSpPr>
                  <a:spLocks noChangeArrowheads="1"/>
                </p:cNvSpPr>
                <p:nvPr/>
              </p:nvSpPr>
              <p:spPr bwMode="auto">
                <a:xfrm rot="16200000">
                  <a:off x="4747326" y="3804876"/>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72" name="AutoShape 21"/>
                <p:cNvSpPr>
                  <a:spLocks noChangeArrowheads="1"/>
                </p:cNvSpPr>
                <p:nvPr/>
              </p:nvSpPr>
              <p:spPr bwMode="auto">
                <a:xfrm rot="16200000">
                  <a:off x="4737231" y="36608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73" name="AutoShape 43"/>
                <p:cNvSpPr>
                  <a:spLocks noChangeArrowheads="1"/>
                </p:cNvSpPr>
                <p:nvPr/>
              </p:nvSpPr>
              <p:spPr bwMode="auto">
                <a:xfrm rot="16200000">
                  <a:off x="4736436" y="3517638"/>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74" name="AutoShape 7"/>
                <p:cNvSpPr>
                  <a:spLocks noChangeArrowheads="1"/>
                </p:cNvSpPr>
                <p:nvPr/>
              </p:nvSpPr>
              <p:spPr bwMode="auto">
                <a:xfrm rot="16200000">
                  <a:off x="4734113" y="3360090"/>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75" name="AutoShape 27"/>
                <p:cNvSpPr>
                  <a:spLocks noChangeArrowheads="1"/>
                </p:cNvSpPr>
                <p:nvPr/>
              </p:nvSpPr>
              <p:spPr bwMode="auto">
                <a:xfrm rot="16200000">
                  <a:off x="4724018" y="3085327"/>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76" name="AutoShape 40"/>
                <p:cNvSpPr>
                  <a:spLocks noChangeArrowheads="1"/>
                </p:cNvSpPr>
                <p:nvPr/>
              </p:nvSpPr>
              <p:spPr bwMode="auto">
                <a:xfrm rot="16200000">
                  <a:off x="4723224" y="2940518"/>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77" name="AutoShape 37"/>
                <p:cNvSpPr>
                  <a:spLocks noChangeArrowheads="1"/>
                </p:cNvSpPr>
                <p:nvPr/>
              </p:nvSpPr>
              <p:spPr bwMode="auto">
                <a:xfrm rot="5400000">
                  <a:off x="4841200" y="2523852"/>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78" name="AutoShape 48"/>
                <p:cNvSpPr>
                  <a:spLocks noChangeArrowheads="1"/>
                </p:cNvSpPr>
                <p:nvPr/>
              </p:nvSpPr>
              <p:spPr bwMode="auto">
                <a:xfrm rot="5400000">
                  <a:off x="4841200" y="265618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79" name="AutoShape 36"/>
                <p:cNvSpPr>
                  <a:spLocks noChangeArrowheads="1"/>
                </p:cNvSpPr>
                <p:nvPr/>
              </p:nvSpPr>
              <p:spPr bwMode="auto">
                <a:xfrm rot="5400000">
                  <a:off x="4841200" y="281188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80" name="AutoShape 35"/>
                <p:cNvSpPr>
                  <a:spLocks noChangeArrowheads="1"/>
                </p:cNvSpPr>
                <p:nvPr/>
              </p:nvSpPr>
              <p:spPr bwMode="auto">
                <a:xfrm rot="5400000">
                  <a:off x="4841200" y="2955900"/>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81" name="AutoShape 10"/>
                <p:cNvSpPr>
                  <a:spLocks noChangeArrowheads="1"/>
                </p:cNvSpPr>
                <p:nvPr/>
              </p:nvSpPr>
              <p:spPr bwMode="auto">
                <a:xfrm rot="5400000">
                  <a:off x="4841994" y="3100710"/>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82" name="AutoShape 21"/>
                <p:cNvSpPr>
                  <a:spLocks noChangeArrowheads="1"/>
                </p:cNvSpPr>
                <p:nvPr/>
              </p:nvSpPr>
              <p:spPr bwMode="auto">
                <a:xfrm rot="5400000">
                  <a:off x="4852088" y="324472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83" name="AutoShape 43"/>
                <p:cNvSpPr>
                  <a:spLocks noChangeArrowheads="1"/>
                </p:cNvSpPr>
                <p:nvPr/>
              </p:nvSpPr>
              <p:spPr bwMode="auto">
                <a:xfrm rot="5400000">
                  <a:off x="4841200" y="3387948"/>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84" name="AutoShape 7"/>
                <p:cNvSpPr>
                  <a:spLocks noChangeArrowheads="1"/>
                </p:cNvSpPr>
                <p:nvPr/>
              </p:nvSpPr>
              <p:spPr bwMode="auto">
                <a:xfrm rot="5400000">
                  <a:off x="4841994" y="3532758"/>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85" name="AutoShape 30"/>
                <p:cNvSpPr>
                  <a:spLocks noChangeArrowheads="1"/>
                </p:cNvSpPr>
                <p:nvPr/>
              </p:nvSpPr>
              <p:spPr bwMode="auto">
                <a:xfrm rot="5400000">
                  <a:off x="4851295" y="3675980"/>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686" name="AutoShape 27"/>
                <p:cNvSpPr>
                  <a:spLocks noChangeArrowheads="1"/>
                </p:cNvSpPr>
                <p:nvPr/>
              </p:nvSpPr>
              <p:spPr bwMode="auto">
                <a:xfrm rot="5400000">
                  <a:off x="4852088" y="380752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87" name="AutoShape 40"/>
                <p:cNvSpPr>
                  <a:spLocks noChangeArrowheads="1"/>
                </p:cNvSpPr>
                <p:nvPr/>
              </p:nvSpPr>
              <p:spPr bwMode="auto">
                <a:xfrm rot="5400000">
                  <a:off x="4851295" y="3952329"/>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88" name="AutoShape 37"/>
                <p:cNvSpPr>
                  <a:spLocks noChangeArrowheads="1"/>
                </p:cNvSpPr>
                <p:nvPr/>
              </p:nvSpPr>
              <p:spPr bwMode="auto">
                <a:xfrm rot="16200000">
                  <a:off x="4995311" y="395232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89" name="AutoShape 48"/>
                <p:cNvSpPr>
                  <a:spLocks noChangeArrowheads="1"/>
                </p:cNvSpPr>
                <p:nvPr/>
              </p:nvSpPr>
              <p:spPr bwMode="auto">
                <a:xfrm rot="16200000">
                  <a:off x="4995311" y="381999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90" name="AutoShape 36"/>
                <p:cNvSpPr>
                  <a:spLocks noChangeArrowheads="1"/>
                </p:cNvSpPr>
                <p:nvPr/>
              </p:nvSpPr>
              <p:spPr bwMode="auto">
                <a:xfrm rot="16200000">
                  <a:off x="4995311" y="366429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91" name="AutoShape 35"/>
                <p:cNvSpPr>
                  <a:spLocks noChangeArrowheads="1"/>
                </p:cNvSpPr>
                <p:nvPr/>
              </p:nvSpPr>
              <p:spPr bwMode="auto">
                <a:xfrm rot="16200000">
                  <a:off x="4995311"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92" name="AutoShape 10"/>
                <p:cNvSpPr>
                  <a:spLocks noChangeArrowheads="1"/>
                </p:cNvSpPr>
                <p:nvPr/>
              </p:nvSpPr>
              <p:spPr bwMode="auto">
                <a:xfrm rot="16200000">
                  <a:off x="4996105" y="337547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93" name="AutoShape 21"/>
                <p:cNvSpPr>
                  <a:spLocks noChangeArrowheads="1"/>
                </p:cNvSpPr>
                <p:nvPr/>
              </p:nvSpPr>
              <p:spPr bwMode="auto">
                <a:xfrm rot="16200000">
                  <a:off x="4986010" y="323145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94" name="AutoShape 43"/>
                <p:cNvSpPr>
                  <a:spLocks noChangeArrowheads="1"/>
                </p:cNvSpPr>
                <p:nvPr/>
              </p:nvSpPr>
              <p:spPr bwMode="auto">
                <a:xfrm rot="16200000">
                  <a:off x="4995311" y="3088233"/>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95" name="AutoShape 7"/>
                <p:cNvSpPr>
                  <a:spLocks noChangeArrowheads="1"/>
                </p:cNvSpPr>
                <p:nvPr/>
              </p:nvSpPr>
              <p:spPr bwMode="auto">
                <a:xfrm rot="16200000">
                  <a:off x="4996105" y="29434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96" name="AutoShape 27"/>
                <p:cNvSpPr>
                  <a:spLocks noChangeArrowheads="1"/>
                </p:cNvSpPr>
                <p:nvPr/>
              </p:nvSpPr>
              <p:spPr bwMode="auto">
                <a:xfrm rot="16200000">
                  <a:off x="4986010" y="26686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97" name="AutoShape 40"/>
                <p:cNvSpPr>
                  <a:spLocks noChangeArrowheads="1"/>
                </p:cNvSpPr>
                <p:nvPr/>
              </p:nvSpPr>
              <p:spPr bwMode="auto">
                <a:xfrm rot="16200000">
                  <a:off x="4985216" y="25238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98" name="AutoShape 37"/>
                <p:cNvSpPr>
                  <a:spLocks noChangeArrowheads="1"/>
                </p:cNvSpPr>
                <p:nvPr/>
              </p:nvSpPr>
              <p:spPr bwMode="auto">
                <a:xfrm rot="16200000">
                  <a:off x="5139328" y="3381551"/>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99" name="AutoShape 48"/>
                <p:cNvSpPr>
                  <a:spLocks noChangeArrowheads="1"/>
                </p:cNvSpPr>
                <p:nvPr/>
              </p:nvSpPr>
              <p:spPr bwMode="auto">
                <a:xfrm rot="16200000">
                  <a:off x="5139328" y="324921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00" name="AutoShape 36"/>
                <p:cNvSpPr>
                  <a:spLocks noChangeArrowheads="1"/>
                </p:cNvSpPr>
                <p:nvPr/>
              </p:nvSpPr>
              <p:spPr bwMode="auto">
                <a:xfrm rot="16200000">
                  <a:off x="5139328" y="30935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01" name="AutoShape 35"/>
                <p:cNvSpPr>
                  <a:spLocks noChangeArrowheads="1"/>
                </p:cNvSpPr>
                <p:nvPr/>
              </p:nvSpPr>
              <p:spPr bwMode="auto">
                <a:xfrm rot="16200000">
                  <a:off x="5139328" y="2949503"/>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02" name="AutoShape 10"/>
                <p:cNvSpPr>
                  <a:spLocks noChangeArrowheads="1"/>
                </p:cNvSpPr>
                <p:nvPr/>
              </p:nvSpPr>
              <p:spPr bwMode="auto">
                <a:xfrm rot="16200000">
                  <a:off x="5140122" y="2804693"/>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03" name="AutoShape 21"/>
                <p:cNvSpPr>
                  <a:spLocks noChangeArrowheads="1"/>
                </p:cNvSpPr>
                <p:nvPr/>
              </p:nvSpPr>
              <p:spPr bwMode="auto">
                <a:xfrm rot="16200000">
                  <a:off x="5130027" y="2660677"/>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04" name="AutoShape 43"/>
                <p:cNvSpPr>
                  <a:spLocks noChangeArrowheads="1"/>
                </p:cNvSpPr>
                <p:nvPr/>
              </p:nvSpPr>
              <p:spPr bwMode="auto">
                <a:xfrm rot="16200000">
                  <a:off x="5129232" y="251745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05" name="AutoShape 7"/>
                <p:cNvSpPr>
                  <a:spLocks noChangeArrowheads="1"/>
                </p:cNvSpPr>
                <p:nvPr/>
              </p:nvSpPr>
              <p:spPr bwMode="auto">
                <a:xfrm rot="16200000">
                  <a:off x="5156631" y="39531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06" name="AutoShape 27"/>
                <p:cNvSpPr>
                  <a:spLocks noChangeArrowheads="1"/>
                </p:cNvSpPr>
                <p:nvPr/>
              </p:nvSpPr>
              <p:spPr bwMode="auto">
                <a:xfrm rot="16200000">
                  <a:off x="5146536" y="36783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07" name="AutoShape 40"/>
                <p:cNvSpPr>
                  <a:spLocks noChangeArrowheads="1"/>
                </p:cNvSpPr>
                <p:nvPr/>
              </p:nvSpPr>
              <p:spPr bwMode="auto">
                <a:xfrm rot="16200000">
                  <a:off x="5145742" y="35335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08" name="AutoShape 37"/>
                <p:cNvSpPr>
                  <a:spLocks noChangeArrowheads="1"/>
                </p:cNvSpPr>
                <p:nvPr/>
              </p:nvSpPr>
              <p:spPr bwMode="auto">
                <a:xfrm rot="5400000">
                  <a:off x="5289757" y="308823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09" name="AutoShape 48"/>
                <p:cNvSpPr>
                  <a:spLocks noChangeArrowheads="1"/>
                </p:cNvSpPr>
                <p:nvPr/>
              </p:nvSpPr>
              <p:spPr bwMode="auto">
                <a:xfrm rot="5400000">
                  <a:off x="5289757" y="322056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10" name="AutoShape 36"/>
                <p:cNvSpPr>
                  <a:spLocks noChangeArrowheads="1"/>
                </p:cNvSpPr>
                <p:nvPr/>
              </p:nvSpPr>
              <p:spPr bwMode="auto">
                <a:xfrm rot="5400000">
                  <a:off x="5289757" y="337626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11" name="AutoShape 35"/>
                <p:cNvSpPr>
                  <a:spLocks noChangeArrowheads="1"/>
                </p:cNvSpPr>
                <p:nvPr/>
              </p:nvSpPr>
              <p:spPr bwMode="auto">
                <a:xfrm rot="5400000">
                  <a:off x="5289757"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12" name="AutoShape 10"/>
                <p:cNvSpPr>
                  <a:spLocks noChangeArrowheads="1"/>
                </p:cNvSpPr>
                <p:nvPr/>
              </p:nvSpPr>
              <p:spPr bwMode="auto">
                <a:xfrm rot="5400000">
                  <a:off x="5290551" y="366509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13" name="AutoShape 21"/>
                <p:cNvSpPr>
                  <a:spLocks noChangeArrowheads="1"/>
                </p:cNvSpPr>
                <p:nvPr/>
              </p:nvSpPr>
              <p:spPr bwMode="auto">
                <a:xfrm rot="5400000">
                  <a:off x="5300645" y="3809106"/>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14" name="AutoShape 43"/>
                <p:cNvSpPr>
                  <a:spLocks noChangeArrowheads="1"/>
                </p:cNvSpPr>
                <p:nvPr/>
              </p:nvSpPr>
              <p:spPr bwMode="auto">
                <a:xfrm rot="5400000">
                  <a:off x="5299853" y="3952329"/>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15" name="AutoShape 7"/>
                <p:cNvSpPr>
                  <a:spLocks noChangeArrowheads="1"/>
                </p:cNvSpPr>
                <p:nvPr/>
              </p:nvSpPr>
              <p:spPr bwMode="auto">
                <a:xfrm rot="5400000">
                  <a:off x="5274042" y="2516661"/>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16" name="AutoShape 27"/>
                <p:cNvSpPr>
                  <a:spLocks noChangeArrowheads="1"/>
                </p:cNvSpPr>
                <p:nvPr/>
              </p:nvSpPr>
              <p:spPr bwMode="auto">
                <a:xfrm rot="5400000">
                  <a:off x="5284136" y="279142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17" name="AutoShape 40"/>
                <p:cNvSpPr>
                  <a:spLocks noChangeArrowheads="1"/>
                </p:cNvSpPr>
                <p:nvPr/>
              </p:nvSpPr>
              <p:spPr bwMode="auto">
                <a:xfrm rot="5400000">
                  <a:off x="5283343" y="2936232"/>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18" name="AutoShape 37"/>
                <p:cNvSpPr>
                  <a:spLocks noChangeArrowheads="1"/>
                </p:cNvSpPr>
                <p:nvPr/>
              </p:nvSpPr>
              <p:spPr bwMode="auto">
                <a:xfrm rot="5400000">
                  <a:off x="5446985" y="366165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19" name="AutoShape 48"/>
                <p:cNvSpPr>
                  <a:spLocks noChangeArrowheads="1"/>
                </p:cNvSpPr>
                <p:nvPr/>
              </p:nvSpPr>
              <p:spPr bwMode="auto">
                <a:xfrm rot="5400000">
                  <a:off x="5446985" y="379398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20" name="AutoShape 36"/>
                <p:cNvSpPr>
                  <a:spLocks noChangeArrowheads="1"/>
                </p:cNvSpPr>
                <p:nvPr/>
              </p:nvSpPr>
              <p:spPr bwMode="auto">
                <a:xfrm rot="5400000">
                  <a:off x="5446985" y="394968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21" name="AutoShape 35"/>
                <p:cNvSpPr>
                  <a:spLocks noChangeArrowheads="1"/>
                </p:cNvSpPr>
                <p:nvPr/>
              </p:nvSpPr>
              <p:spPr bwMode="auto">
                <a:xfrm rot="5400000">
                  <a:off x="5417263" y="2500487"/>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22" name="AutoShape 10"/>
                <p:cNvSpPr>
                  <a:spLocks noChangeArrowheads="1"/>
                </p:cNvSpPr>
                <p:nvPr/>
              </p:nvSpPr>
              <p:spPr bwMode="auto">
                <a:xfrm rot="5400000">
                  <a:off x="5418057" y="2645297"/>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23" name="AutoShape 21"/>
                <p:cNvSpPr>
                  <a:spLocks noChangeArrowheads="1"/>
                </p:cNvSpPr>
                <p:nvPr/>
              </p:nvSpPr>
              <p:spPr bwMode="auto">
                <a:xfrm rot="5400000">
                  <a:off x="5428151" y="278931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24" name="AutoShape 43"/>
                <p:cNvSpPr>
                  <a:spLocks noChangeArrowheads="1"/>
                </p:cNvSpPr>
                <p:nvPr/>
              </p:nvSpPr>
              <p:spPr bwMode="auto">
                <a:xfrm rot="5400000">
                  <a:off x="5427359" y="293253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25" name="AutoShape 7"/>
                <p:cNvSpPr>
                  <a:spLocks noChangeArrowheads="1"/>
                </p:cNvSpPr>
                <p:nvPr/>
              </p:nvSpPr>
              <p:spPr bwMode="auto">
                <a:xfrm rot="5400000">
                  <a:off x="5431270" y="309008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26" name="AutoShape 27"/>
                <p:cNvSpPr>
                  <a:spLocks noChangeArrowheads="1"/>
                </p:cNvSpPr>
                <p:nvPr/>
              </p:nvSpPr>
              <p:spPr bwMode="auto">
                <a:xfrm rot="5400000">
                  <a:off x="5441364" y="336484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27" name="AutoShape 40"/>
                <p:cNvSpPr>
                  <a:spLocks noChangeArrowheads="1"/>
                </p:cNvSpPr>
                <p:nvPr/>
              </p:nvSpPr>
              <p:spPr bwMode="auto">
                <a:xfrm rot="5400000">
                  <a:off x="5440571" y="3509654"/>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grpSp>
          <p:grpSp>
            <p:nvGrpSpPr>
              <p:cNvPr id="575" name="Group 83"/>
              <p:cNvGrpSpPr>
                <a:grpSpLocks/>
              </p:cNvGrpSpPr>
              <p:nvPr/>
            </p:nvGrpSpPr>
            <p:grpSpPr bwMode="auto">
              <a:xfrm>
                <a:off x="2987824" y="1184680"/>
                <a:ext cx="61912" cy="641350"/>
                <a:chOff x="405" y="1853"/>
                <a:chExt cx="39" cy="404"/>
              </a:xfrm>
              <a:solidFill>
                <a:srgbClr val="FF0000"/>
              </a:solidFill>
            </p:grpSpPr>
            <p:sp>
              <p:nvSpPr>
                <p:cNvPr id="61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76" name="Line 89"/>
              <p:cNvSpPr>
                <a:spLocks noChangeShapeType="1"/>
              </p:cNvSpPr>
              <p:nvPr/>
            </p:nvSpPr>
            <p:spPr bwMode="auto">
              <a:xfrm>
                <a:off x="3065611" y="120849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77" name="AutoShape 100"/>
              <p:cNvSpPr>
                <a:spLocks noChangeArrowheads="1"/>
              </p:cNvSpPr>
              <p:nvPr/>
            </p:nvSpPr>
            <p:spPr bwMode="auto">
              <a:xfrm>
                <a:off x="3147714" y="1184680"/>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78" name="AutoShape 101"/>
              <p:cNvSpPr>
                <a:spLocks noChangeArrowheads="1"/>
              </p:cNvSpPr>
              <p:nvPr/>
            </p:nvSpPr>
            <p:spPr bwMode="auto">
              <a:xfrm>
                <a:off x="3147714" y="1330730"/>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79" name="AutoShape 102"/>
              <p:cNvSpPr>
                <a:spLocks noChangeArrowheads="1"/>
              </p:cNvSpPr>
              <p:nvPr/>
            </p:nvSpPr>
            <p:spPr bwMode="auto">
              <a:xfrm>
                <a:off x="3147714" y="1475193"/>
                <a:ext cx="61913" cy="60325"/>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80" name="AutoShape 103"/>
              <p:cNvSpPr>
                <a:spLocks noChangeArrowheads="1"/>
              </p:cNvSpPr>
              <p:nvPr/>
            </p:nvSpPr>
            <p:spPr bwMode="auto">
              <a:xfrm>
                <a:off x="3147714" y="1621243"/>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81" name="AutoShape 104"/>
              <p:cNvSpPr>
                <a:spLocks noChangeArrowheads="1"/>
              </p:cNvSpPr>
              <p:nvPr/>
            </p:nvSpPr>
            <p:spPr bwMode="auto">
              <a:xfrm>
                <a:off x="3147714" y="1767293"/>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grpSp>
            <p:nvGrpSpPr>
              <p:cNvPr id="582" name="Group 155"/>
              <p:cNvGrpSpPr>
                <a:grpSpLocks/>
              </p:cNvGrpSpPr>
              <p:nvPr/>
            </p:nvGrpSpPr>
            <p:grpSpPr bwMode="auto">
              <a:xfrm>
                <a:off x="3275856" y="1184680"/>
                <a:ext cx="61912" cy="641350"/>
                <a:chOff x="405" y="1853"/>
                <a:chExt cx="39" cy="404"/>
              </a:xfrm>
              <a:solidFill>
                <a:srgbClr val="66FFFF"/>
              </a:solidFill>
            </p:grpSpPr>
            <p:sp>
              <p:nvSpPr>
                <p:cNvPr id="606" name="AutoShape 15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7" name="AutoShape 15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8" name="AutoShape 15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9" name="AutoShape 15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0" name="AutoShape 16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83" name="Line 161"/>
              <p:cNvSpPr>
                <a:spLocks noChangeShapeType="1"/>
              </p:cNvSpPr>
              <p:nvPr/>
            </p:nvSpPr>
            <p:spPr bwMode="auto">
              <a:xfrm>
                <a:off x="3353643" y="120849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84" name="Group 122"/>
              <p:cNvGrpSpPr>
                <a:grpSpLocks/>
              </p:cNvGrpSpPr>
              <p:nvPr/>
            </p:nvGrpSpPr>
            <p:grpSpPr bwMode="auto">
              <a:xfrm>
                <a:off x="3419872" y="1184680"/>
                <a:ext cx="77788" cy="641350"/>
                <a:chOff x="405" y="1853"/>
                <a:chExt cx="49" cy="404"/>
              </a:xfrm>
              <a:solidFill>
                <a:srgbClr val="FF00FF"/>
              </a:solidFill>
            </p:grpSpPr>
            <p:grpSp>
              <p:nvGrpSpPr>
                <p:cNvPr id="599" name="Group 123"/>
                <p:cNvGrpSpPr>
                  <a:grpSpLocks/>
                </p:cNvGrpSpPr>
                <p:nvPr/>
              </p:nvGrpSpPr>
              <p:grpSpPr bwMode="auto">
                <a:xfrm>
                  <a:off x="405" y="1853"/>
                  <a:ext cx="39" cy="404"/>
                  <a:chOff x="405" y="1853"/>
                  <a:chExt cx="39" cy="404"/>
                </a:xfrm>
                <a:grpFill/>
              </p:grpSpPr>
              <p:sp>
                <p:nvSpPr>
                  <p:cNvPr id="601" name="AutoShape 12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2" name="AutoShape 12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3" name="AutoShape 12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4" name="AutoShape 12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5" name="AutoShape 12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600" name="Line 129"/>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585" name="Group 115"/>
              <p:cNvGrpSpPr>
                <a:grpSpLocks/>
              </p:cNvGrpSpPr>
              <p:nvPr/>
            </p:nvGrpSpPr>
            <p:grpSpPr bwMode="auto">
              <a:xfrm>
                <a:off x="3563888" y="1184680"/>
                <a:ext cx="61913" cy="641350"/>
                <a:chOff x="405" y="1853"/>
                <a:chExt cx="39" cy="404"/>
              </a:xfrm>
              <a:solidFill>
                <a:srgbClr val="FFFF00"/>
              </a:solidFill>
            </p:grpSpPr>
            <p:sp>
              <p:nvSpPr>
                <p:cNvPr id="594" name="AutoShape 11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5" name="AutoShape 11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6" name="AutoShape 11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7" name="AutoShape 11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8" name="AutoShape 12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86" name="Line 121"/>
              <p:cNvSpPr>
                <a:spLocks noChangeShapeType="1"/>
              </p:cNvSpPr>
              <p:nvPr/>
            </p:nvSpPr>
            <p:spPr bwMode="auto">
              <a:xfrm>
                <a:off x="3641676" y="120849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87" name="Line 161"/>
              <p:cNvSpPr>
                <a:spLocks noChangeShapeType="1"/>
              </p:cNvSpPr>
              <p:nvPr/>
            </p:nvSpPr>
            <p:spPr bwMode="auto">
              <a:xfrm>
                <a:off x="3203848" y="1184680"/>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88" name="Text Box 1120"/>
              <p:cNvSpPr txBox="1">
                <a:spLocks noChangeArrowheads="1"/>
              </p:cNvSpPr>
              <p:nvPr/>
            </p:nvSpPr>
            <p:spPr bwMode="auto">
              <a:xfrm>
                <a:off x="3737624" y="2984880"/>
                <a:ext cx="1414120" cy="923330"/>
              </a:xfrm>
              <a:prstGeom prst="rect">
                <a:avLst/>
              </a:prstGeom>
              <a:solidFill>
                <a:srgbClr val="FFFFFF">
                  <a:alpha val="83922"/>
                </a:srgbClr>
              </a:solidFill>
              <a:ln>
                <a:noFill/>
              </a:ln>
              <a:effectLst/>
            </p:spPr>
            <p:txBody>
              <a:bodyPr wrap="square">
                <a:spAutoFit/>
              </a:bodyPr>
              <a:lstStyle>
                <a:defPPr>
                  <a:defRPr lang="de-DE"/>
                </a:defPPr>
                <a:lvl1pPr algn="ctr">
                  <a:spcBef>
                    <a:spcPct val="50000"/>
                  </a:spcBef>
                  <a:defRPr sz="1600"/>
                </a:lvl1pPr>
              </a:lstStyle>
              <a:p>
                <a:r>
                  <a:rPr lang="en-GB" altLang="en-US" sz="1800" dirty="0">
                    <a:latin typeface="Arial" panose="020B0604020202020204" pitchFamily="34" charset="0"/>
                    <a:cs typeface="Arial" panose="020B0604020202020204" pitchFamily="34" charset="0"/>
                  </a:rPr>
                  <a:t>Syn-0 (each with each)</a:t>
                </a:r>
              </a:p>
            </p:txBody>
          </p:sp>
          <p:sp>
            <p:nvSpPr>
              <p:cNvPr id="589" name="Geschweifte Klammer rechts 2884"/>
              <p:cNvSpPr/>
              <p:nvPr/>
            </p:nvSpPr>
            <p:spPr>
              <a:xfrm rot="5400000">
                <a:off x="4319972" y="3740964"/>
                <a:ext cx="288032" cy="1656184"/>
              </a:xfrm>
              <a:prstGeom prst="rightBrace">
                <a:avLst/>
              </a:prstGeom>
              <a:gradFill flip="none" rotWithShape="1">
                <a:gsLst>
                  <a:gs pos="0">
                    <a:schemeClr val="tx1"/>
                  </a:gs>
                  <a:gs pos="13000">
                    <a:srgbClr val="0000FF"/>
                  </a:gs>
                  <a:gs pos="100000">
                    <a:schemeClr val="bg1"/>
                  </a:gs>
                </a:gsLst>
                <a:lin ang="2700000" scaled="1"/>
                <a:tileRect/>
              </a:gra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endParaRPr>
              </a:p>
            </p:txBody>
          </p:sp>
          <p:sp>
            <p:nvSpPr>
              <p:cNvPr id="590" name="Rectangle 1119" descr="Diagonal weit nach oben"/>
              <p:cNvSpPr>
                <a:spLocks noChangeArrowheads="1"/>
              </p:cNvSpPr>
              <p:nvPr/>
            </p:nvSpPr>
            <p:spPr bwMode="auto">
              <a:xfrm>
                <a:off x="3457568" y="5379515"/>
                <a:ext cx="1944688" cy="56832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dirty="0"/>
              </a:p>
            </p:txBody>
          </p:sp>
          <p:sp>
            <p:nvSpPr>
              <p:cNvPr id="591" name="Text Box 1122"/>
              <p:cNvSpPr txBox="1">
                <a:spLocks noChangeArrowheads="1"/>
              </p:cNvSpPr>
              <p:nvPr/>
            </p:nvSpPr>
            <p:spPr bwMode="auto">
              <a:xfrm>
                <a:off x="3600989" y="5451523"/>
                <a:ext cx="1728787" cy="369332"/>
              </a:xfrm>
              <a:prstGeom prst="rect">
                <a:avLst/>
              </a:prstGeom>
              <a:solidFill>
                <a:schemeClr val="bg1"/>
              </a:solidFill>
              <a:ln>
                <a:noFill/>
              </a:ln>
              <a:effectLst/>
            </p:spPr>
            <p:txBody>
              <a:bodyPr>
                <a:spAutoFit/>
              </a:bodyPr>
              <a:lstStyle/>
              <a:p>
                <a:pPr algn="ctr">
                  <a:spcBef>
                    <a:spcPct val="50000"/>
                  </a:spcBef>
                </a:pPr>
                <a:r>
                  <a:rPr lang="en-GB" altLang="en-US" dirty="0" err="1">
                    <a:latin typeface="Arial" panose="020B0604020202020204" pitchFamily="34" charset="0"/>
                    <a:cs typeface="Arial" panose="020B0604020202020204" pitchFamily="34" charset="0"/>
                  </a:rPr>
                  <a:t>Syn</a:t>
                </a:r>
                <a:r>
                  <a:rPr lang="en-GB" altLang="en-US" dirty="0">
                    <a:latin typeface="Arial" panose="020B0604020202020204" pitchFamily="34" charset="0"/>
                    <a:cs typeface="Arial" panose="020B0604020202020204" pitchFamily="34" charset="0"/>
                  </a:rPr>
                  <a:t> 2</a:t>
                </a:r>
              </a:p>
            </p:txBody>
          </p:sp>
          <p:sp>
            <p:nvSpPr>
              <p:cNvPr id="592" name="Rectangle 1119" descr="Diagonal weit nach oben"/>
              <p:cNvSpPr>
                <a:spLocks noChangeArrowheads="1"/>
              </p:cNvSpPr>
              <p:nvPr/>
            </p:nvSpPr>
            <p:spPr bwMode="auto">
              <a:xfrm>
                <a:off x="3457568" y="6059483"/>
                <a:ext cx="1944688" cy="56832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dirty="0"/>
              </a:p>
            </p:txBody>
          </p:sp>
          <p:sp>
            <p:nvSpPr>
              <p:cNvPr id="593" name="Text Box 1122"/>
              <p:cNvSpPr txBox="1">
                <a:spLocks noChangeArrowheads="1"/>
              </p:cNvSpPr>
              <p:nvPr/>
            </p:nvSpPr>
            <p:spPr bwMode="auto">
              <a:xfrm>
                <a:off x="3481785" y="6051744"/>
                <a:ext cx="1920471" cy="646331"/>
              </a:xfrm>
              <a:prstGeom prst="rect">
                <a:avLst/>
              </a:prstGeom>
              <a:noFill/>
              <a:ln>
                <a:noFill/>
              </a:ln>
              <a:effectLst/>
            </p:spPr>
            <p:txBody>
              <a:bodyPr wrap="square">
                <a:spAutoFit/>
              </a:bodyPr>
              <a:lstStyle/>
              <a:p>
                <a:pPr algn="ctr">
                  <a:spcBef>
                    <a:spcPct val="50000"/>
                  </a:spcBef>
                </a:pPr>
                <a:r>
                  <a:rPr lang="en-GB" altLang="en-US" dirty="0" err="1">
                    <a:latin typeface="Arial" panose="020B0604020202020204" pitchFamily="34" charset="0"/>
                    <a:cs typeface="Arial" panose="020B0604020202020204" pitchFamily="34" charset="0"/>
                  </a:rPr>
                  <a:t>Syn</a:t>
                </a:r>
                <a:r>
                  <a:rPr lang="en-GB" altLang="en-US" dirty="0">
                    <a:latin typeface="Arial" panose="020B0604020202020204" pitchFamily="34" charset="0"/>
                    <a:cs typeface="Arial" panose="020B0604020202020204" pitchFamily="34" charset="0"/>
                  </a:rPr>
                  <a:t> 3 = Certified seed</a:t>
                </a:r>
              </a:p>
            </p:txBody>
          </p:sp>
          <p:grpSp>
            <p:nvGrpSpPr>
              <p:cNvPr id="728" name="Group 83"/>
              <p:cNvGrpSpPr>
                <a:grpSpLocks/>
              </p:cNvGrpSpPr>
              <p:nvPr/>
            </p:nvGrpSpPr>
            <p:grpSpPr bwMode="auto">
              <a:xfrm>
                <a:off x="467544" y="1832752"/>
                <a:ext cx="61912" cy="641350"/>
                <a:chOff x="405" y="1853"/>
                <a:chExt cx="39" cy="404"/>
              </a:xfrm>
              <a:noFill/>
            </p:grpSpPr>
            <p:sp>
              <p:nvSpPr>
                <p:cNvPr id="72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34" name="Line 89"/>
              <p:cNvSpPr>
                <a:spLocks noChangeShapeType="1"/>
              </p:cNvSpPr>
              <p:nvPr/>
            </p:nvSpPr>
            <p:spPr bwMode="auto">
              <a:xfrm>
                <a:off x="545331" y="1856565"/>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735" name="Group 83"/>
              <p:cNvGrpSpPr>
                <a:grpSpLocks/>
              </p:cNvGrpSpPr>
              <p:nvPr/>
            </p:nvGrpSpPr>
            <p:grpSpPr bwMode="auto">
              <a:xfrm>
                <a:off x="2549997" y="1832752"/>
                <a:ext cx="61912" cy="641350"/>
                <a:chOff x="405" y="1853"/>
                <a:chExt cx="39" cy="404"/>
              </a:xfrm>
              <a:noFill/>
            </p:grpSpPr>
            <p:sp>
              <p:nvSpPr>
                <p:cNvPr id="73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41" name="Line 89"/>
              <p:cNvSpPr>
                <a:spLocks noChangeShapeType="1"/>
              </p:cNvSpPr>
              <p:nvPr/>
            </p:nvSpPr>
            <p:spPr bwMode="auto">
              <a:xfrm>
                <a:off x="2627784" y="1856565"/>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742" name="AutoShape 73"/>
              <p:cNvCxnSpPr>
                <a:cxnSpLocks noChangeShapeType="1"/>
              </p:cNvCxnSpPr>
              <p:nvPr/>
            </p:nvCxnSpPr>
            <p:spPr bwMode="auto">
              <a:xfrm rot="16200000" flipH="1">
                <a:off x="2339752" y="1616727"/>
                <a:ext cx="432049" cy="144016"/>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3" name="AutoShape 73"/>
              <p:cNvCxnSpPr>
                <a:cxnSpLocks noChangeShapeType="1"/>
                <a:stCxn id="15" idx="0"/>
              </p:cNvCxnSpPr>
              <p:nvPr/>
            </p:nvCxnSpPr>
            <p:spPr bwMode="auto">
              <a:xfrm rot="5400000">
                <a:off x="269163" y="1296792"/>
                <a:ext cx="806350" cy="265571"/>
              </a:xfrm>
              <a:prstGeom prst="bentConnector3">
                <a:avLst>
                  <a:gd name="adj1" fmla="val 520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46" name="Text Box 1120"/>
              <p:cNvSpPr txBox="1">
                <a:spLocks noChangeArrowheads="1"/>
              </p:cNvSpPr>
              <p:nvPr/>
            </p:nvSpPr>
            <p:spPr bwMode="auto">
              <a:xfrm>
                <a:off x="734914" y="5452316"/>
                <a:ext cx="1306239" cy="646331"/>
              </a:xfrm>
              <a:prstGeom prst="rect">
                <a:avLst/>
              </a:prstGeom>
              <a:solidFill>
                <a:srgbClr val="FFFFFF"/>
              </a:solidFill>
              <a:ln>
                <a:noFill/>
              </a:ln>
              <a:effectLst>
                <a:outerShdw blurRad="50800" dist="38100" dir="2700000" algn="tl" rotWithShape="0">
                  <a:prstClr val="black">
                    <a:alpha val="40000"/>
                  </a:prstClr>
                </a:outerShdw>
              </a:effectLst>
            </p:spPr>
            <p:txBody>
              <a:bodyPr wrap="square">
                <a:spAutoFit/>
              </a:bodyPr>
              <a:lstStyle/>
              <a:p>
                <a:pPr algn="ctr">
                  <a:spcBef>
                    <a:spcPct val="50000"/>
                  </a:spcBef>
                </a:pPr>
                <a:r>
                  <a:rPr lang="en-GB" altLang="en-US" dirty="0">
                    <a:latin typeface="Arial" panose="020B0604020202020204" pitchFamily="34" charset="0"/>
                    <a:cs typeface="Arial" panose="020B0604020202020204" pitchFamily="34" charset="0"/>
                  </a:rPr>
                  <a:t>Polycross-Test</a:t>
                </a:r>
              </a:p>
            </p:txBody>
          </p:sp>
        </p:grpSp>
      </p:grpSp>
      <p:sp>
        <p:nvSpPr>
          <p:cNvPr id="752" name="TextBox 751"/>
          <p:cNvSpPr txBox="1"/>
          <p:nvPr/>
        </p:nvSpPr>
        <p:spPr>
          <a:xfrm>
            <a:off x="72000" y="72000"/>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Synthetic </a:t>
            </a:r>
            <a:r>
              <a:rPr lang="en-GB" sz="2400" dirty="0" err="1">
                <a:latin typeface="Arial" panose="020B0604020202020204" pitchFamily="34" charset="0"/>
                <a:cs typeface="Arial" panose="020B0604020202020204" pitchFamily="34" charset="0"/>
              </a:rPr>
              <a:t>cvs</a:t>
            </a:r>
            <a:r>
              <a:rPr lang="en-GB" sz="2400" dirty="0">
                <a:latin typeface="Arial" panose="020B0604020202020204" pitchFamily="34" charset="0"/>
                <a:cs typeface="Arial" panose="020B0604020202020204" pitchFamily="34" charset="0"/>
              </a:rPr>
              <a:t>.: </a:t>
            </a:r>
            <a:r>
              <a:rPr lang="en-GB" altLang="en-US" sz="2400" dirty="0">
                <a:latin typeface="Arial" panose="020B0604020202020204" pitchFamily="34" charset="0"/>
                <a:cs typeface="Arial" panose="020B0604020202020204" pitchFamily="34" charset="0"/>
              </a:rPr>
              <a:t>Assess components </a:t>
            </a:r>
            <a:r>
              <a:rPr lang="en-GB" altLang="en-US" sz="2400" i="1" dirty="0">
                <a:latin typeface="Arial" panose="020B0604020202020204" pitchFamily="34" charset="0"/>
                <a:cs typeface="Arial" panose="020B0604020202020204" pitchFamily="34" charset="0"/>
              </a:rPr>
              <a:t>via</a:t>
            </a:r>
            <a:r>
              <a:rPr lang="en-GB" altLang="en-US" sz="2400" dirty="0">
                <a:latin typeface="Arial" panose="020B0604020202020204" pitchFamily="34" charset="0"/>
                <a:cs typeface="Arial" panose="020B0604020202020204" pitchFamily="34" charset="0"/>
              </a:rPr>
              <a:t> their Polycross-Progenies. S</a:t>
            </a:r>
            <a:r>
              <a:rPr lang="en-GB" sz="2400" dirty="0">
                <a:latin typeface="Arial" panose="020B0604020202020204" pitchFamily="34" charset="0"/>
                <a:cs typeface="Arial" panose="020B0604020202020204" pitchFamily="34" charset="0"/>
              </a:rPr>
              <a:t>election criteria? Number of components? </a:t>
            </a:r>
            <a:r>
              <a:rPr lang="en-GB" sz="2400" dirty="0" err="1">
                <a:latin typeface="Arial" panose="020B0604020202020204" pitchFamily="34" charset="0"/>
                <a:cs typeface="Arial" panose="020B0604020202020204" pitchFamily="34" charset="0"/>
              </a:rPr>
              <a:t>Syn</a:t>
            </a:r>
            <a:r>
              <a:rPr lang="en-GB" sz="2400" dirty="0">
                <a:latin typeface="Arial" panose="020B0604020202020204" pitchFamily="34" charset="0"/>
                <a:cs typeface="Arial" panose="020B0604020202020204" pitchFamily="34" charset="0"/>
              </a:rPr>
              <a:t>-generation for the certified seed (seed sold to farmer)?</a:t>
            </a:r>
          </a:p>
        </p:txBody>
      </p:sp>
    </p:spTree>
    <p:extLst>
      <p:ext uri="{BB962C8B-B14F-4D97-AF65-F5344CB8AC3E}">
        <p14:creationId xmlns:p14="http://schemas.microsoft.com/office/powerpoint/2010/main" val="3479040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 name="TextBox 752"/>
          <p:cNvSpPr txBox="1"/>
          <p:nvPr/>
        </p:nvSpPr>
        <p:spPr>
          <a:xfrm>
            <a:off x="5481054" y="1298521"/>
            <a:ext cx="6597877" cy="544354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nSpc>
                <a:spcPct val="92000"/>
              </a:lnSpc>
            </a:pPr>
            <a:r>
              <a:rPr lang="en-GB" dirty="0">
                <a:latin typeface="Arial" panose="020B0604020202020204" pitchFamily="34" charset="0"/>
                <a:cs typeface="Arial" panose="020B0604020202020204" pitchFamily="34" charset="0"/>
              </a:rPr>
              <a:t>With N components and components are homozygous lines, the cultivar is inbred by inbreeding coefficient F=1/N. The more components we join, the lesser the inbreeding. Yet, the larger N, the weaker we select, the smaller the Gain from Selection. There is an optimum N, depending on genetics of the breeding germplasm and trait. Oftentimes 3 &lt; </a:t>
            </a:r>
            <a:r>
              <a:rPr lang="en-GB" dirty="0" err="1">
                <a:latin typeface="Arial" panose="020B0604020202020204" pitchFamily="34" charset="0"/>
                <a:cs typeface="Arial" panose="020B0604020202020204" pitchFamily="34" charset="0"/>
              </a:rPr>
              <a:t>N</a:t>
            </a:r>
            <a:r>
              <a:rPr lang="en-GB" baseline="-25000" dirty="0" err="1">
                <a:latin typeface="Arial" panose="020B0604020202020204" pitchFamily="34" charset="0"/>
                <a:cs typeface="Arial" panose="020B0604020202020204" pitchFamily="34" charset="0"/>
              </a:rPr>
              <a:t>optimum</a:t>
            </a:r>
            <a:r>
              <a:rPr lang="en-GB" dirty="0">
                <a:latin typeface="Arial" panose="020B0604020202020204" pitchFamily="34" charset="0"/>
                <a:cs typeface="Arial" panose="020B0604020202020204" pitchFamily="34" charset="0"/>
              </a:rPr>
              <a:t> &lt; 12. </a:t>
            </a:r>
            <a:endParaRPr lang="en-GB" sz="1200" dirty="0">
              <a:latin typeface="Arial" panose="020B0604020202020204" pitchFamily="34" charset="0"/>
              <a:cs typeface="Arial" panose="020B0604020202020204" pitchFamily="34" charset="0"/>
            </a:endParaRPr>
          </a:p>
          <a:p>
            <a:pPr>
              <a:lnSpc>
                <a:spcPct val="92000"/>
              </a:lnSpc>
            </a:pPr>
            <a:endParaRPr lang="en-GB" sz="1200" dirty="0">
              <a:latin typeface="Arial" panose="020B0604020202020204" pitchFamily="34" charset="0"/>
              <a:cs typeface="Arial" panose="020B0604020202020204" pitchFamily="34" charset="0"/>
            </a:endParaRPr>
          </a:p>
          <a:p>
            <a:pPr>
              <a:lnSpc>
                <a:spcPct val="92000"/>
              </a:lnSpc>
            </a:pPr>
            <a:r>
              <a:rPr lang="en-GB" dirty="0">
                <a:latin typeface="Arial" panose="020B0604020202020204" pitchFamily="34" charset="0"/>
                <a:cs typeface="Arial" panose="020B0604020202020204" pitchFamily="34" charset="0"/>
              </a:rPr>
              <a:t>Should the components be selected based on GCA only?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GCA is an inbreeding-free parameter (</a:t>
            </a:r>
            <a:r>
              <a:rPr lang="en-GB" dirty="0">
                <a:solidFill>
                  <a:schemeClr val="tx1">
                    <a:lumMod val="50000"/>
                    <a:lumOff val="50000"/>
                  </a:schemeClr>
                </a:solidFill>
                <a:latin typeface="Arial" panose="020B0604020202020204" pitchFamily="34" charset="0"/>
                <a:cs typeface="Arial" panose="020B0604020202020204" pitchFamily="34" charset="0"/>
              </a:rPr>
              <a:t>grasp this point fully!</a:t>
            </a:r>
            <a:r>
              <a:rPr lang="en-GB" dirty="0">
                <a:latin typeface="Arial" panose="020B0604020202020204" pitchFamily="34" charset="0"/>
                <a:cs typeface="Arial" panose="020B0604020202020204" pitchFamily="34" charset="0"/>
              </a:rPr>
              <a:t>). Obviously, we should - to a small extent - include the effects of inbreeding depression in our selection. Useful components combine high GCA with little inbreeding depression. </a:t>
            </a:r>
            <a:r>
              <a:rPr lang="en-GB" dirty="0">
                <a:solidFill>
                  <a:srgbClr val="0000FF"/>
                </a:solidFill>
                <a:latin typeface="Arial" panose="020B0604020202020204" pitchFamily="34" charset="0"/>
                <a:cs typeface="Arial" panose="020B0604020202020204" pitchFamily="34" charset="0"/>
              </a:rPr>
              <a:t>This consideration leads us to GVA (general varietal ability) as substitute for GCA. </a:t>
            </a:r>
            <a:endParaRPr lang="en-GB" sz="1200" dirty="0">
              <a:solidFill>
                <a:srgbClr val="0000FF"/>
              </a:solidFill>
              <a:latin typeface="Arial" panose="020B0604020202020204" pitchFamily="34" charset="0"/>
              <a:cs typeface="Arial" panose="020B0604020202020204" pitchFamily="34" charset="0"/>
            </a:endParaRPr>
          </a:p>
          <a:p>
            <a:pPr>
              <a:lnSpc>
                <a:spcPct val="92000"/>
              </a:lnSpc>
            </a:pPr>
            <a:endParaRPr lang="en-GB" sz="1200" dirty="0">
              <a:latin typeface="Arial" panose="020B0604020202020204" pitchFamily="34" charset="0"/>
              <a:cs typeface="Arial" panose="020B0604020202020204" pitchFamily="34" charset="0"/>
            </a:endParaRPr>
          </a:p>
          <a:p>
            <a:pPr lvl="0" eaLnBrk="0" fontAlgn="base" hangingPunct="0">
              <a:lnSpc>
                <a:spcPct val="92000"/>
              </a:lnSpc>
              <a:spcBef>
                <a:spcPct val="0"/>
              </a:spcBef>
              <a:spcAft>
                <a:spcPct val="0"/>
              </a:spcAft>
            </a:pPr>
            <a:r>
              <a:rPr lang="en-GB" dirty="0">
                <a:latin typeface="Arial" panose="020B0604020202020204" pitchFamily="34" charset="0"/>
                <a:cs typeface="Arial" panose="020B0604020202020204" pitchFamily="34" charset="0"/>
              </a:rPr>
              <a:t>https://s.gwdg.de/z2DxBJ</a:t>
            </a:r>
          </a:p>
          <a:p>
            <a:pPr lvl="0" eaLnBrk="0" fontAlgn="base" hangingPunct="0">
              <a:lnSpc>
                <a:spcPct val="92000"/>
              </a:lnSpc>
              <a:spcBef>
                <a:spcPct val="0"/>
              </a:spcBef>
              <a:spcAft>
                <a:spcPct val="0"/>
              </a:spcAft>
            </a:pPr>
            <a:r>
              <a:rPr lang="en-GB" altLang="en-US" dirty="0">
                <a:latin typeface="Arial" panose="020B0604020202020204" pitchFamily="34" charset="0"/>
                <a:cs typeface="Arial" panose="020B0604020202020204" pitchFamily="34" charset="0"/>
              </a:rPr>
              <a:t>DOI 10.1111/j.1439-0523.1993.tb00561.x</a:t>
            </a:r>
            <a:endParaRPr lang="en-GB" altLang="en-US" sz="1200" dirty="0">
              <a:latin typeface="Arial" panose="020B0604020202020204" pitchFamily="34" charset="0"/>
              <a:cs typeface="Arial" panose="020B0604020202020204" pitchFamily="34" charset="0"/>
            </a:endParaRPr>
          </a:p>
          <a:p>
            <a:pPr lvl="0" eaLnBrk="0" fontAlgn="base" hangingPunct="0">
              <a:lnSpc>
                <a:spcPct val="92000"/>
              </a:lnSpc>
              <a:spcBef>
                <a:spcPct val="0"/>
              </a:spcBef>
              <a:spcAft>
                <a:spcPct val="0"/>
              </a:spcAft>
            </a:pPr>
            <a:endParaRPr lang="en-GB" sz="1200" dirty="0">
              <a:latin typeface="Arial" panose="020B0604020202020204" pitchFamily="34" charset="0"/>
              <a:cs typeface="Arial" panose="020B0604020202020204" pitchFamily="34" charset="0"/>
            </a:endParaRPr>
          </a:p>
          <a:p>
            <a:pPr lvl="0" eaLnBrk="0" fontAlgn="base" hangingPunct="0">
              <a:lnSpc>
                <a:spcPct val="92000"/>
              </a:lnSpc>
              <a:spcBef>
                <a:spcPct val="0"/>
              </a:spcBef>
              <a:spcAft>
                <a:spcPct val="0"/>
              </a:spcAft>
            </a:pPr>
            <a:r>
              <a:rPr lang="en-GB" dirty="0">
                <a:solidFill>
                  <a:schemeClr val="tx1">
                    <a:lumMod val="50000"/>
                    <a:lumOff val="50000"/>
                  </a:schemeClr>
                </a:solidFill>
                <a:latin typeface="Arial" panose="020B0604020202020204" pitchFamily="34" charset="0"/>
                <a:cs typeface="Arial" panose="020B0604020202020204" pitchFamily="34" charset="0"/>
              </a:rPr>
              <a:t>Our default considerations here are focussed on diploids. With </a:t>
            </a:r>
            <a:r>
              <a:rPr lang="en-GB" dirty="0" err="1">
                <a:solidFill>
                  <a:schemeClr val="tx1">
                    <a:lumMod val="50000"/>
                    <a:lumOff val="50000"/>
                  </a:schemeClr>
                </a:solidFill>
                <a:latin typeface="Arial" panose="020B0604020202020204" pitchFamily="34" charset="0"/>
                <a:cs typeface="Arial" panose="020B0604020202020204" pitchFamily="34" charset="0"/>
              </a:rPr>
              <a:t>autopolyploids</a:t>
            </a:r>
            <a:r>
              <a:rPr lang="en-GB" dirty="0">
                <a:solidFill>
                  <a:schemeClr val="tx1">
                    <a:lumMod val="50000"/>
                    <a:lumOff val="50000"/>
                  </a:schemeClr>
                </a:solidFill>
                <a:latin typeface="Arial" panose="020B0604020202020204" pitchFamily="34" charset="0"/>
                <a:cs typeface="Arial" panose="020B0604020202020204" pitchFamily="34" charset="0"/>
              </a:rPr>
              <a:t>, the relationship between performance and inbreeding-related parameters is more complicated.</a:t>
            </a:r>
          </a:p>
          <a:p>
            <a:pPr lvl="0" eaLnBrk="0" fontAlgn="base" hangingPunct="0">
              <a:lnSpc>
                <a:spcPct val="92000"/>
              </a:lnSpc>
              <a:spcBef>
                <a:spcPct val="0"/>
              </a:spcBef>
              <a:spcAft>
                <a:spcPct val="0"/>
              </a:spcAft>
            </a:pPr>
            <a:r>
              <a:rPr lang="en-GB" dirty="0">
                <a:solidFill>
                  <a:schemeClr val="tx1">
                    <a:lumMod val="50000"/>
                    <a:lumOff val="50000"/>
                  </a:schemeClr>
                </a:solidFill>
                <a:latin typeface="Arial" panose="020B0604020202020204" pitchFamily="34" charset="0"/>
                <a:cs typeface="Arial" panose="020B0604020202020204" pitchFamily="34" charset="0"/>
              </a:rPr>
              <a:t>DOI 10.1515/9783110837520 (chapters 2.4 and 11)</a:t>
            </a:r>
          </a:p>
        </p:txBody>
      </p:sp>
      <p:grpSp>
        <p:nvGrpSpPr>
          <p:cNvPr id="748" name="Group 747"/>
          <p:cNvGrpSpPr/>
          <p:nvPr/>
        </p:nvGrpSpPr>
        <p:grpSpPr>
          <a:xfrm>
            <a:off x="72000" y="835572"/>
            <a:ext cx="5288276" cy="6013001"/>
            <a:chOff x="72000" y="835572"/>
            <a:chExt cx="5288276" cy="6013001"/>
          </a:xfrm>
        </p:grpSpPr>
        <p:sp>
          <p:nvSpPr>
            <p:cNvPr id="744" name="Rectangle 743"/>
            <p:cNvSpPr/>
            <p:nvPr/>
          </p:nvSpPr>
          <p:spPr>
            <a:xfrm>
              <a:off x="72000" y="835572"/>
              <a:ext cx="5288276" cy="5894033"/>
            </a:xfrm>
            <a:prstGeom prst="rect">
              <a:avLst/>
            </a:prstGeom>
            <a:solidFill>
              <a:srgbClr val="FFFFFF"/>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70" name="Group 569"/>
            <p:cNvGrpSpPr/>
            <p:nvPr/>
          </p:nvGrpSpPr>
          <p:grpSpPr>
            <a:xfrm>
              <a:off x="120145" y="927756"/>
              <a:ext cx="5150736" cy="5920817"/>
              <a:chOff x="251520" y="896226"/>
              <a:chExt cx="5150736" cy="5920817"/>
            </a:xfrm>
          </p:grpSpPr>
          <p:sp>
            <p:nvSpPr>
              <p:cNvPr id="571" name="Pfeil nach rechts 2883"/>
              <p:cNvSpPr/>
              <p:nvPr/>
            </p:nvSpPr>
            <p:spPr>
              <a:xfrm rot="2913739">
                <a:off x="3493581" y="2071714"/>
                <a:ext cx="1178327" cy="288032"/>
              </a:xfrm>
              <a:prstGeom prst="rightArrow">
                <a:avLst/>
              </a:prstGeom>
              <a:gradFill flip="none" rotWithShape="1">
                <a:gsLst>
                  <a:gs pos="0">
                    <a:schemeClr val="tx1"/>
                  </a:gs>
                  <a:gs pos="13000">
                    <a:srgbClr val="0000FF"/>
                  </a:gs>
                  <a:gs pos="100000">
                    <a:schemeClr val="bg1"/>
                  </a:gs>
                </a:gsLst>
                <a:lin ang="2700000" scaled="1"/>
                <a:tileRect/>
              </a:gradFill>
              <a:ln w="63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solidFill>
                    <a:schemeClr val="tx1"/>
                  </a:solidFill>
                </a:endParaRPr>
              </a:p>
            </p:txBody>
          </p:sp>
          <p:cxnSp>
            <p:nvCxnSpPr>
              <p:cNvPr id="745" name="Straight Arrow Connector 744"/>
              <p:cNvCxnSpPr>
                <a:stCxn id="589" idx="1"/>
              </p:cNvCxnSpPr>
              <p:nvPr/>
            </p:nvCxnSpPr>
            <p:spPr>
              <a:xfrm>
                <a:off x="4463988" y="4713072"/>
                <a:ext cx="8430" cy="2103971"/>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69" name="Text Box 1120"/>
              <p:cNvSpPr txBox="1">
                <a:spLocks noChangeArrowheads="1"/>
              </p:cNvSpPr>
              <p:nvPr/>
            </p:nvSpPr>
            <p:spPr bwMode="auto">
              <a:xfrm>
                <a:off x="3686228" y="1150331"/>
                <a:ext cx="1223962" cy="646331"/>
              </a:xfrm>
              <a:prstGeom prst="rect">
                <a:avLst/>
              </a:prstGeom>
              <a:solidFill>
                <a:srgbClr val="FFFFFF"/>
              </a:solidFill>
              <a:ln>
                <a:noFill/>
              </a:ln>
              <a:effectLst>
                <a:outerShdw blurRad="50800" dist="38100" dir="2700000" algn="tl" rotWithShape="0">
                  <a:prstClr val="black">
                    <a:alpha val="40000"/>
                  </a:prstClr>
                </a:outerShdw>
              </a:effectLst>
            </p:spPr>
            <p:txBody>
              <a:bodyPr wrap="square">
                <a:spAutoFit/>
              </a:bodyPr>
              <a:lstStyle/>
              <a:p>
                <a:pPr algn="ctr">
                  <a:spcBef>
                    <a:spcPct val="50000"/>
                  </a:spcBef>
                </a:pPr>
                <a:r>
                  <a:rPr lang="en-GB" altLang="en-US" dirty="0">
                    <a:latin typeface="Arial" panose="020B0604020202020204" pitchFamily="34" charset="0"/>
                    <a:cs typeface="Arial" panose="020B0604020202020204" pitchFamily="34" charset="0"/>
                  </a:rPr>
                  <a:t>Selected </a:t>
                </a:r>
                <a:r>
                  <a:rPr lang="en-GB" altLang="en-US" dirty="0" err="1">
                    <a:latin typeface="Arial" panose="020B0604020202020204" pitchFamily="34" charset="0"/>
                    <a:cs typeface="Arial" panose="020B0604020202020204" pitchFamily="34" charset="0"/>
                  </a:rPr>
                  <a:t>compnts</a:t>
                </a:r>
                <a:r>
                  <a:rPr lang="en-GB" altLang="en-US" dirty="0">
                    <a:latin typeface="Arial" panose="020B0604020202020204" pitchFamily="34" charset="0"/>
                    <a:cs typeface="Arial" panose="020B0604020202020204" pitchFamily="34" charset="0"/>
                  </a:rPr>
                  <a:t>.</a:t>
                </a:r>
              </a:p>
            </p:txBody>
          </p:sp>
          <p:sp>
            <p:nvSpPr>
              <p:cNvPr id="2" name="Nach rechts gekrümmter Pfeil 1316"/>
              <p:cNvSpPr/>
              <p:nvPr/>
            </p:nvSpPr>
            <p:spPr>
              <a:xfrm rot="13910532">
                <a:off x="2903579" y="1743979"/>
                <a:ext cx="394538" cy="1017086"/>
              </a:xfrm>
              <a:prstGeom prst="curvedRightArrow">
                <a:avLst/>
              </a:prstGeom>
              <a:gradFill>
                <a:gsLst>
                  <a:gs pos="0">
                    <a:schemeClr val="tx1"/>
                  </a:gs>
                  <a:gs pos="13000">
                    <a:srgbClr val="0000FF"/>
                  </a:gs>
                  <a:gs pos="100000">
                    <a:schemeClr val="bg1"/>
                  </a:gs>
                </a:gsLst>
                <a:lin ang="5400000" scaled="0"/>
              </a:gradFill>
              <a:ln w="63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solidFill>
                    <a:schemeClr val="tx1"/>
                  </a:solidFill>
                </a:endParaRPr>
              </a:p>
            </p:txBody>
          </p:sp>
          <p:cxnSp>
            <p:nvCxnSpPr>
              <p:cNvPr id="4" name="AutoShape 1133"/>
              <p:cNvCxnSpPr>
                <a:cxnSpLocks noChangeShapeType="1"/>
                <a:stCxn id="67" idx="2"/>
                <a:endCxn id="151" idx="0"/>
              </p:cNvCxnSpPr>
              <p:nvPr/>
            </p:nvCxnSpPr>
            <p:spPr bwMode="auto">
              <a:xfrm>
                <a:off x="687647" y="2464677"/>
                <a:ext cx="896021" cy="23217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4" descr="Diagonal weit nach oben"/>
              <p:cNvSpPr>
                <a:spLocks noChangeArrowheads="1"/>
              </p:cNvSpPr>
              <p:nvPr/>
            </p:nvSpPr>
            <p:spPr bwMode="auto">
              <a:xfrm>
                <a:off x="685800" y="896226"/>
                <a:ext cx="1905000" cy="655638"/>
              </a:xfrm>
              <a:prstGeom prst="rect">
                <a:avLst/>
              </a:prstGeom>
              <a:noFill/>
              <a:ln w="19050">
                <a:solidFill>
                  <a:schemeClr val="tx1"/>
                </a:solidFill>
                <a:miter lim="800000"/>
                <a:headEnd/>
                <a:tailEnd/>
              </a:ln>
              <a:effectLst/>
            </p:spPr>
            <p:txBody>
              <a:bodyPr wrap="none" anchor="ctr"/>
              <a:lstStyle/>
              <a:p>
                <a:endParaRPr lang="en-GB" dirty="0"/>
              </a:p>
            </p:txBody>
          </p:sp>
          <p:cxnSp>
            <p:nvCxnSpPr>
              <p:cNvPr id="6" name="AutoShape 402"/>
              <p:cNvCxnSpPr>
                <a:cxnSpLocks noChangeShapeType="1"/>
                <a:stCxn id="39" idx="2"/>
                <a:endCxn id="63" idx="3"/>
              </p:cNvCxnSpPr>
              <p:nvPr/>
            </p:nvCxnSpPr>
            <p:spPr bwMode="auto">
              <a:xfrm rot="10800000" flipV="1">
                <a:off x="723900" y="1289926"/>
                <a:ext cx="19050" cy="563563"/>
              </a:xfrm>
              <a:prstGeom prst="bentConnector3">
                <a:avLst>
                  <a:gd name="adj1" fmla="val 58333"/>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AutoShape 5"/>
              <p:cNvSpPr>
                <a:spLocks noChangeArrowheads="1"/>
              </p:cNvSpPr>
              <p:nvPr/>
            </p:nvSpPr>
            <p:spPr bwMode="auto">
              <a:xfrm rot="5400000">
                <a:off x="19812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 name="AutoShape 6"/>
              <p:cNvSpPr>
                <a:spLocks noChangeArrowheads="1"/>
              </p:cNvSpPr>
              <p:nvPr/>
            </p:nvSpPr>
            <p:spPr bwMode="auto">
              <a:xfrm rot="5400000">
                <a:off x="18288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 name="AutoShape 7"/>
              <p:cNvSpPr>
                <a:spLocks noChangeArrowheads="1"/>
              </p:cNvSpPr>
              <p:nvPr/>
            </p:nvSpPr>
            <p:spPr bwMode="auto">
              <a:xfrm rot="5400000">
                <a:off x="1676400" y="966077"/>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0" name="AutoShape 8"/>
              <p:cNvSpPr>
                <a:spLocks noChangeArrowheads="1"/>
              </p:cNvSpPr>
              <p:nvPr/>
            </p:nvSpPr>
            <p:spPr bwMode="auto">
              <a:xfrm rot="5400000">
                <a:off x="15240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 name="AutoShape 9"/>
              <p:cNvSpPr>
                <a:spLocks noChangeArrowheads="1"/>
              </p:cNvSpPr>
              <p:nvPr/>
            </p:nvSpPr>
            <p:spPr bwMode="auto">
              <a:xfrm rot="5400000">
                <a:off x="13731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 name="AutoShape 10"/>
              <p:cNvSpPr>
                <a:spLocks noChangeArrowheads="1"/>
              </p:cNvSpPr>
              <p:nvPr/>
            </p:nvSpPr>
            <p:spPr bwMode="auto">
              <a:xfrm rot="5400000">
                <a:off x="1219200" y="966077"/>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3" name="AutoShape 11"/>
              <p:cNvSpPr>
                <a:spLocks noChangeArrowheads="1"/>
              </p:cNvSpPr>
              <p:nvPr/>
            </p:nvSpPr>
            <p:spPr bwMode="auto">
              <a:xfrm rot="5400000">
                <a:off x="10668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 name="AutoShape 12"/>
              <p:cNvSpPr>
                <a:spLocks noChangeArrowheads="1"/>
              </p:cNvSpPr>
              <p:nvPr/>
            </p:nvSpPr>
            <p:spPr bwMode="auto">
              <a:xfrm rot="5400000">
                <a:off x="9144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 name="AutoShape 13"/>
              <p:cNvSpPr>
                <a:spLocks noChangeArrowheads="1"/>
              </p:cNvSpPr>
              <p:nvPr/>
            </p:nvSpPr>
            <p:spPr bwMode="auto">
              <a:xfrm rot="5400000">
                <a:off x="7620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 name="AutoShape 14"/>
              <p:cNvSpPr>
                <a:spLocks noChangeArrowheads="1"/>
              </p:cNvSpPr>
              <p:nvPr/>
            </p:nvSpPr>
            <p:spPr bwMode="auto">
              <a:xfrm rot="5400000">
                <a:off x="21351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 name="AutoShape 15"/>
              <p:cNvSpPr>
                <a:spLocks noChangeArrowheads="1"/>
              </p:cNvSpPr>
              <p:nvPr/>
            </p:nvSpPr>
            <p:spPr bwMode="auto">
              <a:xfrm rot="5400000">
                <a:off x="22875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AutoShape 16"/>
              <p:cNvSpPr>
                <a:spLocks noChangeArrowheads="1"/>
              </p:cNvSpPr>
              <p:nvPr/>
            </p:nvSpPr>
            <p:spPr bwMode="auto">
              <a:xfrm rot="5400000">
                <a:off x="24399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 name="AutoShape 17"/>
              <p:cNvSpPr>
                <a:spLocks noChangeArrowheads="1"/>
              </p:cNvSpPr>
              <p:nvPr/>
            </p:nvSpPr>
            <p:spPr bwMode="auto">
              <a:xfrm rot="5400000">
                <a:off x="19812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AutoShape 18"/>
              <p:cNvSpPr>
                <a:spLocks noChangeArrowheads="1"/>
              </p:cNvSpPr>
              <p:nvPr/>
            </p:nvSpPr>
            <p:spPr bwMode="auto">
              <a:xfrm rot="5400000">
                <a:off x="18288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 name="AutoShape 19"/>
              <p:cNvSpPr>
                <a:spLocks noChangeArrowheads="1"/>
              </p:cNvSpPr>
              <p:nvPr/>
            </p:nvSpPr>
            <p:spPr bwMode="auto">
              <a:xfrm rot="5400000">
                <a:off x="16764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2" name="AutoShape 20"/>
              <p:cNvSpPr>
                <a:spLocks noChangeArrowheads="1"/>
              </p:cNvSpPr>
              <p:nvPr/>
            </p:nvSpPr>
            <p:spPr bwMode="auto">
              <a:xfrm rot="5400000">
                <a:off x="15240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 name="AutoShape 21"/>
              <p:cNvSpPr>
                <a:spLocks noChangeArrowheads="1"/>
              </p:cNvSpPr>
              <p:nvPr/>
            </p:nvSpPr>
            <p:spPr bwMode="auto">
              <a:xfrm rot="5400000">
                <a:off x="1373188" y="1113713"/>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4" name="AutoShape 22"/>
              <p:cNvSpPr>
                <a:spLocks noChangeArrowheads="1"/>
              </p:cNvSpPr>
              <p:nvPr/>
            </p:nvSpPr>
            <p:spPr bwMode="auto">
              <a:xfrm rot="5400000">
                <a:off x="12192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AutoShape 23"/>
              <p:cNvSpPr>
                <a:spLocks noChangeArrowheads="1"/>
              </p:cNvSpPr>
              <p:nvPr/>
            </p:nvSpPr>
            <p:spPr bwMode="auto">
              <a:xfrm rot="5400000">
                <a:off x="10668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 name="AutoShape 24"/>
              <p:cNvSpPr>
                <a:spLocks noChangeArrowheads="1"/>
              </p:cNvSpPr>
              <p:nvPr/>
            </p:nvSpPr>
            <p:spPr bwMode="auto">
              <a:xfrm rot="5400000">
                <a:off x="9144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AutoShape 25"/>
              <p:cNvSpPr>
                <a:spLocks noChangeArrowheads="1"/>
              </p:cNvSpPr>
              <p:nvPr/>
            </p:nvSpPr>
            <p:spPr bwMode="auto">
              <a:xfrm rot="5400000">
                <a:off x="7620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AutoShape 26"/>
              <p:cNvSpPr>
                <a:spLocks noChangeArrowheads="1"/>
              </p:cNvSpPr>
              <p:nvPr/>
            </p:nvSpPr>
            <p:spPr bwMode="auto">
              <a:xfrm rot="5400000">
                <a:off x="2135188" y="111371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 name="AutoShape 27"/>
              <p:cNvSpPr>
                <a:spLocks noChangeArrowheads="1"/>
              </p:cNvSpPr>
              <p:nvPr/>
            </p:nvSpPr>
            <p:spPr bwMode="auto">
              <a:xfrm rot="5400000">
                <a:off x="2287588" y="111371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30" name="AutoShape 28"/>
              <p:cNvSpPr>
                <a:spLocks noChangeArrowheads="1"/>
              </p:cNvSpPr>
              <p:nvPr/>
            </p:nvSpPr>
            <p:spPr bwMode="auto">
              <a:xfrm rot="5400000">
                <a:off x="2439988" y="111371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 name="AutoShape 29"/>
              <p:cNvSpPr>
                <a:spLocks noChangeArrowheads="1"/>
              </p:cNvSpPr>
              <p:nvPr/>
            </p:nvSpPr>
            <p:spPr bwMode="auto">
              <a:xfrm rot="5400000">
                <a:off x="19804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 name="AutoShape 30"/>
              <p:cNvSpPr>
                <a:spLocks noChangeArrowheads="1"/>
              </p:cNvSpPr>
              <p:nvPr/>
            </p:nvSpPr>
            <p:spPr bwMode="auto">
              <a:xfrm rot="5400000">
                <a:off x="1828006" y="125738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33" name="AutoShape 31"/>
              <p:cNvSpPr>
                <a:spLocks noChangeArrowheads="1"/>
              </p:cNvSpPr>
              <p:nvPr/>
            </p:nvSpPr>
            <p:spPr bwMode="auto">
              <a:xfrm rot="5400000">
                <a:off x="16756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4" name="AutoShape 32"/>
              <p:cNvSpPr>
                <a:spLocks noChangeArrowheads="1"/>
              </p:cNvSpPr>
              <p:nvPr/>
            </p:nvSpPr>
            <p:spPr bwMode="auto">
              <a:xfrm rot="5400000">
                <a:off x="15232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 name="AutoShape 33"/>
              <p:cNvSpPr>
                <a:spLocks noChangeArrowheads="1"/>
              </p:cNvSpPr>
              <p:nvPr/>
            </p:nvSpPr>
            <p:spPr bwMode="auto">
              <a:xfrm rot="5400000">
                <a:off x="1372394" y="125897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 name="AutoShape 34"/>
              <p:cNvSpPr>
                <a:spLocks noChangeArrowheads="1"/>
              </p:cNvSpPr>
              <p:nvPr/>
            </p:nvSpPr>
            <p:spPr bwMode="auto">
              <a:xfrm rot="5400000">
                <a:off x="12184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 name="AutoShape 35"/>
              <p:cNvSpPr>
                <a:spLocks noChangeArrowheads="1"/>
              </p:cNvSpPr>
              <p:nvPr/>
            </p:nvSpPr>
            <p:spPr bwMode="auto">
              <a:xfrm rot="5400000">
                <a:off x="1066006" y="1257383"/>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38" name="AutoShape 36"/>
              <p:cNvSpPr>
                <a:spLocks noChangeArrowheads="1"/>
              </p:cNvSpPr>
              <p:nvPr/>
            </p:nvSpPr>
            <p:spPr bwMode="auto">
              <a:xfrm rot="5400000">
                <a:off x="913606" y="1257383"/>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39" name="AutoShape 37"/>
              <p:cNvSpPr>
                <a:spLocks noChangeArrowheads="1"/>
              </p:cNvSpPr>
              <p:nvPr/>
            </p:nvSpPr>
            <p:spPr bwMode="auto">
              <a:xfrm rot="5400000">
                <a:off x="761206" y="125738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40" name="AutoShape 38"/>
              <p:cNvSpPr>
                <a:spLocks noChangeArrowheads="1"/>
              </p:cNvSpPr>
              <p:nvPr/>
            </p:nvSpPr>
            <p:spPr bwMode="auto">
              <a:xfrm rot="5400000">
                <a:off x="2134394" y="125897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 name="AutoShape 39"/>
              <p:cNvSpPr>
                <a:spLocks noChangeArrowheads="1"/>
              </p:cNvSpPr>
              <p:nvPr/>
            </p:nvSpPr>
            <p:spPr bwMode="auto">
              <a:xfrm rot="5400000">
                <a:off x="2286794" y="125897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 name="AutoShape 40"/>
              <p:cNvSpPr>
                <a:spLocks noChangeArrowheads="1"/>
              </p:cNvSpPr>
              <p:nvPr/>
            </p:nvSpPr>
            <p:spPr bwMode="auto">
              <a:xfrm rot="5400000">
                <a:off x="2439194" y="1258970"/>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sp>
            <p:nvSpPr>
              <p:cNvPr id="43" name="AutoShape 41"/>
              <p:cNvSpPr>
                <a:spLocks noChangeArrowheads="1"/>
              </p:cNvSpPr>
              <p:nvPr/>
            </p:nvSpPr>
            <p:spPr bwMode="auto">
              <a:xfrm rot="5400000">
                <a:off x="1980406" y="1403433"/>
                <a:ext cx="60325" cy="61912"/>
              </a:xfrm>
              <a:prstGeom prst="octagon">
                <a:avLst>
                  <a:gd name="adj" fmla="val 29287"/>
                </a:avLst>
              </a:prstGeom>
              <a:solidFill>
                <a:srgbClr val="CC0000"/>
              </a:solidFill>
              <a:ln w="19050">
                <a:solidFill>
                  <a:schemeClr val="tx1"/>
                </a:solidFill>
                <a:miter lim="800000"/>
                <a:headEnd/>
                <a:tailEnd/>
              </a:ln>
              <a:effectLst/>
            </p:spPr>
            <p:txBody>
              <a:bodyPr wrap="none" anchor="ctr"/>
              <a:lstStyle/>
              <a:p>
                <a:endParaRPr lang="en-GB" dirty="0"/>
              </a:p>
            </p:txBody>
          </p:sp>
          <p:sp>
            <p:nvSpPr>
              <p:cNvPr id="44" name="AutoShape 42"/>
              <p:cNvSpPr>
                <a:spLocks noChangeArrowheads="1"/>
              </p:cNvSpPr>
              <p:nvPr/>
            </p:nvSpPr>
            <p:spPr bwMode="auto">
              <a:xfrm rot="5400000">
                <a:off x="18280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 name="AutoShape 43"/>
              <p:cNvSpPr>
                <a:spLocks noChangeArrowheads="1"/>
              </p:cNvSpPr>
              <p:nvPr/>
            </p:nvSpPr>
            <p:spPr bwMode="auto">
              <a:xfrm rot="5400000">
                <a:off x="1675606" y="140343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46" name="AutoShape 44"/>
              <p:cNvSpPr>
                <a:spLocks noChangeArrowheads="1"/>
              </p:cNvSpPr>
              <p:nvPr/>
            </p:nvSpPr>
            <p:spPr bwMode="auto">
              <a:xfrm rot="5400000">
                <a:off x="15232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 name="AutoShape 45"/>
              <p:cNvSpPr>
                <a:spLocks noChangeArrowheads="1"/>
              </p:cNvSpPr>
              <p:nvPr/>
            </p:nvSpPr>
            <p:spPr bwMode="auto">
              <a:xfrm rot="5400000">
                <a:off x="13723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 name="AutoShape 46"/>
              <p:cNvSpPr>
                <a:spLocks noChangeArrowheads="1"/>
              </p:cNvSpPr>
              <p:nvPr/>
            </p:nvSpPr>
            <p:spPr bwMode="auto">
              <a:xfrm rot="5400000">
                <a:off x="12184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 name="AutoShape 47"/>
              <p:cNvSpPr>
                <a:spLocks noChangeArrowheads="1"/>
              </p:cNvSpPr>
              <p:nvPr/>
            </p:nvSpPr>
            <p:spPr bwMode="auto">
              <a:xfrm rot="5400000">
                <a:off x="10660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 name="AutoShape 48"/>
              <p:cNvSpPr>
                <a:spLocks noChangeArrowheads="1"/>
              </p:cNvSpPr>
              <p:nvPr/>
            </p:nvSpPr>
            <p:spPr bwMode="auto">
              <a:xfrm rot="5400000">
                <a:off x="913606" y="1403433"/>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51" name="AutoShape 49"/>
              <p:cNvSpPr>
                <a:spLocks noChangeArrowheads="1"/>
              </p:cNvSpPr>
              <p:nvPr/>
            </p:nvSpPr>
            <p:spPr bwMode="auto">
              <a:xfrm rot="5400000">
                <a:off x="7612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 name="AutoShape 50"/>
              <p:cNvSpPr>
                <a:spLocks noChangeArrowheads="1"/>
              </p:cNvSpPr>
              <p:nvPr/>
            </p:nvSpPr>
            <p:spPr bwMode="auto">
              <a:xfrm rot="5400000">
                <a:off x="21343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 name="AutoShape 51"/>
              <p:cNvSpPr>
                <a:spLocks noChangeArrowheads="1"/>
              </p:cNvSpPr>
              <p:nvPr/>
            </p:nvSpPr>
            <p:spPr bwMode="auto">
              <a:xfrm rot="5400000">
                <a:off x="22867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 name="AutoShape 52"/>
              <p:cNvSpPr>
                <a:spLocks noChangeArrowheads="1"/>
              </p:cNvSpPr>
              <p:nvPr/>
            </p:nvSpPr>
            <p:spPr bwMode="auto">
              <a:xfrm rot="5400000">
                <a:off x="24391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cxnSp>
            <p:nvCxnSpPr>
              <p:cNvPr id="55" name="AutoShape 73"/>
              <p:cNvCxnSpPr>
                <a:cxnSpLocks noChangeShapeType="1"/>
              </p:cNvCxnSpPr>
              <p:nvPr/>
            </p:nvCxnSpPr>
            <p:spPr bwMode="auto">
              <a:xfrm rot="5400000">
                <a:off x="595313" y="1709026"/>
                <a:ext cx="620712" cy="71438"/>
              </a:xfrm>
              <a:prstGeom prst="bentConnector3">
                <a:avLst>
                  <a:gd name="adj1" fmla="val 4987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AutoShape 74"/>
              <p:cNvCxnSpPr>
                <a:cxnSpLocks noChangeShapeType="1"/>
              </p:cNvCxnSpPr>
              <p:nvPr/>
            </p:nvCxnSpPr>
            <p:spPr bwMode="auto">
              <a:xfrm rot="16200000" flipH="1">
                <a:off x="2057400" y="1645526"/>
                <a:ext cx="760413" cy="42863"/>
              </a:xfrm>
              <a:prstGeom prst="bentConnector3">
                <a:avLst>
                  <a:gd name="adj1" fmla="val 6116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AutoShape 75"/>
              <p:cNvCxnSpPr>
                <a:cxnSpLocks noChangeShapeType="1"/>
              </p:cNvCxnSpPr>
              <p:nvPr/>
            </p:nvCxnSpPr>
            <p:spPr bwMode="auto">
              <a:xfrm rot="16200000" flipH="1">
                <a:off x="591343" y="1638383"/>
                <a:ext cx="792163" cy="82550"/>
              </a:xfrm>
              <a:prstGeom prst="bentConnector3">
                <a:avLst>
                  <a:gd name="adj1" fmla="val 19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AutoShape 77"/>
              <p:cNvCxnSpPr>
                <a:cxnSpLocks noChangeShapeType="1"/>
              </p:cNvCxnSpPr>
              <p:nvPr/>
            </p:nvCxnSpPr>
            <p:spPr bwMode="auto">
              <a:xfrm rot="5400000">
                <a:off x="1363663" y="1731251"/>
                <a:ext cx="649287" cy="49213"/>
              </a:xfrm>
              <a:prstGeom prst="bentConnector3">
                <a:avLst>
                  <a:gd name="adj1" fmla="val 4988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78"/>
              <p:cNvCxnSpPr>
                <a:cxnSpLocks noChangeShapeType="1"/>
              </p:cNvCxnSpPr>
              <p:nvPr/>
            </p:nvCxnSpPr>
            <p:spPr bwMode="auto">
              <a:xfrm rot="16200000" flipH="1">
                <a:off x="1221581" y="1473283"/>
                <a:ext cx="1082675" cy="122238"/>
              </a:xfrm>
              <a:prstGeom prst="bentConnector3">
                <a:avLst>
                  <a:gd name="adj1" fmla="val 7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79"/>
              <p:cNvCxnSpPr>
                <a:cxnSpLocks noChangeShapeType="1"/>
              </p:cNvCxnSpPr>
              <p:nvPr/>
            </p:nvCxnSpPr>
            <p:spPr bwMode="auto">
              <a:xfrm rot="16200000" flipH="1">
                <a:off x="1528762" y="1623302"/>
                <a:ext cx="777875" cy="114300"/>
              </a:xfrm>
              <a:prstGeom prst="bentConnector3">
                <a:avLst>
                  <a:gd name="adj1" fmla="val 9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80"/>
              <p:cNvCxnSpPr>
                <a:cxnSpLocks noChangeShapeType="1"/>
                <a:stCxn id="29" idx="1"/>
              </p:cNvCxnSpPr>
              <p:nvPr/>
            </p:nvCxnSpPr>
            <p:spPr bwMode="auto">
              <a:xfrm rot="16200000" flipH="1" flipV="1">
                <a:off x="1812132" y="1582820"/>
                <a:ext cx="992187" cy="22225"/>
              </a:xfrm>
              <a:prstGeom prst="bentConnector5">
                <a:avLst>
                  <a:gd name="adj1" fmla="val 1759"/>
                  <a:gd name="adj2" fmla="val -307144"/>
                  <a:gd name="adj3" fmla="val 6591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2" name="Group 83"/>
              <p:cNvGrpSpPr>
                <a:grpSpLocks/>
              </p:cNvGrpSpPr>
              <p:nvPr/>
            </p:nvGrpSpPr>
            <p:grpSpPr bwMode="auto">
              <a:xfrm>
                <a:off x="642938" y="1823326"/>
                <a:ext cx="61912" cy="641350"/>
                <a:chOff x="405" y="1853"/>
                <a:chExt cx="39" cy="404"/>
              </a:xfrm>
              <a:solidFill>
                <a:srgbClr val="FF0000"/>
              </a:solidFill>
            </p:grpSpPr>
            <p:sp>
              <p:nvSpPr>
                <p:cNvPr id="6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68" name="Line 89"/>
              <p:cNvSpPr>
                <a:spLocks noChangeShapeType="1"/>
              </p:cNvSpPr>
              <p:nvPr/>
            </p:nvSpPr>
            <p:spPr bwMode="auto">
              <a:xfrm>
                <a:off x="720725" y="184713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69" name="Group 91"/>
              <p:cNvGrpSpPr>
                <a:grpSpLocks/>
              </p:cNvGrpSpPr>
              <p:nvPr/>
            </p:nvGrpSpPr>
            <p:grpSpPr bwMode="auto">
              <a:xfrm>
                <a:off x="792163" y="1824914"/>
                <a:ext cx="61912" cy="641350"/>
                <a:chOff x="405" y="1853"/>
                <a:chExt cx="39" cy="404"/>
              </a:xfrm>
              <a:solidFill>
                <a:srgbClr val="00B050"/>
              </a:solidFill>
            </p:grpSpPr>
            <p:sp>
              <p:nvSpPr>
                <p:cNvPr id="70" name="AutoShape 9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1" name="AutoShape 9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2" name="AutoShape 9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 name="AutoShape 9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 name="AutoShape 9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5" name="Line 97"/>
              <p:cNvSpPr>
                <a:spLocks noChangeShapeType="1"/>
              </p:cNvSpPr>
              <p:nvPr/>
            </p:nvSpPr>
            <p:spPr bwMode="auto">
              <a:xfrm>
                <a:off x="869950" y="1848727"/>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6" name="AutoShape 100"/>
              <p:cNvSpPr>
                <a:spLocks noChangeArrowheads="1"/>
              </p:cNvSpPr>
              <p:nvPr/>
            </p:nvSpPr>
            <p:spPr bwMode="auto">
              <a:xfrm>
                <a:off x="952500" y="1820151"/>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77" name="AutoShape 101"/>
              <p:cNvSpPr>
                <a:spLocks noChangeArrowheads="1"/>
              </p:cNvSpPr>
              <p:nvPr/>
            </p:nvSpPr>
            <p:spPr bwMode="auto">
              <a:xfrm>
                <a:off x="952500" y="1966201"/>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78" name="AutoShape 102"/>
              <p:cNvSpPr>
                <a:spLocks noChangeArrowheads="1"/>
              </p:cNvSpPr>
              <p:nvPr/>
            </p:nvSpPr>
            <p:spPr bwMode="auto">
              <a:xfrm>
                <a:off x="952500" y="2110664"/>
                <a:ext cx="61913" cy="60325"/>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79" name="AutoShape 103"/>
              <p:cNvSpPr>
                <a:spLocks noChangeArrowheads="1"/>
              </p:cNvSpPr>
              <p:nvPr/>
            </p:nvSpPr>
            <p:spPr bwMode="auto">
              <a:xfrm>
                <a:off x="952500" y="2256714"/>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80" name="AutoShape 104"/>
              <p:cNvSpPr>
                <a:spLocks noChangeArrowheads="1"/>
              </p:cNvSpPr>
              <p:nvPr/>
            </p:nvSpPr>
            <p:spPr bwMode="auto">
              <a:xfrm>
                <a:off x="952500" y="2402764"/>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81" name="Line 105"/>
              <p:cNvSpPr>
                <a:spLocks noChangeShapeType="1"/>
              </p:cNvSpPr>
              <p:nvPr/>
            </p:nvSpPr>
            <p:spPr bwMode="auto">
              <a:xfrm>
                <a:off x="1030288" y="184396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82" name="Group 107"/>
              <p:cNvGrpSpPr>
                <a:grpSpLocks/>
              </p:cNvGrpSpPr>
              <p:nvPr/>
            </p:nvGrpSpPr>
            <p:grpSpPr bwMode="auto">
              <a:xfrm>
                <a:off x="1114425" y="1826501"/>
                <a:ext cx="61913" cy="641350"/>
                <a:chOff x="405" y="1853"/>
                <a:chExt cx="39" cy="404"/>
              </a:xfrm>
              <a:solidFill>
                <a:schemeClr val="bg1"/>
              </a:solidFill>
            </p:grpSpPr>
            <p:sp>
              <p:nvSpPr>
                <p:cNvPr id="83" name="AutoShape 108"/>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 name="AutoShape 109"/>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 name="AutoShape 110"/>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 name="AutoShape 111"/>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 name="AutoShape 112"/>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88" name="Line 113"/>
              <p:cNvSpPr>
                <a:spLocks noChangeShapeType="1"/>
              </p:cNvSpPr>
              <p:nvPr/>
            </p:nvSpPr>
            <p:spPr bwMode="auto">
              <a:xfrm>
                <a:off x="1192213" y="185031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89" name="Group 115"/>
              <p:cNvGrpSpPr>
                <a:grpSpLocks/>
              </p:cNvGrpSpPr>
              <p:nvPr/>
            </p:nvGrpSpPr>
            <p:grpSpPr bwMode="auto">
              <a:xfrm>
                <a:off x="1260475" y="1823326"/>
                <a:ext cx="61913" cy="641350"/>
                <a:chOff x="405" y="1853"/>
                <a:chExt cx="39" cy="404"/>
              </a:xfrm>
              <a:solidFill>
                <a:srgbClr val="FFFF00"/>
              </a:solidFill>
            </p:grpSpPr>
            <p:sp>
              <p:nvSpPr>
                <p:cNvPr id="90" name="AutoShape 11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 name="AutoShape 11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 name="AutoShape 11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 name="AutoShape 11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 name="AutoShape 12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5" name="Line 121"/>
              <p:cNvSpPr>
                <a:spLocks noChangeShapeType="1"/>
              </p:cNvSpPr>
              <p:nvPr/>
            </p:nvSpPr>
            <p:spPr bwMode="auto">
              <a:xfrm>
                <a:off x="1338263" y="184713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96" name="Group 122"/>
              <p:cNvGrpSpPr>
                <a:grpSpLocks/>
              </p:cNvGrpSpPr>
              <p:nvPr/>
            </p:nvGrpSpPr>
            <p:grpSpPr bwMode="auto">
              <a:xfrm>
                <a:off x="1422400" y="1820151"/>
                <a:ext cx="77788" cy="641350"/>
                <a:chOff x="405" y="1853"/>
                <a:chExt cx="49" cy="404"/>
              </a:xfrm>
              <a:solidFill>
                <a:srgbClr val="FF00FF"/>
              </a:solidFill>
            </p:grpSpPr>
            <p:grpSp>
              <p:nvGrpSpPr>
                <p:cNvPr id="97" name="Group 123"/>
                <p:cNvGrpSpPr>
                  <a:grpSpLocks/>
                </p:cNvGrpSpPr>
                <p:nvPr/>
              </p:nvGrpSpPr>
              <p:grpSpPr bwMode="auto">
                <a:xfrm>
                  <a:off x="405" y="1853"/>
                  <a:ext cx="39" cy="404"/>
                  <a:chOff x="405" y="1853"/>
                  <a:chExt cx="39" cy="404"/>
                </a:xfrm>
                <a:grpFill/>
              </p:grpSpPr>
              <p:sp>
                <p:nvSpPr>
                  <p:cNvPr id="99" name="AutoShape 12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0" name="AutoShape 12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 name="AutoShape 12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 name="AutoShape 12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AutoShape 12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8" name="Line 129"/>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04" name="Group 130"/>
              <p:cNvGrpSpPr>
                <a:grpSpLocks/>
              </p:cNvGrpSpPr>
              <p:nvPr/>
            </p:nvGrpSpPr>
            <p:grpSpPr bwMode="auto">
              <a:xfrm>
                <a:off x="1589088" y="1820151"/>
                <a:ext cx="77787" cy="641350"/>
                <a:chOff x="405" y="1853"/>
                <a:chExt cx="49" cy="404"/>
              </a:xfrm>
              <a:solidFill>
                <a:srgbClr val="FFCCFF"/>
              </a:solidFill>
            </p:grpSpPr>
            <p:grpSp>
              <p:nvGrpSpPr>
                <p:cNvPr id="105" name="Group 131"/>
                <p:cNvGrpSpPr>
                  <a:grpSpLocks/>
                </p:cNvGrpSpPr>
                <p:nvPr/>
              </p:nvGrpSpPr>
              <p:grpSpPr bwMode="auto">
                <a:xfrm>
                  <a:off x="405" y="1853"/>
                  <a:ext cx="39" cy="404"/>
                  <a:chOff x="405" y="1853"/>
                  <a:chExt cx="39" cy="404"/>
                </a:xfrm>
                <a:grpFill/>
              </p:grpSpPr>
              <p:sp>
                <p:nvSpPr>
                  <p:cNvPr id="107" name="AutoShape 13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8" name="AutoShape 13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9" name="AutoShape 13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0" name="AutoShape 13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1" name="AutoShape 13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06" name="Line 137"/>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12" name="Group 139"/>
              <p:cNvGrpSpPr>
                <a:grpSpLocks/>
              </p:cNvGrpSpPr>
              <p:nvPr/>
            </p:nvGrpSpPr>
            <p:grpSpPr bwMode="auto">
              <a:xfrm>
                <a:off x="1751013" y="1821739"/>
                <a:ext cx="61912" cy="641350"/>
                <a:chOff x="405" y="1853"/>
                <a:chExt cx="39" cy="404"/>
              </a:xfrm>
              <a:solidFill>
                <a:srgbClr val="996633"/>
              </a:solidFill>
            </p:grpSpPr>
            <p:sp>
              <p:nvSpPr>
                <p:cNvPr id="113" name="AutoShape 140"/>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4" name="AutoShape 141"/>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5" name="AutoShape 142"/>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6" name="AutoShape 143"/>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7" name="AutoShape 144"/>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18" name="Line 145"/>
              <p:cNvSpPr>
                <a:spLocks noChangeShapeType="1"/>
              </p:cNvSpPr>
              <p:nvPr/>
            </p:nvSpPr>
            <p:spPr bwMode="auto">
              <a:xfrm>
                <a:off x="1828800" y="1845552"/>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19" name="Group 147"/>
              <p:cNvGrpSpPr>
                <a:grpSpLocks/>
              </p:cNvGrpSpPr>
              <p:nvPr/>
            </p:nvGrpSpPr>
            <p:grpSpPr bwMode="auto">
              <a:xfrm>
                <a:off x="2070100" y="1820151"/>
                <a:ext cx="61913" cy="641350"/>
                <a:chOff x="405" y="1853"/>
                <a:chExt cx="39" cy="404"/>
              </a:xfrm>
              <a:solidFill>
                <a:srgbClr val="CC0000"/>
              </a:solidFill>
            </p:grpSpPr>
            <p:sp>
              <p:nvSpPr>
                <p:cNvPr id="120" name="AutoShape 148"/>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1" name="AutoShape 149"/>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2" name="AutoShape 150"/>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3" name="AutoShape 151"/>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4" name="AutoShape 152"/>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25" name="Line 153"/>
              <p:cNvSpPr>
                <a:spLocks noChangeShapeType="1"/>
              </p:cNvSpPr>
              <p:nvPr/>
            </p:nvSpPr>
            <p:spPr bwMode="auto">
              <a:xfrm>
                <a:off x="2147888" y="184396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26" name="Group 155"/>
              <p:cNvGrpSpPr>
                <a:grpSpLocks/>
              </p:cNvGrpSpPr>
              <p:nvPr/>
            </p:nvGrpSpPr>
            <p:grpSpPr bwMode="auto">
              <a:xfrm>
                <a:off x="2220913" y="1826501"/>
                <a:ext cx="61912" cy="641350"/>
                <a:chOff x="405" y="1853"/>
                <a:chExt cx="39" cy="404"/>
              </a:xfrm>
              <a:solidFill>
                <a:srgbClr val="66FFFF"/>
              </a:solidFill>
            </p:grpSpPr>
            <p:sp>
              <p:nvSpPr>
                <p:cNvPr id="127" name="AutoShape 15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8" name="AutoShape 15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9" name="AutoShape 15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0" name="AutoShape 15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1" name="AutoShape 16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32" name="Line 161"/>
              <p:cNvSpPr>
                <a:spLocks noChangeShapeType="1"/>
              </p:cNvSpPr>
              <p:nvPr/>
            </p:nvSpPr>
            <p:spPr bwMode="auto">
              <a:xfrm>
                <a:off x="2298700" y="185031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33" name="Group 163"/>
              <p:cNvGrpSpPr>
                <a:grpSpLocks/>
              </p:cNvGrpSpPr>
              <p:nvPr/>
            </p:nvGrpSpPr>
            <p:grpSpPr bwMode="auto">
              <a:xfrm>
                <a:off x="1906588" y="1820151"/>
                <a:ext cx="61912" cy="641350"/>
                <a:chOff x="405" y="1853"/>
                <a:chExt cx="39" cy="404"/>
              </a:xfrm>
              <a:solidFill>
                <a:srgbClr val="66FF33"/>
              </a:solidFill>
            </p:grpSpPr>
            <p:sp>
              <p:nvSpPr>
                <p:cNvPr id="134" name="AutoShape 16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5" name="AutoShape 16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6" name="AutoShape 16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7" name="AutoShape 16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8" name="AutoShape 16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39" name="Line 169"/>
              <p:cNvSpPr>
                <a:spLocks noChangeShapeType="1"/>
              </p:cNvSpPr>
              <p:nvPr/>
            </p:nvSpPr>
            <p:spPr bwMode="auto">
              <a:xfrm>
                <a:off x="1984375" y="184396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40" name="Group 171"/>
              <p:cNvGrpSpPr>
                <a:grpSpLocks/>
              </p:cNvGrpSpPr>
              <p:nvPr/>
            </p:nvGrpSpPr>
            <p:grpSpPr bwMode="auto">
              <a:xfrm>
                <a:off x="2382838" y="1821739"/>
                <a:ext cx="61912" cy="641350"/>
                <a:chOff x="405" y="1853"/>
                <a:chExt cx="39" cy="404"/>
              </a:xfrm>
              <a:solidFill>
                <a:srgbClr val="B2B2B2"/>
              </a:solidFill>
            </p:grpSpPr>
            <p:sp>
              <p:nvSpPr>
                <p:cNvPr id="141" name="AutoShape 17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2" name="AutoShape 17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3" name="AutoShape 17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4" name="AutoShape 17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5" name="AutoShape 17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46" name="Line 177"/>
              <p:cNvSpPr>
                <a:spLocks noChangeShapeType="1"/>
              </p:cNvSpPr>
              <p:nvPr/>
            </p:nvSpPr>
            <p:spPr bwMode="auto">
              <a:xfrm>
                <a:off x="2460625" y="1845552"/>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147" name="AutoShape 178"/>
              <p:cNvCxnSpPr>
                <a:cxnSpLocks noChangeShapeType="1"/>
              </p:cNvCxnSpPr>
              <p:nvPr/>
            </p:nvCxnSpPr>
            <p:spPr bwMode="auto">
              <a:xfrm rot="16200000" flipH="1">
                <a:off x="746126" y="1639176"/>
                <a:ext cx="798512" cy="96837"/>
              </a:xfrm>
              <a:prstGeom prst="bentConnector3">
                <a:avLst>
                  <a:gd name="adj1" fmla="val 9144"/>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8" name="AutoShape 179"/>
              <p:cNvCxnSpPr>
                <a:cxnSpLocks noChangeShapeType="1"/>
              </p:cNvCxnSpPr>
              <p:nvPr/>
            </p:nvCxnSpPr>
            <p:spPr bwMode="auto">
              <a:xfrm rot="16200000" flipH="1">
                <a:off x="743745" y="1495507"/>
                <a:ext cx="1103312" cy="92075"/>
              </a:xfrm>
              <a:prstGeom prst="bentConnector3">
                <a:avLst>
                  <a:gd name="adj1" fmla="val 604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9" name="AutoShape 180"/>
              <p:cNvCxnSpPr>
                <a:cxnSpLocks noChangeShapeType="1"/>
              </p:cNvCxnSpPr>
              <p:nvPr/>
            </p:nvCxnSpPr>
            <p:spPr bwMode="auto">
              <a:xfrm rot="16200000" flipH="1">
                <a:off x="985838" y="1564564"/>
                <a:ext cx="933450" cy="95250"/>
              </a:xfrm>
              <a:prstGeom prst="bentConnector3">
                <a:avLst>
                  <a:gd name="adj1" fmla="val 697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0" name="AutoShape 181"/>
              <p:cNvCxnSpPr>
                <a:cxnSpLocks noChangeShapeType="1"/>
              </p:cNvCxnSpPr>
              <p:nvPr/>
            </p:nvCxnSpPr>
            <p:spPr bwMode="auto">
              <a:xfrm rot="16200000" flipH="1">
                <a:off x="1766888" y="1683626"/>
                <a:ext cx="622300" cy="139700"/>
              </a:xfrm>
              <a:prstGeom prst="bentConnector3">
                <a:avLst>
                  <a:gd name="adj1" fmla="val 5050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1" name="Rechteck 1"/>
              <p:cNvSpPr/>
              <p:nvPr/>
            </p:nvSpPr>
            <p:spPr>
              <a:xfrm>
                <a:off x="755576" y="2696848"/>
                <a:ext cx="1656184" cy="16561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 name="AutoShape 37"/>
              <p:cNvSpPr>
                <a:spLocks noChangeArrowheads="1"/>
              </p:cNvSpPr>
              <p:nvPr/>
            </p:nvSpPr>
            <p:spPr bwMode="auto">
              <a:xfrm rot="5400000">
                <a:off x="828378" y="2791428"/>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53" name="AutoShape 48"/>
              <p:cNvSpPr>
                <a:spLocks noChangeArrowheads="1"/>
              </p:cNvSpPr>
              <p:nvPr/>
            </p:nvSpPr>
            <p:spPr bwMode="auto">
              <a:xfrm rot="5400000">
                <a:off x="828378" y="292376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54" name="AutoShape 36"/>
              <p:cNvSpPr>
                <a:spLocks noChangeArrowheads="1"/>
              </p:cNvSpPr>
              <p:nvPr/>
            </p:nvSpPr>
            <p:spPr bwMode="auto">
              <a:xfrm rot="5400000">
                <a:off x="828378" y="3079460"/>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55" name="AutoShape 35"/>
              <p:cNvSpPr>
                <a:spLocks noChangeArrowheads="1"/>
              </p:cNvSpPr>
              <p:nvPr/>
            </p:nvSpPr>
            <p:spPr bwMode="auto">
              <a:xfrm rot="5400000">
                <a:off x="828378" y="3223476"/>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56" name="AutoShape 10"/>
              <p:cNvSpPr>
                <a:spLocks noChangeArrowheads="1"/>
              </p:cNvSpPr>
              <p:nvPr/>
            </p:nvSpPr>
            <p:spPr bwMode="auto">
              <a:xfrm rot="5400000">
                <a:off x="829172" y="3368286"/>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57" name="AutoShape 21"/>
              <p:cNvSpPr>
                <a:spLocks noChangeArrowheads="1"/>
              </p:cNvSpPr>
              <p:nvPr/>
            </p:nvSpPr>
            <p:spPr bwMode="auto">
              <a:xfrm rot="5400000">
                <a:off x="839266" y="3512301"/>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58" name="AutoShape 43"/>
              <p:cNvSpPr>
                <a:spLocks noChangeArrowheads="1"/>
              </p:cNvSpPr>
              <p:nvPr/>
            </p:nvSpPr>
            <p:spPr bwMode="auto">
              <a:xfrm rot="5400000">
                <a:off x="828378" y="3655524"/>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59" name="AutoShape 7"/>
              <p:cNvSpPr>
                <a:spLocks noChangeArrowheads="1"/>
              </p:cNvSpPr>
              <p:nvPr/>
            </p:nvSpPr>
            <p:spPr bwMode="auto">
              <a:xfrm rot="5400000">
                <a:off x="829172" y="3800334"/>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60" name="AutoShape 30"/>
              <p:cNvSpPr>
                <a:spLocks noChangeArrowheads="1"/>
              </p:cNvSpPr>
              <p:nvPr/>
            </p:nvSpPr>
            <p:spPr bwMode="auto">
              <a:xfrm rot="5400000">
                <a:off x="838473" y="394355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61" name="AutoShape 27"/>
              <p:cNvSpPr>
                <a:spLocks noChangeArrowheads="1"/>
              </p:cNvSpPr>
              <p:nvPr/>
            </p:nvSpPr>
            <p:spPr bwMode="auto">
              <a:xfrm rot="5400000">
                <a:off x="839266" y="407509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62" name="AutoShape 40"/>
              <p:cNvSpPr>
                <a:spLocks noChangeArrowheads="1"/>
              </p:cNvSpPr>
              <p:nvPr/>
            </p:nvSpPr>
            <p:spPr bwMode="auto">
              <a:xfrm rot="5400000">
                <a:off x="838473" y="420822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163" name="Gruppieren 2"/>
              <p:cNvGrpSpPr/>
              <p:nvPr/>
            </p:nvGrpSpPr>
            <p:grpSpPr>
              <a:xfrm rot="10800000">
                <a:off x="971600" y="2792221"/>
                <a:ext cx="72007" cy="1488803"/>
                <a:chOff x="4788025" y="2348880"/>
                <a:chExt cx="72007" cy="1488803"/>
              </a:xfrm>
            </p:grpSpPr>
            <p:sp>
              <p:nvSpPr>
                <p:cNvPr id="164" name="AutoShape 37"/>
                <p:cNvSpPr>
                  <a:spLocks noChangeArrowheads="1"/>
                </p:cNvSpPr>
                <p:nvPr/>
              </p:nvSpPr>
              <p:spPr bwMode="auto">
                <a:xfrm rot="5400000">
                  <a:off x="4788818" y="234808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65" name="AutoShape 48"/>
                <p:cNvSpPr>
                  <a:spLocks noChangeArrowheads="1"/>
                </p:cNvSpPr>
                <p:nvPr/>
              </p:nvSpPr>
              <p:spPr bwMode="auto">
                <a:xfrm rot="5400000">
                  <a:off x="4788818" y="2480421"/>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66" name="AutoShape 36"/>
                <p:cNvSpPr>
                  <a:spLocks noChangeArrowheads="1"/>
                </p:cNvSpPr>
                <p:nvPr/>
              </p:nvSpPr>
              <p:spPr bwMode="auto">
                <a:xfrm rot="5400000">
                  <a:off x="4788818" y="26361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67" name="AutoShape 35"/>
                <p:cNvSpPr>
                  <a:spLocks noChangeArrowheads="1"/>
                </p:cNvSpPr>
                <p:nvPr/>
              </p:nvSpPr>
              <p:spPr bwMode="auto">
                <a:xfrm rot="5400000">
                  <a:off x="4788818" y="278013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68" name="AutoShape 10"/>
                <p:cNvSpPr>
                  <a:spLocks noChangeArrowheads="1"/>
                </p:cNvSpPr>
                <p:nvPr/>
              </p:nvSpPr>
              <p:spPr bwMode="auto">
                <a:xfrm rot="5400000">
                  <a:off x="4789612" y="292494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69" name="AutoShape 21"/>
                <p:cNvSpPr>
                  <a:spLocks noChangeArrowheads="1"/>
                </p:cNvSpPr>
                <p:nvPr/>
              </p:nvSpPr>
              <p:spPr bwMode="auto">
                <a:xfrm rot="5400000">
                  <a:off x="4799706" y="30689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70" name="AutoShape 43"/>
                <p:cNvSpPr>
                  <a:spLocks noChangeArrowheads="1"/>
                </p:cNvSpPr>
                <p:nvPr/>
              </p:nvSpPr>
              <p:spPr bwMode="auto">
                <a:xfrm rot="5400000">
                  <a:off x="4788818" y="321218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71" name="AutoShape 7"/>
                <p:cNvSpPr>
                  <a:spLocks noChangeArrowheads="1"/>
                </p:cNvSpPr>
                <p:nvPr/>
              </p:nvSpPr>
              <p:spPr bwMode="auto">
                <a:xfrm rot="5400000">
                  <a:off x="4789612" y="3356993"/>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72" name="AutoShape 30"/>
                <p:cNvSpPr>
                  <a:spLocks noChangeArrowheads="1"/>
                </p:cNvSpPr>
                <p:nvPr/>
              </p:nvSpPr>
              <p:spPr bwMode="auto">
                <a:xfrm rot="5400000">
                  <a:off x="4798913" y="3500215"/>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73" name="AutoShape 27"/>
                <p:cNvSpPr>
                  <a:spLocks noChangeArrowheads="1"/>
                </p:cNvSpPr>
                <p:nvPr/>
              </p:nvSpPr>
              <p:spPr bwMode="auto">
                <a:xfrm rot="5400000">
                  <a:off x="4799706" y="36317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74" name="AutoShape 40"/>
                <p:cNvSpPr>
                  <a:spLocks noChangeArrowheads="1"/>
                </p:cNvSpPr>
                <p:nvPr/>
              </p:nvSpPr>
              <p:spPr bwMode="auto">
                <a:xfrm rot="5400000">
                  <a:off x="4798913" y="3776564"/>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175" name="AutoShape 37"/>
              <p:cNvSpPr>
                <a:spLocks noChangeArrowheads="1"/>
              </p:cNvSpPr>
              <p:nvPr/>
            </p:nvSpPr>
            <p:spPr bwMode="auto">
              <a:xfrm rot="16200000">
                <a:off x="1126506" y="364912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76" name="AutoShape 48"/>
              <p:cNvSpPr>
                <a:spLocks noChangeArrowheads="1"/>
              </p:cNvSpPr>
              <p:nvPr/>
            </p:nvSpPr>
            <p:spPr bwMode="auto">
              <a:xfrm rot="16200000">
                <a:off x="1126506" y="3516793"/>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77" name="AutoShape 36"/>
              <p:cNvSpPr>
                <a:spLocks noChangeArrowheads="1"/>
              </p:cNvSpPr>
              <p:nvPr/>
            </p:nvSpPr>
            <p:spPr bwMode="auto">
              <a:xfrm rot="16200000">
                <a:off x="1126506" y="336109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78" name="AutoShape 35"/>
              <p:cNvSpPr>
                <a:spLocks noChangeArrowheads="1"/>
              </p:cNvSpPr>
              <p:nvPr/>
            </p:nvSpPr>
            <p:spPr bwMode="auto">
              <a:xfrm rot="16200000">
                <a:off x="1126506" y="3217079"/>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79" name="AutoShape 10"/>
              <p:cNvSpPr>
                <a:spLocks noChangeArrowheads="1"/>
              </p:cNvSpPr>
              <p:nvPr/>
            </p:nvSpPr>
            <p:spPr bwMode="auto">
              <a:xfrm rot="16200000">
                <a:off x="1127300" y="3072269"/>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80" name="AutoShape 21"/>
              <p:cNvSpPr>
                <a:spLocks noChangeArrowheads="1"/>
              </p:cNvSpPr>
              <p:nvPr/>
            </p:nvSpPr>
            <p:spPr bwMode="auto">
              <a:xfrm rot="16200000">
                <a:off x="1117205" y="2928253"/>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81" name="AutoShape 43"/>
              <p:cNvSpPr>
                <a:spLocks noChangeArrowheads="1"/>
              </p:cNvSpPr>
              <p:nvPr/>
            </p:nvSpPr>
            <p:spPr bwMode="auto">
              <a:xfrm rot="16200000">
                <a:off x="1116410" y="2785031"/>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82" name="AutoShape 7"/>
              <p:cNvSpPr>
                <a:spLocks noChangeArrowheads="1"/>
              </p:cNvSpPr>
              <p:nvPr/>
            </p:nvSpPr>
            <p:spPr bwMode="auto">
              <a:xfrm rot="16200000">
                <a:off x="1143809" y="4220699"/>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83" name="AutoShape 30"/>
              <p:cNvSpPr>
                <a:spLocks noChangeArrowheads="1"/>
              </p:cNvSpPr>
              <p:nvPr/>
            </p:nvSpPr>
            <p:spPr bwMode="auto">
              <a:xfrm rot="16200000">
                <a:off x="1132920" y="4077477"/>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84" name="AutoShape 27"/>
              <p:cNvSpPr>
                <a:spLocks noChangeArrowheads="1"/>
              </p:cNvSpPr>
              <p:nvPr/>
            </p:nvSpPr>
            <p:spPr bwMode="auto">
              <a:xfrm rot="16200000">
                <a:off x="1133714" y="394593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85" name="AutoShape 40"/>
              <p:cNvSpPr>
                <a:spLocks noChangeArrowheads="1"/>
              </p:cNvSpPr>
              <p:nvPr/>
            </p:nvSpPr>
            <p:spPr bwMode="auto">
              <a:xfrm rot="16200000">
                <a:off x="1132920" y="3801127"/>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186" name="Gruppieren 4"/>
              <p:cNvGrpSpPr/>
              <p:nvPr/>
            </p:nvGrpSpPr>
            <p:grpSpPr>
              <a:xfrm rot="10800000">
                <a:off x="1259632" y="2785825"/>
                <a:ext cx="88517" cy="1495199"/>
                <a:chOff x="5364089" y="2924943"/>
                <a:chExt cx="88517" cy="1495199"/>
              </a:xfrm>
            </p:grpSpPr>
            <p:sp>
              <p:nvSpPr>
                <p:cNvPr id="187" name="AutoShape 37"/>
                <p:cNvSpPr>
                  <a:spLocks noChangeArrowheads="1"/>
                </p:cNvSpPr>
                <p:nvPr/>
              </p:nvSpPr>
              <p:spPr bwMode="auto">
                <a:xfrm rot="16200000">
                  <a:off x="5374978" y="378824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88" name="AutoShape 48"/>
                <p:cNvSpPr>
                  <a:spLocks noChangeArrowheads="1"/>
                </p:cNvSpPr>
                <p:nvPr/>
              </p:nvSpPr>
              <p:spPr bwMode="auto">
                <a:xfrm rot="16200000">
                  <a:off x="5374978" y="365591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89" name="AutoShape 36"/>
                <p:cNvSpPr>
                  <a:spLocks noChangeArrowheads="1"/>
                </p:cNvSpPr>
                <p:nvPr/>
              </p:nvSpPr>
              <p:spPr bwMode="auto">
                <a:xfrm rot="16200000">
                  <a:off x="5374978" y="350021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90" name="AutoShape 35"/>
                <p:cNvSpPr>
                  <a:spLocks noChangeArrowheads="1"/>
                </p:cNvSpPr>
                <p:nvPr/>
              </p:nvSpPr>
              <p:spPr bwMode="auto">
                <a:xfrm rot="16200000">
                  <a:off x="5374978" y="3356198"/>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91" name="AutoShape 10"/>
                <p:cNvSpPr>
                  <a:spLocks noChangeArrowheads="1"/>
                </p:cNvSpPr>
                <p:nvPr/>
              </p:nvSpPr>
              <p:spPr bwMode="auto">
                <a:xfrm rot="16200000">
                  <a:off x="5375772" y="3211388"/>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92" name="AutoShape 21"/>
                <p:cNvSpPr>
                  <a:spLocks noChangeArrowheads="1"/>
                </p:cNvSpPr>
                <p:nvPr/>
              </p:nvSpPr>
              <p:spPr bwMode="auto">
                <a:xfrm rot="16200000">
                  <a:off x="5365677" y="306737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93" name="AutoShape 43"/>
                <p:cNvSpPr>
                  <a:spLocks noChangeArrowheads="1"/>
                </p:cNvSpPr>
                <p:nvPr/>
              </p:nvSpPr>
              <p:spPr bwMode="auto">
                <a:xfrm rot="16200000">
                  <a:off x="5364882" y="2924150"/>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94" name="AutoShape 7"/>
                <p:cNvSpPr>
                  <a:spLocks noChangeArrowheads="1"/>
                </p:cNvSpPr>
                <p:nvPr/>
              </p:nvSpPr>
              <p:spPr bwMode="auto">
                <a:xfrm rot="16200000">
                  <a:off x="5392281" y="4359818"/>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95" name="AutoShape 30"/>
                <p:cNvSpPr>
                  <a:spLocks noChangeArrowheads="1"/>
                </p:cNvSpPr>
                <p:nvPr/>
              </p:nvSpPr>
              <p:spPr bwMode="auto">
                <a:xfrm rot="16200000">
                  <a:off x="5381392" y="421659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96" name="AutoShape 27"/>
                <p:cNvSpPr>
                  <a:spLocks noChangeArrowheads="1"/>
                </p:cNvSpPr>
                <p:nvPr/>
              </p:nvSpPr>
              <p:spPr bwMode="auto">
                <a:xfrm rot="16200000">
                  <a:off x="5382186" y="40850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97" name="AutoShape 40"/>
                <p:cNvSpPr>
                  <a:spLocks noChangeArrowheads="1"/>
                </p:cNvSpPr>
                <p:nvPr/>
              </p:nvSpPr>
              <p:spPr bwMode="auto">
                <a:xfrm rot="16200000">
                  <a:off x="5381392" y="3940246"/>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198" name="Gruppieren 5"/>
              <p:cNvGrpSpPr/>
              <p:nvPr/>
            </p:nvGrpSpPr>
            <p:grpSpPr>
              <a:xfrm>
                <a:off x="1403648" y="2768856"/>
                <a:ext cx="91634" cy="1509525"/>
                <a:chOff x="5854932" y="3935698"/>
                <a:chExt cx="91634" cy="1509525"/>
              </a:xfrm>
            </p:grpSpPr>
            <p:sp>
              <p:nvSpPr>
                <p:cNvPr id="199"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00"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01"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02"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03"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04"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05"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06"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07"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08"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09"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210" name="Gruppieren 491"/>
              <p:cNvGrpSpPr/>
              <p:nvPr/>
            </p:nvGrpSpPr>
            <p:grpSpPr>
              <a:xfrm rot="10800000">
                <a:off x="1547664" y="2768856"/>
                <a:ext cx="91634" cy="1509525"/>
                <a:chOff x="5854932" y="3935698"/>
                <a:chExt cx="91634" cy="1509525"/>
              </a:xfrm>
            </p:grpSpPr>
            <p:sp>
              <p:nvSpPr>
                <p:cNvPr id="211"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12"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13"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14"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15"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16"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17"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18"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19"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20"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21"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222" name="AutoShape 37"/>
              <p:cNvSpPr>
                <a:spLocks noChangeArrowheads="1"/>
              </p:cNvSpPr>
              <p:nvPr/>
            </p:nvSpPr>
            <p:spPr bwMode="auto">
              <a:xfrm rot="5400000">
                <a:off x="1672848" y="2791428"/>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23" name="AutoShape 48"/>
              <p:cNvSpPr>
                <a:spLocks noChangeArrowheads="1"/>
              </p:cNvSpPr>
              <p:nvPr/>
            </p:nvSpPr>
            <p:spPr bwMode="auto">
              <a:xfrm rot="5400000">
                <a:off x="1672848" y="292376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24" name="AutoShape 36"/>
              <p:cNvSpPr>
                <a:spLocks noChangeArrowheads="1"/>
              </p:cNvSpPr>
              <p:nvPr/>
            </p:nvSpPr>
            <p:spPr bwMode="auto">
              <a:xfrm rot="5400000">
                <a:off x="1672848" y="3079460"/>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25" name="AutoShape 35"/>
              <p:cNvSpPr>
                <a:spLocks noChangeArrowheads="1"/>
              </p:cNvSpPr>
              <p:nvPr/>
            </p:nvSpPr>
            <p:spPr bwMode="auto">
              <a:xfrm rot="5400000">
                <a:off x="1672848" y="3223476"/>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26" name="AutoShape 10"/>
              <p:cNvSpPr>
                <a:spLocks noChangeArrowheads="1"/>
              </p:cNvSpPr>
              <p:nvPr/>
            </p:nvSpPr>
            <p:spPr bwMode="auto">
              <a:xfrm rot="5400000">
                <a:off x="1673642" y="3368286"/>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27" name="AutoShape 21"/>
              <p:cNvSpPr>
                <a:spLocks noChangeArrowheads="1"/>
              </p:cNvSpPr>
              <p:nvPr/>
            </p:nvSpPr>
            <p:spPr bwMode="auto">
              <a:xfrm rot="5400000">
                <a:off x="1683736" y="3512301"/>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28" name="AutoShape 43"/>
              <p:cNvSpPr>
                <a:spLocks noChangeArrowheads="1"/>
              </p:cNvSpPr>
              <p:nvPr/>
            </p:nvSpPr>
            <p:spPr bwMode="auto">
              <a:xfrm rot="5400000">
                <a:off x="1672848" y="3655524"/>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29" name="AutoShape 7"/>
              <p:cNvSpPr>
                <a:spLocks noChangeArrowheads="1"/>
              </p:cNvSpPr>
              <p:nvPr/>
            </p:nvSpPr>
            <p:spPr bwMode="auto">
              <a:xfrm rot="5400000">
                <a:off x="1673642" y="3800334"/>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30" name="AutoShape 30"/>
              <p:cNvSpPr>
                <a:spLocks noChangeArrowheads="1"/>
              </p:cNvSpPr>
              <p:nvPr/>
            </p:nvSpPr>
            <p:spPr bwMode="auto">
              <a:xfrm rot="5400000">
                <a:off x="1682943" y="394355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31" name="AutoShape 27"/>
              <p:cNvSpPr>
                <a:spLocks noChangeArrowheads="1"/>
              </p:cNvSpPr>
              <p:nvPr/>
            </p:nvSpPr>
            <p:spPr bwMode="auto">
              <a:xfrm rot="5400000">
                <a:off x="1683736" y="407509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32" name="AutoShape 40"/>
              <p:cNvSpPr>
                <a:spLocks noChangeArrowheads="1"/>
              </p:cNvSpPr>
              <p:nvPr/>
            </p:nvSpPr>
            <p:spPr bwMode="auto">
              <a:xfrm rot="5400000">
                <a:off x="1682943" y="4219905"/>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233" name="Gruppieren 514"/>
              <p:cNvGrpSpPr/>
              <p:nvPr/>
            </p:nvGrpSpPr>
            <p:grpSpPr>
              <a:xfrm rot="10800000">
                <a:off x="1816070" y="2792221"/>
                <a:ext cx="72007" cy="1488803"/>
                <a:chOff x="4788025" y="2348880"/>
                <a:chExt cx="72007" cy="1488803"/>
              </a:xfrm>
            </p:grpSpPr>
            <p:sp>
              <p:nvSpPr>
                <p:cNvPr id="234" name="AutoShape 37"/>
                <p:cNvSpPr>
                  <a:spLocks noChangeArrowheads="1"/>
                </p:cNvSpPr>
                <p:nvPr/>
              </p:nvSpPr>
              <p:spPr bwMode="auto">
                <a:xfrm rot="5400000">
                  <a:off x="4788818" y="234808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35" name="AutoShape 48"/>
                <p:cNvSpPr>
                  <a:spLocks noChangeArrowheads="1"/>
                </p:cNvSpPr>
                <p:nvPr/>
              </p:nvSpPr>
              <p:spPr bwMode="auto">
                <a:xfrm rot="5400000">
                  <a:off x="4788818" y="2480421"/>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36" name="AutoShape 36"/>
                <p:cNvSpPr>
                  <a:spLocks noChangeArrowheads="1"/>
                </p:cNvSpPr>
                <p:nvPr/>
              </p:nvSpPr>
              <p:spPr bwMode="auto">
                <a:xfrm rot="5400000">
                  <a:off x="4788818" y="26361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37" name="AutoShape 35"/>
                <p:cNvSpPr>
                  <a:spLocks noChangeArrowheads="1"/>
                </p:cNvSpPr>
                <p:nvPr/>
              </p:nvSpPr>
              <p:spPr bwMode="auto">
                <a:xfrm rot="5400000">
                  <a:off x="4788818" y="278013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38" name="AutoShape 10"/>
                <p:cNvSpPr>
                  <a:spLocks noChangeArrowheads="1"/>
                </p:cNvSpPr>
                <p:nvPr/>
              </p:nvSpPr>
              <p:spPr bwMode="auto">
                <a:xfrm rot="5400000">
                  <a:off x="4789612" y="292494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39" name="AutoShape 21"/>
                <p:cNvSpPr>
                  <a:spLocks noChangeArrowheads="1"/>
                </p:cNvSpPr>
                <p:nvPr/>
              </p:nvSpPr>
              <p:spPr bwMode="auto">
                <a:xfrm rot="5400000">
                  <a:off x="4799706" y="30689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40" name="AutoShape 43"/>
                <p:cNvSpPr>
                  <a:spLocks noChangeArrowheads="1"/>
                </p:cNvSpPr>
                <p:nvPr/>
              </p:nvSpPr>
              <p:spPr bwMode="auto">
                <a:xfrm rot="5400000">
                  <a:off x="4788818" y="321218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41" name="AutoShape 7"/>
                <p:cNvSpPr>
                  <a:spLocks noChangeArrowheads="1"/>
                </p:cNvSpPr>
                <p:nvPr/>
              </p:nvSpPr>
              <p:spPr bwMode="auto">
                <a:xfrm rot="5400000">
                  <a:off x="4789612" y="3356993"/>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42" name="AutoShape 30"/>
                <p:cNvSpPr>
                  <a:spLocks noChangeArrowheads="1"/>
                </p:cNvSpPr>
                <p:nvPr/>
              </p:nvSpPr>
              <p:spPr bwMode="auto">
                <a:xfrm rot="5400000">
                  <a:off x="4798913" y="3500215"/>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43" name="AutoShape 27"/>
                <p:cNvSpPr>
                  <a:spLocks noChangeArrowheads="1"/>
                </p:cNvSpPr>
                <p:nvPr/>
              </p:nvSpPr>
              <p:spPr bwMode="auto">
                <a:xfrm rot="5400000">
                  <a:off x="4799706" y="36317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44" name="AutoShape 40"/>
                <p:cNvSpPr>
                  <a:spLocks noChangeArrowheads="1"/>
                </p:cNvSpPr>
                <p:nvPr/>
              </p:nvSpPr>
              <p:spPr bwMode="auto">
                <a:xfrm rot="5400000">
                  <a:off x="4798913" y="3776564"/>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245" name="AutoShape 37"/>
              <p:cNvSpPr>
                <a:spLocks noChangeArrowheads="1"/>
              </p:cNvSpPr>
              <p:nvPr/>
            </p:nvSpPr>
            <p:spPr bwMode="auto">
              <a:xfrm rot="16200000">
                <a:off x="1970976" y="364912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46" name="AutoShape 48"/>
              <p:cNvSpPr>
                <a:spLocks noChangeArrowheads="1"/>
              </p:cNvSpPr>
              <p:nvPr/>
            </p:nvSpPr>
            <p:spPr bwMode="auto">
              <a:xfrm rot="16200000">
                <a:off x="1970976" y="3516793"/>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47" name="AutoShape 36"/>
              <p:cNvSpPr>
                <a:spLocks noChangeArrowheads="1"/>
              </p:cNvSpPr>
              <p:nvPr/>
            </p:nvSpPr>
            <p:spPr bwMode="auto">
              <a:xfrm rot="16200000">
                <a:off x="1970976" y="336109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48" name="AutoShape 35"/>
              <p:cNvSpPr>
                <a:spLocks noChangeArrowheads="1"/>
              </p:cNvSpPr>
              <p:nvPr/>
            </p:nvSpPr>
            <p:spPr bwMode="auto">
              <a:xfrm rot="16200000">
                <a:off x="1970976" y="3217079"/>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49" name="AutoShape 10"/>
              <p:cNvSpPr>
                <a:spLocks noChangeArrowheads="1"/>
              </p:cNvSpPr>
              <p:nvPr/>
            </p:nvSpPr>
            <p:spPr bwMode="auto">
              <a:xfrm rot="16200000">
                <a:off x="1971770" y="3072269"/>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50" name="AutoShape 21"/>
              <p:cNvSpPr>
                <a:spLocks noChangeArrowheads="1"/>
              </p:cNvSpPr>
              <p:nvPr/>
            </p:nvSpPr>
            <p:spPr bwMode="auto">
              <a:xfrm rot="16200000">
                <a:off x="1961675" y="2928253"/>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51" name="AutoShape 43"/>
              <p:cNvSpPr>
                <a:spLocks noChangeArrowheads="1"/>
              </p:cNvSpPr>
              <p:nvPr/>
            </p:nvSpPr>
            <p:spPr bwMode="auto">
              <a:xfrm rot="16200000">
                <a:off x="1960880" y="2785031"/>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52" name="AutoShape 7"/>
              <p:cNvSpPr>
                <a:spLocks noChangeArrowheads="1"/>
              </p:cNvSpPr>
              <p:nvPr/>
            </p:nvSpPr>
            <p:spPr bwMode="auto">
              <a:xfrm rot="16200000">
                <a:off x="1988279" y="4220699"/>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53" name="AutoShape 30"/>
              <p:cNvSpPr>
                <a:spLocks noChangeArrowheads="1"/>
              </p:cNvSpPr>
              <p:nvPr/>
            </p:nvSpPr>
            <p:spPr bwMode="auto">
              <a:xfrm rot="16200000">
                <a:off x="1977390" y="4077477"/>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54" name="AutoShape 27"/>
              <p:cNvSpPr>
                <a:spLocks noChangeArrowheads="1"/>
              </p:cNvSpPr>
              <p:nvPr/>
            </p:nvSpPr>
            <p:spPr bwMode="auto">
              <a:xfrm rot="16200000">
                <a:off x="1978184" y="394593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55" name="AutoShape 40"/>
              <p:cNvSpPr>
                <a:spLocks noChangeArrowheads="1"/>
              </p:cNvSpPr>
              <p:nvPr/>
            </p:nvSpPr>
            <p:spPr bwMode="auto">
              <a:xfrm rot="16200000">
                <a:off x="1977390" y="3801127"/>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256" name="Gruppieren 537"/>
              <p:cNvGrpSpPr/>
              <p:nvPr/>
            </p:nvGrpSpPr>
            <p:grpSpPr>
              <a:xfrm rot="10800000">
                <a:off x="2104102" y="2785825"/>
                <a:ext cx="88517" cy="1495199"/>
                <a:chOff x="5364089" y="2924943"/>
                <a:chExt cx="88517" cy="1495199"/>
              </a:xfrm>
            </p:grpSpPr>
            <p:sp>
              <p:nvSpPr>
                <p:cNvPr id="257" name="AutoShape 37"/>
                <p:cNvSpPr>
                  <a:spLocks noChangeArrowheads="1"/>
                </p:cNvSpPr>
                <p:nvPr/>
              </p:nvSpPr>
              <p:spPr bwMode="auto">
                <a:xfrm rot="16200000">
                  <a:off x="5374978" y="378824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58" name="AutoShape 48"/>
                <p:cNvSpPr>
                  <a:spLocks noChangeArrowheads="1"/>
                </p:cNvSpPr>
                <p:nvPr/>
              </p:nvSpPr>
              <p:spPr bwMode="auto">
                <a:xfrm rot="16200000">
                  <a:off x="5374978" y="365591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59" name="AutoShape 36"/>
                <p:cNvSpPr>
                  <a:spLocks noChangeArrowheads="1"/>
                </p:cNvSpPr>
                <p:nvPr/>
              </p:nvSpPr>
              <p:spPr bwMode="auto">
                <a:xfrm rot="16200000">
                  <a:off x="5374978" y="350021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60" name="AutoShape 35"/>
                <p:cNvSpPr>
                  <a:spLocks noChangeArrowheads="1"/>
                </p:cNvSpPr>
                <p:nvPr/>
              </p:nvSpPr>
              <p:spPr bwMode="auto">
                <a:xfrm rot="16200000">
                  <a:off x="5374978" y="3356198"/>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61" name="AutoShape 10"/>
                <p:cNvSpPr>
                  <a:spLocks noChangeArrowheads="1"/>
                </p:cNvSpPr>
                <p:nvPr/>
              </p:nvSpPr>
              <p:spPr bwMode="auto">
                <a:xfrm rot="16200000">
                  <a:off x="5375772" y="3211388"/>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62" name="AutoShape 21"/>
                <p:cNvSpPr>
                  <a:spLocks noChangeArrowheads="1"/>
                </p:cNvSpPr>
                <p:nvPr/>
              </p:nvSpPr>
              <p:spPr bwMode="auto">
                <a:xfrm rot="16200000">
                  <a:off x="5365677" y="306737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63" name="AutoShape 43"/>
                <p:cNvSpPr>
                  <a:spLocks noChangeArrowheads="1"/>
                </p:cNvSpPr>
                <p:nvPr/>
              </p:nvSpPr>
              <p:spPr bwMode="auto">
                <a:xfrm rot="16200000">
                  <a:off x="5364882" y="2924150"/>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64" name="AutoShape 7"/>
                <p:cNvSpPr>
                  <a:spLocks noChangeArrowheads="1"/>
                </p:cNvSpPr>
                <p:nvPr/>
              </p:nvSpPr>
              <p:spPr bwMode="auto">
                <a:xfrm rot="16200000">
                  <a:off x="5392281" y="4359818"/>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65" name="AutoShape 30"/>
                <p:cNvSpPr>
                  <a:spLocks noChangeArrowheads="1"/>
                </p:cNvSpPr>
                <p:nvPr/>
              </p:nvSpPr>
              <p:spPr bwMode="auto">
                <a:xfrm rot="16200000">
                  <a:off x="5381392" y="421659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66" name="AutoShape 27"/>
                <p:cNvSpPr>
                  <a:spLocks noChangeArrowheads="1"/>
                </p:cNvSpPr>
                <p:nvPr/>
              </p:nvSpPr>
              <p:spPr bwMode="auto">
                <a:xfrm rot="16200000">
                  <a:off x="5382186" y="40850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67" name="AutoShape 40"/>
                <p:cNvSpPr>
                  <a:spLocks noChangeArrowheads="1"/>
                </p:cNvSpPr>
                <p:nvPr/>
              </p:nvSpPr>
              <p:spPr bwMode="auto">
                <a:xfrm rot="16200000">
                  <a:off x="5381392" y="3940246"/>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268" name="Gruppieren 549"/>
              <p:cNvGrpSpPr/>
              <p:nvPr/>
            </p:nvGrpSpPr>
            <p:grpSpPr>
              <a:xfrm>
                <a:off x="2248118" y="2768856"/>
                <a:ext cx="91634" cy="1509525"/>
                <a:chOff x="5854932" y="3935698"/>
                <a:chExt cx="91634" cy="1509525"/>
              </a:xfrm>
            </p:grpSpPr>
            <p:sp>
              <p:nvSpPr>
                <p:cNvPr id="269"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70"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71"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72"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73"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74"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75"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76"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77"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78"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79"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cxnSp>
            <p:nvCxnSpPr>
              <p:cNvPr id="280" name="AutoShape 1133"/>
              <p:cNvCxnSpPr>
                <a:cxnSpLocks noChangeShapeType="1"/>
                <a:stCxn id="74" idx="2"/>
                <a:endCxn id="151" idx="0"/>
              </p:cNvCxnSpPr>
              <p:nvPr/>
            </p:nvCxnSpPr>
            <p:spPr bwMode="auto">
              <a:xfrm>
                <a:off x="836872" y="2466265"/>
                <a:ext cx="746796" cy="23058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1" name="AutoShape 1133"/>
              <p:cNvCxnSpPr>
                <a:cxnSpLocks noChangeShapeType="1"/>
                <a:stCxn id="80" idx="2"/>
                <a:endCxn id="151" idx="0"/>
              </p:cNvCxnSpPr>
              <p:nvPr/>
            </p:nvCxnSpPr>
            <p:spPr bwMode="auto">
              <a:xfrm>
                <a:off x="997210" y="2461502"/>
                <a:ext cx="586458"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2" name="AutoShape 1133"/>
              <p:cNvCxnSpPr>
                <a:cxnSpLocks noChangeShapeType="1"/>
                <a:stCxn id="87" idx="2"/>
                <a:endCxn id="151" idx="0"/>
              </p:cNvCxnSpPr>
              <p:nvPr/>
            </p:nvCxnSpPr>
            <p:spPr bwMode="auto">
              <a:xfrm>
                <a:off x="1159135" y="2467852"/>
                <a:ext cx="424533" cy="22899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3" name="AutoShape 1133"/>
              <p:cNvCxnSpPr>
                <a:cxnSpLocks noChangeShapeType="1"/>
                <a:stCxn id="94" idx="2"/>
                <a:endCxn id="151" idx="0"/>
              </p:cNvCxnSpPr>
              <p:nvPr/>
            </p:nvCxnSpPr>
            <p:spPr bwMode="auto">
              <a:xfrm>
                <a:off x="1305185" y="2464677"/>
                <a:ext cx="278483" cy="23217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4" name="AutoShape 1133"/>
              <p:cNvCxnSpPr>
                <a:cxnSpLocks noChangeShapeType="1"/>
                <a:stCxn id="103" idx="3"/>
                <a:endCxn id="151" idx="0"/>
              </p:cNvCxnSpPr>
              <p:nvPr/>
            </p:nvCxnSpPr>
            <p:spPr bwMode="auto">
              <a:xfrm>
                <a:off x="1439603" y="2461502"/>
                <a:ext cx="144065"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5" name="AutoShape 1133"/>
              <p:cNvCxnSpPr>
                <a:cxnSpLocks noChangeShapeType="1"/>
                <a:stCxn id="111" idx="3"/>
                <a:endCxn id="151" idx="0"/>
              </p:cNvCxnSpPr>
              <p:nvPr/>
            </p:nvCxnSpPr>
            <p:spPr bwMode="auto">
              <a:xfrm flipH="1">
                <a:off x="1583668" y="2461502"/>
                <a:ext cx="22623"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6" name="AutoShape 1133"/>
              <p:cNvCxnSpPr>
                <a:cxnSpLocks noChangeShapeType="1"/>
                <a:stCxn id="117" idx="3"/>
                <a:endCxn id="151" idx="0"/>
              </p:cNvCxnSpPr>
              <p:nvPr/>
            </p:nvCxnSpPr>
            <p:spPr bwMode="auto">
              <a:xfrm flipH="1">
                <a:off x="1583668" y="2463090"/>
                <a:ext cx="184548" cy="23375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7" name="AutoShape 1133"/>
              <p:cNvCxnSpPr>
                <a:cxnSpLocks noChangeShapeType="1"/>
                <a:stCxn id="138" idx="2"/>
                <a:endCxn id="151" idx="0"/>
              </p:cNvCxnSpPr>
              <p:nvPr/>
            </p:nvCxnSpPr>
            <p:spPr bwMode="auto">
              <a:xfrm flipH="1">
                <a:off x="1583668" y="2461502"/>
                <a:ext cx="367629"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8" name="AutoShape 1133"/>
              <p:cNvCxnSpPr>
                <a:cxnSpLocks noChangeShapeType="1"/>
                <a:stCxn id="124" idx="2"/>
                <a:endCxn id="151" idx="0"/>
              </p:cNvCxnSpPr>
              <p:nvPr/>
            </p:nvCxnSpPr>
            <p:spPr bwMode="auto">
              <a:xfrm flipH="1">
                <a:off x="1583668" y="2461502"/>
                <a:ext cx="531142"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9" name="AutoShape 1133"/>
              <p:cNvCxnSpPr>
                <a:cxnSpLocks noChangeShapeType="1"/>
                <a:stCxn id="131" idx="3"/>
                <a:endCxn id="151" idx="0"/>
              </p:cNvCxnSpPr>
              <p:nvPr/>
            </p:nvCxnSpPr>
            <p:spPr bwMode="auto">
              <a:xfrm flipH="1">
                <a:off x="1583668" y="2467852"/>
                <a:ext cx="654448" cy="22899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0" name="AutoShape 1133"/>
              <p:cNvCxnSpPr>
                <a:cxnSpLocks noChangeShapeType="1"/>
                <a:stCxn id="145" idx="2"/>
                <a:endCxn id="151" idx="0"/>
              </p:cNvCxnSpPr>
              <p:nvPr/>
            </p:nvCxnSpPr>
            <p:spPr bwMode="auto">
              <a:xfrm flipH="1">
                <a:off x="1583668" y="2463090"/>
                <a:ext cx="843879" cy="23375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1" name="Textfeld 4180"/>
              <p:cNvSpPr txBox="1"/>
              <p:nvPr/>
            </p:nvSpPr>
            <p:spPr>
              <a:xfrm>
                <a:off x="1115616" y="4909932"/>
                <a:ext cx="864096" cy="523220"/>
              </a:xfrm>
              <a:prstGeom prst="rect">
                <a:avLst/>
              </a:prstGeom>
              <a:noFill/>
            </p:spPr>
            <p:txBody>
              <a:bodyPr wrap="square" rtlCol="0">
                <a:spAutoFit/>
              </a:bodyPr>
              <a:lstStyle/>
              <a:p>
                <a:r>
                  <a:rPr lang="en-GB" sz="1000" dirty="0"/>
                  <a:t>●●●●</a:t>
                </a:r>
              </a:p>
              <a:p>
                <a:endParaRPr lang="en-GB" dirty="0"/>
              </a:p>
            </p:txBody>
          </p:sp>
          <p:grpSp>
            <p:nvGrpSpPr>
              <p:cNvPr id="292" name="Gruppieren 4182"/>
              <p:cNvGrpSpPr/>
              <p:nvPr/>
            </p:nvGrpSpPr>
            <p:grpSpPr>
              <a:xfrm>
                <a:off x="1619672" y="4569056"/>
                <a:ext cx="576064" cy="792088"/>
                <a:chOff x="4139952" y="3861048"/>
                <a:chExt cx="576064" cy="792088"/>
              </a:xfrm>
            </p:grpSpPr>
            <p:grpSp>
              <p:nvGrpSpPr>
                <p:cNvPr id="293" name="Group 83"/>
                <p:cNvGrpSpPr>
                  <a:grpSpLocks/>
                </p:cNvGrpSpPr>
                <p:nvPr/>
              </p:nvGrpSpPr>
              <p:grpSpPr bwMode="auto">
                <a:xfrm>
                  <a:off x="4211960" y="3939778"/>
                  <a:ext cx="61912" cy="641350"/>
                  <a:chOff x="405" y="1853"/>
                  <a:chExt cx="39" cy="404"/>
                </a:xfrm>
                <a:solidFill>
                  <a:srgbClr val="50A9B0"/>
                </a:solidFill>
              </p:grpSpPr>
              <p:sp>
                <p:nvSpPr>
                  <p:cNvPr id="33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4"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5" name="Group 83"/>
                <p:cNvGrpSpPr>
                  <a:grpSpLocks/>
                </p:cNvGrpSpPr>
                <p:nvPr/>
              </p:nvGrpSpPr>
              <p:grpSpPr bwMode="auto">
                <a:xfrm>
                  <a:off x="4283968" y="3939778"/>
                  <a:ext cx="61912" cy="641350"/>
                  <a:chOff x="405" y="1853"/>
                  <a:chExt cx="39" cy="404"/>
                </a:xfrm>
                <a:solidFill>
                  <a:srgbClr val="50A9B0"/>
                </a:solidFill>
              </p:grpSpPr>
              <p:sp>
                <p:nvSpPr>
                  <p:cNvPr id="32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6"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7" name="Group 83"/>
                <p:cNvGrpSpPr>
                  <a:grpSpLocks/>
                </p:cNvGrpSpPr>
                <p:nvPr/>
              </p:nvGrpSpPr>
              <p:grpSpPr bwMode="auto">
                <a:xfrm>
                  <a:off x="4355976" y="3933056"/>
                  <a:ext cx="61912" cy="641350"/>
                  <a:chOff x="405" y="1853"/>
                  <a:chExt cx="39" cy="404"/>
                </a:xfrm>
                <a:solidFill>
                  <a:srgbClr val="50A9B0"/>
                </a:solidFill>
              </p:grpSpPr>
              <p:sp>
                <p:nvSpPr>
                  <p:cNvPr id="32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8"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9" name="Group 83"/>
                <p:cNvGrpSpPr>
                  <a:grpSpLocks/>
                </p:cNvGrpSpPr>
                <p:nvPr/>
              </p:nvGrpSpPr>
              <p:grpSpPr bwMode="auto">
                <a:xfrm>
                  <a:off x="4436368" y="3933056"/>
                  <a:ext cx="61912" cy="641350"/>
                  <a:chOff x="405" y="1853"/>
                  <a:chExt cx="39" cy="404"/>
                </a:xfrm>
                <a:solidFill>
                  <a:srgbClr val="50A9B0"/>
                </a:solidFill>
              </p:grpSpPr>
              <p:sp>
                <p:nvSpPr>
                  <p:cNvPr id="31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0"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01" name="Group 83"/>
                <p:cNvGrpSpPr>
                  <a:grpSpLocks/>
                </p:cNvGrpSpPr>
                <p:nvPr/>
              </p:nvGrpSpPr>
              <p:grpSpPr bwMode="auto">
                <a:xfrm>
                  <a:off x="4499992" y="3933056"/>
                  <a:ext cx="61912" cy="641350"/>
                  <a:chOff x="405" y="1853"/>
                  <a:chExt cx="39" cy="404"/>
                </a:xfrm>
                <a:solidFill>
                  <a:srgbClr val="50A9B0"/>
                </a:solidFill>
              </p:grpSpPr>
              <p:sp>
                <p:nvSpPr>
                  <p:cNvPr id="31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2"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03" name="Group 83"/>
                <p:cNvGrpSpPr>
                  <a:grpSpLocks/>
                </p:cNvGrpSpPr>
                <p:nvPr/>
              </p:nvGrpSpPr>
              <p:grpSpPr bwMode="auto">
                <a:xfrm>
                  <a:off x="4566221" y="3933056"/>
                  <a:ext cx="61912" cy="641350"/>
                  <a:chOff x="405" y="1853"/>
                  <a:chExt cx="39" cy="404"/>
                </a:xfrm>
                <a:solidFill>
                  <a:srgbClr val="50A9B0"/>
                </a:solidFill>
              </p:grpSpPr>
              <p:sp>
                <p:nvSpPr>
                  <p:cNvPr id="30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4"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5" name="Rechteck 852"/>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36" name="Gruppieren 4181"/>
              <p:cNvGrpSpPr/>
              <p:nvPr/>
            </p:nvGrpSpPr>
            <p:grpSpPr>
              <a:xfrm>
                <a:off x="251520" y="4569056"/>
                <a:ext cx="576064" cy="792088"/>
                <a:chOff x="5508104" y="4013448"/>
                <a:chExt cx="576064" cy="792088"/>
              </a:xfrm>
            </p:grpSpPr>
            <p:grpSp>
              <p:nvGrpSpPr>
                <p:cNvPr id="337" name="Group 83"/>
                <p:cNvGrpSpPr>
                  <a:grpSpLocks/>
                </p:cNvGrpSpPr>
                <p:nvPr/>
              </p:nvGrpSpPr>
              <p:grpSpPr bwMode="auto">
                <a:xfrm>
                  <a:off x="5580112" y="4092178"/>
                  <a:ext cx="61912" cy="641350"/>
                  <a:chOff x="405" y="1853"/>
                  <a:chExt cx="39" cy="404"/>
                </a:xfrm>
                <a:solidFill>
                  <a:srgbClr val="D57C5D"/>
                </a:solidFill>
              </p:grpSpPr>
              <p:sp>
                <p:nvSpPr>
                  <p:cNvPr id="37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38"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39" name="Group 83"/>
                <p:cNvGrpSpPr>
                  <a:grpSpLocks/>
                </p:cNvGrpSpPr>
                <p:nvPr/>
              </p:nvGrpSpPr>
              <p:grpSpPr bwMode="auto">
                <a:xfrm>
                  <a:off x="5652120" y="4092178"/>
                  <a:ext cx="61912" cy="641350"/>
                  <a:chOff x="405" y="1853"/>
                  <a:chExt cx="39" cy="404"/>
                </a:xfrm>
                <a:solidFill>
                  <a:srgbClr val="D57C5D"/>
                </a:solidFill>
              </p:grpSpPr>
              <p:sp>
                <p:nvSpPr>
                  <p:cNvPr id="37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0"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1" name="Group 83"/>
                <p:cNvGrpSpPr>
                  <a:grpSpLocks/>
                </p:cNvGrpSpPr>
                <p:nvPr/>
              </p:nvGrpSpPr>
              <p:grpSpPr bwMode="auto">
                <a:xfrm>
                  <a:off x="5724128" y="4085456"/>
                  <a:ext cx="61912" cy="641350"/>
                  <a:chOff x="405" y="1853"/>
                  <a:chExt cx="39" cy="404"/>
                </a:xfrm>
                <a:solidFill>
                  <a:srgbClr val="D57C5D"/>
                </a:solidFill>
              </p:grpSpPr>
              <p:sp>
                <p:nvSpPr>
                  <p:cNvPr id="36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2"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3" name="Group 83"/>
                <p:cNvGrpSpPr>
                  <a:grpSpLocks/>
                </p:cNvGrpSpPr>
                <p:nvPr/>
              </p:nvGrpSpPr>
              <p:grpSpPr bwMode="auto">
                <a:xfrm>
                  <a:off x="5804520" y="4085456"/>
                  <a:ext cx="61912" cy="641350"/>
                  <a:chOff x="405" y="1853"/>
                  <a:chExt cx="39" cy="404"/>
                </a:xfrm>
                <a:solidFill>
                  <a:srgbClr val="D57C5D"/>
                </a:solidFill>
              </p:grpSpPr>
              <p:sp>
                <p:nvSpPr>
                  <p:cNvPr id="36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4"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5" name="Group 83"/>
                <p:cNvGrpSpPr>
                  <a:grpSpLocks/>
                </p:cNvGrpSpPr>
                <p:nvPr/>
              </p:nvGrpSpPr>
              <p:grpSpPr bwMode="auto">
                <a:xfrm>
                  <a:off x="5868144" y="4085456"/>
                  <a:ext cx="61912" cy="641350"/>
                  <a:chOff x="405" y="1853"/>
                  <a:chExt cx="39" cy="404"/>
                </a:xfrm>
                <a:solidFill>
                  <a:srgbClr val="D57C5D"/>
                </a:solidFill>
              </p:grpSpPr>
              <p:sp>
                <p:nvSpPr>
                  <p:cNvPr id="35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6"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7" name="Group 83"/>
                <p:cNvGrpSpPr>
                  <a:grpSpLocks/>
                </p:cNvGrpSpPr>
                <p:nvPr/>
              </p:nvGrpSpPr>
              <p:grpSpPr bwMode="auto">
                <a:xfrm>
                  <a:off x="5934373" y="4085456"/>
                  <a:ext cx="61912" cy="641350"/>
                  <a:chOff x="405" y="1853"/>
                  <a:chExt cx="39" cy="404"/>
                </a:xfrm>
                <a:solidFill>
                  <a:srgbClr val="D57C5D"/>
                </a:solidFill>
              </p:grpSpPr>
              <p:sp>
                <p:nvSpPr>
                  <p:cNvPr id="35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8"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9" name="Rechteck 925"/>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80" name="Gruppieren 928"/>
              <p:cNvGrpSpPr/>
              <p:nvPr/>
            </p:nvGrpSpPr>
            <p:grpSpPr>
              <a:xfrm>
                <a:off x="403920" y="4721456"/>
                <a:ext cx="576064" cy="792088"/>
                <a:chOff x="5508104" y="4013448"/>
                <a:chExt cx="576064" cy="792088"/>
              </a:xfrm>
            </p:grpSpPr>
            <p:grpSp>
              <p:nvGrpSpPr>
                <p:cNvPr id="381" name="Group 83"/>
                <p:cNvGrpSpPr>
                  <a:grpSpLocks/>
                </p:cNvGrpSpPr>
                <p:nvPr/>
              </p:nvGrpSpPr>
              <p:grpSpPr bwMode="auto">
                <a:xfrm>
                  <a:off x="5580112" y="4092178"/>
                  <a:ext cx="61912" cy="641350"/>
                  <a:chOff x="405" y="1853"/>
                  <a:chExt cx="39" cy="404"/>
                </a:xfrm>
                <a:solidFill>
                  <a:srgbClr val="D57C5D"/>
                </a:solidFill>
              </p:grpSpPr>
              <p:sp>
                <p:nvSpPr>
                  <p:cNvPr id="41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2"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3" name="Group 83"/>
                <p:cNvGrpSpPr>
                  <a:grpSpLocks/>
                </p:cNvGrpSpPr>
                <p:nvPr/>
              </p:nvGrpSpPr>
              <p:grpSpPr bwMode="auto">
                <a:xfrm>
                  <a:off x="5652120" y="4092178"/>
                  <a:ext cx="61912" cy="641350"/>
                  <a:chOff x="405" y="1853"/>
                  <a:chExt cx="39" cy="404"/>
                </a:xfrm>
                <a:solidFill>
                  <a:srgbClr val="D57C5D"/>
                </a:solidFill>
              </p:grpSpPr>
              <p:sp>
                <p:nvSpPr>
                  <p:cNvPr id="41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4"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5" name="Group 83"/>
                <p:cNvGrpSpPr>
                  <a:grpSpLocks/>
                </p:cNvGrpSpPr>
                <p:nvPr/>
              </p:nvGrpSpPr>
              <p:grpSpPr bwMode="auto">
                <a:xfrm>
                  <a:off x="5724128" y="4085456"/>
                  <a:ext cx="61912" cy="641350"/>
                  <a:chOff x="405" y="1853"/>
                  <a:chExt cx="39" cy="404"/>
                </a:xfrm>
                <a:solidFill>
                  <a:srgbClr val="D57C5D"/>
                </a:solidFill>
              </p:grpSpPr>
              <p:sp>
                <p:nvSpPr>
                  <p:cNvPr id="40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6"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7" name="Group 83"/>
                <p:cNvGrpSpPr>
                  <a:grpSpLocks/>
                </p:cNvGrpSpPr>
                <p:nvPr/>
              </p:nvGrpSpPr>
              <p:grpSpPr bwMode="auto">
                <a:xfrm>
                  <a:off x="5804520" y="4085456"/>
                  <a:ext cx="61912" cy="641350"/>
                  <a:chOff x="405" y="1853"/>
                  <a:chExt cx="39" cy="404"/>
                </a:xfrm>
                <a:solidFill>
                  <a:srgbClr val="D57C5D"/>
                </a:solidFill>
              </p:grpSpPr>
              <p:sp>
                <p:nvSpPr>
                  <p:cNvPr id="40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8"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9" name="Group 83"/>
                <p:cNvGrpSpPr>
                  <a:grpSpLocks/>
                </p:cNvGrpSpPr>
                <p:nvPr/>
              </p:nvGrpSpPr>
              <p:grpSpPr bwMode="auto">
                <a:xfrm>
                  <a:off x="5868144" y="4085456"/>
                  <a:ext cx="61912" cy="641350"/>
                  <a:chOff x="405" y="1853"/>
                  <a:chExt cx="39" cy="404"/>
                </a:xfrm>
                <a:solidFill>
                  <a:srgbClr val="D57C5D"/>
                </a:solidFill>
              </p:grpSpPr>
              <p:sp>
                <p:nvSpPr>
                  <p:cNvPr id="39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90"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91" name="Group 83"/>
                <p:cNvGrpSpPr>
                  <a:grpSpLocks/>
                </p:cNvGrpSpPr>
                <p:nvPr/>
              </p:nvGrpSpPr>
              <p:grpSpPr bwMode="auto">
                <a:xfrm>
                  <a:off x="5934373" y="4085456"/>
                  <a:ext cx="61912" cy="641350"/>
                  <a:chOff x="405" y="1853"/>
                  <a:chExt cx="39" cy="404"/>
                </a:xfrm>
                <a:solidFill>
                  <a:srgbClr val="D57C5D"/>
                </a:solidFill>
              </p:grpSpPr>
              <p:sp>
                <p:nvSpPr>
                  <p:cNvPr id="39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92"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93" name="Rechteck 941"/>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24" name="Gruppieren 972"/>
              <p:cNvGrpSpPr/>
              <p:nvPr/>
            </p:nvGrpSpPr>
            <p:grpSpPr>
              <a:xfrm>
                <a:off x="556320" y="4873856"/>
                <a:ext cx="576064" cy="792088"/>
                <a:chOff x="5508104" y="4013448"/>
                <a:chExt cx="576064" cy="792088"/>
              </a:xfrm>
            </p:grpSpPr>
            <p:grpSp>
              <p:nvGrpSpPr>
                <p:cNvPr id="425" name="Group 83"/>
                <p:cNvGrpSpPr>
                  <a:grpSpLocks/>
                </p:cNvGrpSpPr>
                <p:nvPr/>
              </p:nvGrpSpPr>
              <p:grpSpPr bwMode="auto">
                <a:xfrm>
                  <a:off x="5580112" y="4092178"/>
                  <a:ext cx="61912" cy="641350"/>
                  <a:chOff x="405" y="1853"/>
                  <a:chExt cx="39" cy="404"/>
                </a:xfrm>
                <a:solidFill>
                  <a:srgbClr val="D57C5D"/>
                </a:solidFill>
              </p:grpSpPr>
              <p:sp>
                <p:nvSpPr>
                  <p:cNvPr id="46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26"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27" name="Group 83"/>
                <p:cNvGrpSpPr>
                  <a:grpSpLocks/>
                </p:cNvGrpSpPr>
                <p:nvPr/>
              </p:nvGrpSpPr>
              <p:grpSpPr bwMode="auto">
                <a:xfrm>
                  <a:off x="5652120" y="4092178"/>
                  <a:ext cx="61912" cy="641350"/>
                  <a:chOff x="405" y="1853"/>
                  <a:chExt cx="39" cy="404"/>
                </a:xfrm>
                <a:solidFill>
                  <a:srgbClr val="D57C5D"/>
                </a:solidFill>
              </p:grpSpPr>
              <p:sp>
                <p:nvSpPr>
                  <p:cNvPr id="45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28"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29" name="Group 83"/>
                <p:cNvGrpSpPr>
                  <a:grpSpLocks/>
                </p:cNvGrpSpPr>
                <p:nvPr/>
              </p:nvGrpSpPr>
              <p:grpSpPr bwMode="auto">
                <a:xfrm>
                  <a:off x="5724128" y="4085456"/>
                  <a:ext cx="61912" cy="641350"/>
                  <a:chOff x="405" y="1853"/>
                  <a:chExt cx="39" cy="404"/>
                </a:xfrm>
                <a:solidFill>
                  <a:srgbClr val="D57C5D"/>
                </a:solidFill>
              </p:grpSpPr>
              <p:sp>
                <p:nvSpPr>
                  <p:cNvPr id="45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0"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1" name="Group 83"/>
                <p:cNvGrpSpPr>
                  <a:grpSpLocks/>
                </p:cNvGrpSpPr>
                <p:nvPr/>
              </p:nvGrpSpPr>
              <p:grpSpPr bwMode="auto">
                <a:xfrm>
                  <a:off x="5804520" y="4085456"/>
                  <a:ext cx="61912" cy="641350"/>
                  <a:chOff x="405" y="1853"/>
                  <a:chExt cx="39" cy="404"/>
                </a:xfrm>
                <a:solidFill>
                  <a:srgbClr val="D57C5D"/>
                </a:solidFill>
              </p:grpSpPr>
              <p:sp>
                <p:nvSpPr>
                  <p:cNvPr id="44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2"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3" name="Group 83"/>
                <p:cNvGrpSpPr>
                  <a:grpSpLocks/>
                </p:cNvGrpSpPr>
                <p:nvPr/>
              </p:nvGrpSpPr>
              <p:grpSpPr bwMode="auto">
                <a:xfrm>
                  <a:off x="5868144" y="4085456"/>
                  <a:ext cx="61912" cy="641350"/>
                  <a:chOff x="405" y="1853"/>
                  <a:chExt cx="39" cy="404"/>
                </a:xfrm>
                <a:solidFill>
                  <a:srgbClr val="D57C5D"/>
                </a:solidFill>
              </p:grpSpPr>
              <p:sp>
                <p:nvSpPr>
                  <p:cNvPr id="44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4"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5" name="Group 83"/>
                <p:cNvGrpSpPr>
                  <a:grpSpLocks/>
                </p:cNvGrpSpPr>
                <p:nvPr/>
              </p:nvGrpSpPr>
              <p:grpSpPr bwMode="auto">
                <a:xfrm>
                  <a:off x="5934373" y="4085456"/>
                  <a:ext cx="61912" cy="641350"/>
                  <a:chOff x="405" y="1853"/>
                  <a:chExt cx="39" cy="404"/>
                </a:xfrm>
                <a:solidFill>
                  <a:srgbClr val="D57C5D"/>
                </a:solidFill>
              </p:grpSpPr>
              <p:sp>
                <p:nvSpPr>
                  <p:cNvPr id="43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3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6"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37" name="Rechteck 985"/>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68" name="Gruppieren 1016"/>
              <p:cNvGrpSpPr/>
              <p:nvPr/>
            </p:nvGrpSpPr>
            <p:grpSpPr>
              <a:xfrm>
                <a:off x="1772072" y="4721456"/>
                <a:ext cx="576064" cy="792088"/>
                <a:chOff x="4139952" y="3861048"/>
                <a:chExt cx="576064" cy="792088"/>
              </a:xfrm>
            </p:grpSpPr>
            <p:grpSp>
              <p:nvGrpSpPr>
                <p:cNvPr id="469" name="Group 83"/>
                <p:cNvGrpSpPr>
                  <a:grpSpLocks/>
                </p:cNvGrpSpPr>
                <p:nvPr/>
              </p:nvGrpSpPr>
              <p:grpSpPr bwMode="auto">
                <a:xfrm>
                  <a:off x="4211960" y="3939778"/>
                  <a:ext cx="61912" cy="641350"/>
                  <a:chOff x="405" y="1853"/>
                  <a:chExt cx="39" cy="404"/>
                </a:xfrm>
                <a:solidFill>
                  <a:srgbClr val="50A9B0"/>
                </a:solidFill>
              </p:grpSpPr>
              <p:sp>
                <p:nvSpPr>
                  <p:cNvPr id="50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0"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1" name="Group 83"/>
                <p:cNvGrpSpPr>
                  <a:grpSpLocks/>
                </p:cNvGrpSpPr>
                <p:nvPr/>
              </p:nvGrpSpPr>
              <p:grpSpPr bwMode="auto">
                <a:xfrm>
                  <a:off x="4283968" y="3939778"/>
                  <a:ext cx="61912" cy="641350"/>
                  <a:chOff x="405" y="1853"/>
                  <a:chExt cx="39" cy="404"/>
                </a:xfrm>
                <a:solidFill>
                  <a:srgbClr val="50A9B0"/>
                </a:solidFill>
              </p:grpSpPr>
              <p:sp>
                <p:nvSpPr>
                  <p:cNvPr id="50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2"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3" name="Group 83"/>
                <p:cNvGrpSpPr>
                  <a:grpSpLocks/>
                </p:cNvGrpSpPr>
                <p:nvPr/>
              </p:nvGrpSpPr>
              <p:grpSpPr bwMode="auto">
                <a:xfrm>
                  <a:off x="4355976" y="3933056"/>
                  <a:ext cx="61912" cy="641350"/>
                  <a:chOff x="405" y="1853"/>
                  <a:chExt cx="39" cy="404"/>
                </a:xfrm>
                <a:solidFill>
                  <a:srgbClr val="50A9B0"/>
                </a:solidFill>
              </p:grpSpPr>
              <p:sp>
                <p:nvSpPr>
                  <p:cNvPr id="49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4"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5" name="Group 83"/>
                <p:cNvGrpSpPr>
                  <a:grpSpLocks/>
                </p:cNvGrpSpPr>
                <p:nvPr/>
              </p:nvGrpSpPr>
              <p:grpSpPr bwMode="auto">
                <a:xfrm>
                  <a:off x="4436368" y="3933056"/>
                  <a:ext cx="61912" cy="641350"/>
                  <a:chOff x="405" y="1853"/>
                  <a:chExt cx="39" cy="404"/>
                </a:xfrm>
                <a:solidFill>
                  <a:srgbClr val="50A9B0"/>
                </a:solidFill>
              </p:grpSpPr>
              <p:sp>
                <p:nvSpPr>
                  <p:cNvPr id="49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6"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7" name="Group 83"/>
                <p:cNvGrpSpPr>
                  <a:grpSpLocks/>
                </p:cNvGrpSpPr>
                <p:nvPr/>
              </p:nvGrpSpPr>
              <p:grpSpPr bwMode="auto">
                <a:xfrm>
                  <a:off x="4499992" y="3933056"/>
                  <a:ext cx="61912" cy="641350"/>
                  <a:chOff x="405" y="1853"/>
                  <a:chExt cx="39" cy="404"/>
                </a:xfrm>
                <a:solidFill>
                  <a:srgbClr val="50A9B0"/>
                </a:solidFill>
              </p:grpSpPr>
              <p:sp>
                <p:nvSpPr>
                  <p:cNvPr id="48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8"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9" name="Group 83"/>
                <p:cNvGrpSpPr>
                  <a:grpSpLocks/>
                </p:cNvGrpSpPr>
                <p:nvPr/>
              </p:nvGrpSpPr>
              <p:grpSpPr bwMode="auto">
                <a:xfrm>
                  <a:off x="4566221" y="3933056"/>
                  <a:ext cx="61912" cy="641350"/>
                  <a:chOff x="405" y="1853"/>
                  <a:chExt cx="39" cy="404"/>
                </a:xfrm>
                <a:solidFill>
                  <a:srgbClr val="50A9B0"/>
                </a:solidFill>
              </p:grpSpPr>
              <p:sp>
                <p:nvSpPr>
                  <p:cNvPr id="48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80"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81" name="Rechteck 1029"/>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12" name="Gruppieren 1060"/>
              <p:cNvGrpSpPr/>
              <p:nvPr/>
            </p:nvGrpSpPr>
            <p:grpSpPr>
              <a:xfrm>
                <a:off x="1924472" y="4873856"/>
                <a:ext cx="576064" cy="792088"/>
                <a:chOff x="4139952" y="3861048"/>
                <a:chExt cx="576064" cy="792088"/>
              </a:xfrm>
            </p:grpSpPr>
            <p:grpSp>
              <p:nvGrpSpPr>
                <p:cNvPr id="513" name="Group 83"/>
                <p:cNvGrpSpPr>
                  <a:grpSpLocks/>
                </p:cNvGrpSpPr>
                <p:nvPr/>
              </p:nvGrpSpPr>
              <p:grpSpPr bwMode="auto">
                <a:xfrm>
                  <a:off x="4211960" y="3939778"/>
                  <a:ext cx="61912" cy="641350"/>
                  <a:chOff x="405" y="1853"/>
                  <a:chExt cx="39" cy="404"/>
                </a:xfrm>
                <a:solidFill>
                  <a:srgbClr val="50A9B0"/>
                </a:solidFill>
              </p:grpSpPr>
              <p:sp>
                <p:nvSpPr>
                  <p:cNvPr id="55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4"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5" name="Group 83"/>
                <p:cNvGrpSpPr>
                  <a:grpSpLocks/>
                </p:cNvGrpSpPr>
                <p:nvPr/>
              </p:nvGrpSpPr>
              <p:grpSpPr bwMode="auto">
                <a:xfrm>
                  <a:off x="4283968" y="3939778"/>
                  <a:ext cx="61912" cy="641350"/>
                  <a:chOff x="405" y="1853"/>
                  <a:chExt cx="39" cy="404"/>
                </a:xfrm>
                <a:solidFill>
                  <a:srgbClr val="50A9B0"/>
                </a:solidFill>
              </p:grpSpPr>
              <p:sp>
                <p:nvSpPr>
                  <p:cNvPr id="54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6"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7" name="Group 83"/>
                <p:cNvGrpSpPr>
                  <a:grpSpLocks/>
                </p:cNvGrpSpPr>
                <p:nvPr/>
              </p:nvGrpSpPr>
              <p:grpSpPr bwMode="auto">
                <a:xfrm>
                  <a:off x="4355976" y="3933056"/>
                  <a:ext cx="61912" cy="641350"/>
                  <a:chOff x="405" y="1853"/>
                  <a:chExt cx="39" cy="404"/>
                </a:xfrm>
                <a:solidFill>
                  <a:srgbClr val="50A9B0"/>
                </a:solidFill>
              </p:grpSpPr>
              <p:sp>
                <p:nvSpPr>
                  <p:cNvPr id="54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8"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9" name="Group 83"/>
                <p:cNvGrpSpPr>
                  <a:grpSpLocks/>
                </p:cNvGrpSpPr>
                <p:nvPr/>
              </p:nvGrpSpPr>
              <p:grpSpPr bwMode="auto">
                <a:xfrm>
                  <a:off x="4436368" y="3933056"/>
                  <a:ext cx="61912" cy="641350"/>
                  <a:chOff x="405" y="1853"/>
                  <a:chExt cx="39" cy="404"/>
                </a:xfrm>
                <a:solidFill>
                  <a:srgbClr val="50A9B0"/>
                </a:solidFill>
              </p:grpSpPr>
              <p:sp>
                <p:nvSpPr>
                  <p:cNvPr id="53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0"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21" name="Group 83"/>
                <p:cNvGrpSpPr>
                  <a:grpSpLocks/>
                </p:cNvGrpSpPr>
                <p:nvPr/>
              </p:nvGrpSpPr>
              <p:grpSpPr bwMode="auto">
                <a:xfrm>
                  <a:off x="4499992" y="3933056"/>
                  <a:ext cx="61912" cy="641350"/>
                  <a:chOff x="405" y="1853"/>
                  <a:chExt cx="39" cy="404"/>
                </a:xfrm>
                <a:solidFill>
                  <a:srgbClr val="50A9B0"/>
                </a:solidFill>
              </p:grpSpPr>
              <p:sp>
                <p:nvSpPr>
                  <p:cNvPr id="53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2"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23" name="Group 83"/>
                <p:cNvGrpSpPr>
                  <a:grpSpLocks/>
                </p:cNvGrpSpPr>
                <p:nvPr/>
              </p:nvGrpSpPr>
              <p:grpSpPr bwMode="auto">
                <a:xfrm>
                  <a:off x="4566221" y="3933056"/>
                  <a:ext cx="61912" cy="641350"/>
                  <a:chOff x="405" y="1853"/>
                  <a:chExt cx="39" cy="404"/>
                </a:xfrm>
                <a:solidFill>
                  <a:srgbClr val="50A9B0"/>
                </a:solidFill>
              </p:grpSpPr>
              <p:sp>
                <p:nvSpPr>
                  <p:cNvPr id="52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4"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25" name="Rechteck 1073"/>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556" name="Gerade Verbindung 4184"/>
              <p:cNvCxnSpPr>
                <a:stCxn id="152" idx="0"/>
                <a:endCxn id="349" idx="0"/>
              </p:cNvCxnSpPr>
              <p:nvPr/>
            </p:nvCxnSpPr>
            <p:spPr>
              <a:xfrm flipH="1">
                <a:off x="539552" y="2852547"/>
                <a:ext cx="332278" cy="171650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7" name="Gerade Verbindung 1152"/>
              <p:cNvCxnSpPr>
                <a:stCxn id="164" idx="6"/>
                <a:endCxn id="349" idx="0"/>
              </p:cNvCxnSpPr>
              <p:nvPr/>
            </p:nvCxnSpPr>
            <p:spPr>
              <a:xfrm flipH="1">
                <a:off x="539552" y="4263357"/>
                <a:ext cx="442144" cy="30569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8" name="Gerade Verbindung 1156"/>
              <p:cNvCxnSpPr>
                <a:stCxn id="175" idx="5"/>
                <a:endCxn id="349" idx="0"/>
              </p:cNvCxnSpPr>
              <p:nvPr/>
            </p:nvCxnSpPr>
            <p:spPr>
              <a:xfrm flipH="1">
                <a:off x="539552" y="3710246"/>
                <a:ext cx="603828" cy="85881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9" name="Gerade Verbindung 1159"/>
              <p:cNvCxnSpPr>
                <a:stCxn id="187" idx="1"/>
              </p:cNvCxnSpPr>
              <p:nvPr/>
            </p:nvCxnSpPr>
            <p:spPr>
              <a:xfrm flipH="1">
                <a:off x="539552" y="3416928"/>
                <a:ext cx="754257" cy="11697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0" name="Gerade Verbindung 1162"/>
              <p:cNvCxnSpPr>
                <a:stCxn id="199" idx="1"/>
              </p:cNvCxnSpPr>
              <p:nvPr/>
            </p:nvCxnSpPr>
            <p:spPr>
              <a:xfrm flipH="1">
                <a:off x="539552" y="3990350"/>
                <a:ext cx="911485" cy="60739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1" name="Gerade Verbindung 1165"/>
              <p:cNvCxnSpPr>
                <a:stCxn id="211" idx="5"/>
                <a:endCxn id="349" idx="0"/>
              </p:cNvCxnSpPr>
              <p:nvPr/>
            </p:nvCxnSpPr>
            <p:spPr>
              <a:xfrm flipH="1">
                <a:off x="539552" y="3117213"/>
                <a:ext cx="1025780" cy="1451843"/>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2" name="Gerade Verbindung 1168"/>
              <p:cNvCxnSpPr>
                <a:stCxn id="222" idx="1"/>
                <a:endCxn id="349" idx="0"/>
              </p:cNvCxnSpPr>
              <p:nvPr/>
            </p:nvCxnSpPr>
            <p:spPr>
              <a:xfrm flipH="1">
                <a:off x="539552" y="2852547"/>
                <a:ext cx="1150170" cy="171650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3" name="Gerade Verbindung 1171"/>
              <p:cNvCxnSpPr>
                <a:stCxn id="234" idx="5"/>
                <a:endCxn id="349" idx="0"/>
              </p:cNvCxnSpPr>
              <p:nvPr/>
            </p:nvCxnSpPr>
            <p:spPr>
              <a:xfrm flipH="1">
                <a:off x="539552" y="4281024"/>
                <a:ext cx="1304281" cy="288032"/>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4" name="Gerade Verbindung 1174"/>
              <p:cNvCxnSpPr>
                <a:stCxn id="245" idx="5"/>
                <a:endCxn id="349" idx="0"/>
              </p:cNvCxnSpPr>
              <p:nvPr/>
            </p:nvCxnSpPr>
            <p:spPr>
              <a:xfrm flipH="1">
                <a:off x="539552" y="3710246"/>
                <a:ext cx="1448298" cy="85881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5" name="Gerade Verbindung 1177"/>
              <p:cNvCxnSpPr>
                <a:stCxn id="257" idx="1"/>
                <a:endCxn id="349" idx="0"/>
              </p:cNvCxnSpPr>
              <p:nvPr/>
            </p:nvCxnSpPr>
            <p:spPr>
              <a:xfrm flipH="1">
                <a:off x="539552" y="3416928"/>
                <a:ext cx="1598727" cy="1152128"/>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6" name="Gerade Verbindung 1180"/>
              <p:cNvCxnSpPr>
                <a:stCxn id="269" idx="1"/>
              </p:cNvCxnSpPr>
              <p:nvPr/>
            </p:nvCxnSpPr>
            <p:spPr>
              <a:xfrm flipH="1">
                <a:off x="539552" y="3990350"/>
                <a:ext cx="1755955" cy="57870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67" name="Nach rechts gekrümmter Pfeil 2881"/>
              <p:cNvSpPr/>
              <p:nvPr/>
            </p:nvSpPr>
            <p:spPr>
              <a:xfrm rot="10800000">
                <a:off x="2555776" y="2264800"/>
                <a:ext cx="648071" cy="3024336"/>
              </a:xfrm>
              <a:prstGeom prst="curvedRightArrow">
                <a:avLst/>
              </a:prstGeom>
              <a:gradFill>
                <a:gsLst>
                  <a:gs pos="0">
                    <a:schemeClr val="tx1"/>
                  </a:gs>
                  <a:gs pos="13000">
                    <a:srgbClr val="0000FF"/>
                  </a:gs>
                  <a:gs pos="100000">
                    <a:schemeClr val="bg1"/>
                  </a:gs>
                </a:gsLst>
                <a:lin ang="5400000" scaled="0"/>
              </a:gradFill>
              <a:ln w="63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solidFill>
                    <a:schemeClr val="tx1"/>
                  </a:solidFill>
                </a:endParaRPr>
              </a:p>
            </p:txBody>
          </p:sp>
          <p:sp>
            <p:nvSpPr>
              <p:cNvPr id="568" name="Text Box 1120"/>
              <p:cNvSpPr txBox="1">
                <a:spLocks noChangeArrowheads="1"/>
              </p:cNvSpPr>
              <p:nvPr/>
            </p:nvSpPr>
            <p:spPr bwMode="auto">
              <a:xfrm>
                <a:off x="824640" y="2912872"/>
                <a:ext cx="1518792" cy="923330"/>
              </a:xfrm>
              <a:prstGeom prst="rect">
                <a:avLst/>
              </a:prstGeom>
              <a:solidFill>
                <a:srgbClr val="FFFFFF">
                  <a:alpha val="83922"/>
                </a:srgbClr>
              </a:solidFill>
              <a:ln>
                <a:noFill/>
              </a:ln>
              <a:effectLst/>
            </p:spPr>
            <p:txBody>
              <a:bodyPr wrap="square">
                <a:spAutoFit/>
              </a:bodyPr>
              <a:lstStyle/>
              <a:p>
                <a:pPr algn="ctr">
                  <a:spcBef>
                    <a:spcPct val="50000"/>
                  </a:spcBef>
                </a:pPr>
                <a:r>
                  <a:rPr lang="en-GB" altLang="en-US" dirty="0">
                    <a:latin typeface="Arial" panose="020B0604020202020204" pitchFamily="34" charset="0"/>
                    <a:cs typeface="Arial" panose="020B0604020202020204" pitchFamily="34" charset="0"/>
                  </a:rPr>
                  <a:t>Polycross (each cross with each)</a:t>
                </a:r>
              </a:p>
            </p:txBody>
          </p:sp>
          <p:sp>
            <p:nvSpPr>
              <p:cNvPr id="572" name="Rectangle 1119" descr="Diagonal weit nach oben"/>
              <p:cNvSpPr>
                <a:spLocks noChangeArrowheads="1"/>
              </p:cNvSpPr>
              <p:nvPr/>
            </p:nvSpPr>
            <p:spPr bwMode="auto">
              <a:xfrm>
                <a:off x="3457568" y="4713072"/>
                <a:ext cx="1944688" cy="56832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dirty="0"/>
              </a:p>
            </p:txBody>
          </p:sp>
          <p:sp>
            <p:nvSpPr>
              <p:cNvPr id="573" name="Text Box 1122"/>
              <p:cNvSpPr txBox="1">
                <a:spLocks noChangeArrowheads="1"/>
              </p:cNvSpPr>
              <p:nvPr/>
            </p:nvSpPr>
            <p:spPr bwMode="auto">
              <a:xfrm>
                <a:off x="3600989" y="4785080"/>
                <a:ext cx="1728787" cy="369332"/>
              </a:xfrm>
              <a:prstGeom prst="rect">
                <a:avLst/>
              </a:prstGeom>
              <a:solidFill>
                <a:schemeClr val="bg1"/>
              </a:solidFill>
              <a:ln>
                <a:noFill/>
              </a:ln>
              <a:effectLst/>
            </p:spPr>
            <p:txBody>
              <a:bodyPr>
                <a:spAutoFit/>
              </a:bodyPr>
              <a:lstStyle/>
              <a:p>
                <a:pPr algn="ctr">
                  <a:spcBef>
                    <a:spcPct val="50000"/>
                  </a:spcBef>
                </a:pPr>
                <a:r>
                  <a:rPr lang="en-GB" altLang="en-US" dirty="0" err="1">
                    <a:latin typeface="Arial" panose="020B0604020202020204" pitchFamily="34" charset="0"/>
                    <a:cs typeface="Arial" panose="020B0604020202020204" pitchFamily="34" charset="0"/>
                  </a:rPr>
                  <a:t>Syn</a:t>
                </a:r>
                <a:r>
                  <a:rPr lang="en-GB" altLang="en-US" dirty="0">
                    <a:latin typeface="Arial" panose="020B0604020202020204" pitchFamily="34" charset="0"/>
                    <a:cs typeface="Arial" panose="020B0604020202020204" pitchFamily="34" charset="0"/>
                  </a:rPr>
                  <a:t> 1</a:t>
                </a:r>
              </a:p>
            </p:txBody>
          </p:sp>
          <p:grpSp>
            <p:nvGrpSpPr>
              <p:cNvPr id="574" name="Gruppieren 2882"/>
              <p:cNvGrpSpPr/>
              <p:nvPr/>
            </p:nvGrpSpPr>
            <p:grpSpPr>
              <a:xfrm>
                <a:off x="3635896" y="2696848"/>
                <a:ext cx="1656184" cy="1656184"/>
                <a:chOff x="3923928" y="2429272"/>
                <a:chExt cx="1656184" cy="1656184"/>
              </a:xfrm>
            </p:grpSpPr>
            <p:sp>
              <p:nvSpPr>
                <p:cNvPr id="616" name="Rechteck 1186"/>
                <p:cNvSpPr/>
                <p:nvPr/>
              </p:nvSpPr>
              <p:spPr>
                <a:xfrm>
                  <a:off x="3923928" y="2429272"/>
                  <a:ext cx="1656184" cy="16561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7" name="AutoShape 37"/>
                <p:cNvSpPr>
                  <a:spLocks noChangeArrowheads="1"/>
                </p:cNvSpPr>
                <p:nvPr/>
              </p:nvSpPr>
              <p:spPr bwMode="auto">
                <a:xfrm rot="5400000">
                  <a:off x="3996730" y="2523852"/>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18" name="AutoShape 48"/>
                <p:cNvSpPr>
                  <a:spLocks noChangeArrowheads="1"/>
                </p:cNvSpPr>
                <p:nvPr/>
              </p:nvSpPr>
              <p:spPr bwMode="auto">
                <a:xfrm rot="5400000">
                  <a:off x="3996730" y="265618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19" name="AutoShape 36"/>
                <p:cNvSpPr>
                  <a:spLocks noChangeArrowheads="1"/>
                </p:cNvSpPr>
                <p:nvPr/>
              </p:nvSpPr>
              <p:spPr bwMode="auto">
                <a:xfrm rot="5400000">
                  <a:off x="3996730" y="281188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20" name="AutoShape 35"/>
                <p:cNvSpPr>
                  <a:spLocks noChangeArrowheads="1"/>
                </p:cNvSpPr>
                <p:nvPr/>
              </p:nvSpPr>
              <p:spPr bwMode="auto">
                <a:xfrm rot="5400000">
                  <a:off x="3996730" y="2955900"/>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21" name="AutoShape 10"/>
                <p:cNvSpPr>
                  <a:spLocks noChangeArrowheads="1"/>
                </p:cNvSpPr>
                <p:nvPr/>
              </p:nvSpPr>
              <p:spPr bwMode="auto">
                <a:xfrm rot="5400000">
                  <a:off x="3997524" y="3100710"/>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22" name="AutoShape 21"/>
                <p:cNvSpPr>
                  <a:spLocks noChangeArrowheads="1"/>
                </p:cNvSpPr>
                <p:nvPr/>
              </p:nvSpPr>
              <p:spPr bwMode="auto">
                <a:xfrm rot="5400000">
                  <a:off x="4007618" y="324472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23" name="AutoShape 43"/>
                <p:cNvSpPr>
                  <a:spLocks noChangeArrowheads="1"/>
                </p:cNvSpPr>
                <p:nvPr/>
              </p:nvSpPr>
              <p:spPr bwMode="auto">
                <a:xfrm rot="5400000">
                  <a:off x="3996730" y="3387948"/>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24" name="AutoShape 7"/>
                <p:cNvSpPr>
                  <a:spLocks noChangeArrowheads="1"/>
                </p:cNvSpPr>
                <p:nvPr/>
              </p:nvSpPr>
              <p:spPr bwMode="auto">
                <a:xfrm rot="5400000">
                  <a:off x="3997524" y="3532758"/>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25" name="AutoShape 27"/>
                <p:cNvSpPr>
                  <a:spLocks noChangeArrowheads="1"/>
                </p:cNvSpPr>
                <p:nvPr/>
              </p:nvSpPr>
              <p:spPr bwMode="auto">
                <a:xfrm rot="5400000">
                  <a:off x="4007618" y="380752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26" name="AutoShape 40"/>
                <p:cNvSpPr>
                  <a:spLocks noChangeArrowheads="1"/>
                </p:cNvSpPr>
                <p:nvPr/>
              </p:nvSpPr>
              <p:spPr bwMode="auto">
                <a:xfrm rot="5400000">
                  <a:off x="4006825" y="3940646"/>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27" name="AutoShape 37"/>
                <p:cNvSpPr>
                  <a:spLocks noChangeArrowheads="1"/>
                </p:cNvSpPr>
                <p:nvPr/>
              </p:nvSpPr>
              <p:spPr bwMode="auto">
                <a:xfrm rot="16200000">
                  <a:off x="4150841" y="395232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28" name="AutoShape 48"/>
                <p:cNvSpPr>
                  <a:spLocks noChangeArrowheads="1"/>
                </p:cNvSpPr>
                <p:nvPr/>
              </p:nvSpPr>
              <p:spPr bwMode="auto">
                <a:xfrm rot="16200000">
                  <a:off x="4150841" y="381999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29" name="AutoShape 36"/>
                <p:cNvSpPr>
                  <a:spLocks noChangeArrowheads="1"/>
                </p:cNvSpPr>
                <p:nvPr/>
              </p:nvSpPr>
              <p:spPr bwMode="auto">
                <a:xfrm rot="16200000">
                  <a:off x="4150841" y="366429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30" name="AutoShape 35"/>
                <p:cNvSpPr>
                  <a:spLocks noChangeArrowheads="1"/>
                </p:cNvSpPr>
                <p:nvPr/>
              </p:nvSpPr>
              <p:spPr bwMode="auto">
                <a:xfrm rot="16200000">
                  <a:off x="4150841"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31" name="AutoShape 10"/>
                <p:cNvSpPr>
                  <a:spLocks noChangeArrowheads="1"/>
                </p:cNvSpPr>
                <p:nvPr/>
              </p:nvSpPr>
              <p:spPr bwMode="auto">
                <a:xfrm rot="16200000">
                  <a:off x="4151635" y="337547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32" name="AutoShape 21"/>
                <p:cNvSpPr>
                  <a:spLocks noChangeArrowheads="1"/>
                </p:cNvSpPr>
                <p:nvPr/>
              </p:nvSpPr>
              <p:spPr bwMode="auto">
                <a:xfrm rot="16200000">
                  <a:off x="4141540" y="323145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33" name="AutoShape 43"/>
                <p:cNvSpPr>
                  <a:spLocks noChangeArrowheads="1"/>
                </p:cNvSpPr>
                <p:nvPr/>
              </p:nvSpPr>
              <p:spPr bwMode="auto">
                <a:xfrm rot="16200000">
                  <a:off x="4150841" y="3088233"/>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34" name="AutoShape 7"/>
                <p:cNvSpPr>
                  <a:spLocks noChangeArrowheads="1"/>
                </p:cNvSpPr>
                <p:nvPr/>
              </p:nvSpPr>
              <p:spPr bwMode="auto">
                <a:xfrm rot="16200000">
                  <a:off x="4151635" y="29434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35" name="AutoShape 27"/>
                <p:cNvSpPr>
                  <a:spLocks noChangeArrowheads="1"/>
                </p:cNvSpPr>
                <p:nvPr/>
              </p:nvSpPr>
              <p:spPr bwMode="auto">
                <a:xfrm rot="16200000">
                  <a:off x="4141540" y="26686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36" name="AutoShape 40"/>
                <p:cNvSpPr>
                  <a:spLocks noChangeArrowheads="1"/>
                </p:cNvSpPr>
                <p:nvPr/>
              </p:nvSpPr>
              <p:spPr bwMode="auto">
                <a:xfrm rot="16200000">
                  <a:off x="4140746" y="25238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37" name="AutoShape 37"/>
                <p:cNvSpPr>
                  <a:spLocks noChangeArrowheads="1"/>
                </p:cNvSpPr>
                <p:nvPr/>
              </p:nvSpPr>
              <p:spPr bwMode="auto">
                <a:xfrm rot="16200000">
                  <a:off x="4294858" y="3381551"/>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38" name="AutoShape 48"/>
                <p:cNvSpPr>
                  <a:spLocks noChangeArrowheads="1"/>
                </p:cNvSpPr>
                <p:nvPr/>
              </p:nvSpPr>
              <p:spPr bwMode="auto">
                <a:xfrm rot="16200000">
                  <a:off x="4294858" y="324921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39" name="AutoShape 36"/>
                <p:cNvSpPr>
                  <a:spLocks noChangeArrowheads="1"/>
                </p:cNvSpPr>
                <p:nvPr/>
              </p:nvSpPr>
              <p:spPr bwMode="auto">
                <a:xfrm rot="16200000">
                  <a:off x="4294858" y="30935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40" name="AutoShape 35"/>
                <p:cNvSpPr>
                  <a:spLocks noChangeArrowheads="1"/>
                </p:cNvSpPr>
                <p:nvPr/>
              </p:nvSpPr>
              <p:spPr bwMode="auto">
                <a:xfrm rot="16200000">
                  <a:off x="4294858" y="2949503"/>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641" name="AutoShape 10"/>
                <p:cNvSpPr>
                  <a:spLocks noChangeArrowheads="1"/>
                </p:cNvSpPr>
                <p:nvPr/>
              </p:nvSpPr>
              <p:spPr bwMode="auto">
                <a:xfrm rot="16200000">
                  <a:off x="4295652" y="2804693"/>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42" name="AutoShape 21"/>
                <p:cNvSpPr>
                  <a:spLocks noChangeArrowheads="1"/>
                </p:cNvSpPr>
                <p:nvPr/>
              </p:nvSpPr>
              <p:spPr bwMode="auto">
                <a:xfrm rot="16200000">
                  <a:off x="4285557" y="2660677"/>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43" name="AutoShape 43"/>
                <p:cNvSpPr>
                  <a:spLocks noChangeArrowheads="1"/>
                </p:cNvSpPr>
                <p:nvPr/>
              </p:nvSpPr>
              <p:spPr bwMode="auto">
                <a:xfrm rot="16200000">
                  <a:off x="4284762" y="251745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44" name="AutoShape 7"/>
                <p:cNvSpPr>
                  <a:spLocks noChangeArrowheads="1"/>
                </p:cNvSpPr>
                <p:nvPr/>
              </p:nvSpPr>
              <p:spPr bwMode="auto">
                <a:xfrm rot="16200000">
                  <a:off x="4312161" y="39531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45" name="AutoShape 27"/>
                <p:cNvSpPr>
                  <a:spLocks noChangeArrowheads="1"/>
                </p:cNvSpPr>
                <p:nvPr/>
              </p:nvSpPr>
              <p:spPr bwMode="auto">
                <a:xfrm rot="16200000">
                  <a:off x="4302066" y="36783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46" name="AutoShape 40"/>
                <p:cNvSpPr>
                  <a:spLocks noChangeArrowheads="1"/>
                </p:cNvSpPr>
                <p:nvPr/>
              </p:nvSpPr>
              <p:spPr bwMode="auto">
                <a:xfrm rot="16200000">
                  <a:off x="4301272" y="35335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47" name="AutoShape 37"/>
                <p:cNvSpPr>
                  <a:spLocks noChangeArrowheads="1"/>
                </p:cNvSpPr>
                <p:nvPr/>
              </p:nvSpPr>
              <p:spPr bwMode="auto">
                <a:xfrm rot="5400000">
                  <a:off x="4445287" y="308823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48" name="AutoShape 48"/>
                <p:cNvSpPr>
                  <a:spLocks noChangeArrowheads="1"/>
                </p:cNvSpPr>
                <p:nvPr/>
              </p:nvSpPr>
              <p:spPr bwMode="auto">
                <a:xfrm rot="5400000">
                  <a:off x="4445287" y="322056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49" name="AutoShape 36"/>
                <p:cNvSpPr>
                  <a:spLocks noChangeArrowheads="1"/>
                </p:cNvSpPr>
                <p:nvPr/>
              </p:nvSpPr>
              <p:spPr bwMode="auto">
                <a:xfrm rot="5400000">
                  <a:off x="4445287" y="337626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50" name="AutoShape 35"/>
                <p:cNvSpPr>
                  <a:spLocks noChangeArrowheads="1"/>
                </p:cNvSpPr>
                <p:nvPr/>
              </p:nvSpPr>
              <p:spPr bwMode="auto">
                <a:xfrm rot="5400000">
                  <a:off x="4445287"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51" name="AutoShape 10"/>
                <p:cNvSpPr>
                  <a:spLocks noChangeArrowheads="1"/>
                </p:cNvSpPr>
                <p:nvPr/>
              </p:nvSpPr>
              <p:spPr bwMode="auto">
                <a:xfrm rot="5400000">
                  <a:off x="4446081" y="366509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52" name="AutoShape 21"/>
                <p:cNvSpPr>
                  <a:spLocks noChangeArrowheads="1"/>
                </p:cNvSpPr>
                <p:nvPr/>
              </p:nvSpPr>
              <p:spPr bwMode="auto">
                <a:xfrm rot="5400000">
                  <a:off x="4456175" y="3809106"/>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53" name="AutoShape 43"/>
                <p:cNvSpPr>
                  <a:spLocks noChangeArrowheads="1"/>
                </p:cNvSpPr>
                <p:nvPr/>
              </p:nvSpPr>
              <p:spPr bwMode="auto">
                <a:xfrm rot="5400000">
                  <a:off x="4455383" y="3952329"/>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54" name="AutoShape 7"/>
                <p:cNvSpPr>
                  <a:spLocks noChangeArrowheads="1"/>
                </p:cNvSpPr>
                <p:nvPr/>
              </p:nvSpPr>
              <p:spPr bwMode="auto">
                <a:xfrm rot="5400000">
                  <a:off x="4429572" y="2516661"/>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55" name="AutoShape 27"/>
                <p:cNvSpPr>
                  <a:spLocks noChangeArrowheads="1"/>
                </p:cNvSpPr>
                <p:nvPr/>
              </p:nvSpPr>
              <p:spPr bwMode="auto">
                <a:xfrm rot="5400000">
                  <a:off x="4439666" y="279142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56" name="AutoShape 40"/>
                <p:cNvSpPr>
                  <a:spLocks noChangeArrowheads="1"/>
                </p:cNvSpPr>
                <p:nvPr/>
              </p:nvSpPr>
              <p:spPr bwMode="auto">
                <a:xfrm rot="5400000">
                  <a:off x="4438873" y="2936232"/>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57" name="AutoShape 37"/>
                <p:cNvSpPr>
                  <a:spLocks noChangeArrowheads="1"/>
                </p:cNvSpPr>
                <p:nvPr/>
              </p:nvSpPr>
              <p:spPr bwMode="auto">
                <a:xfrm rot="5400000">
                  <a:off x="4602515" y="366165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58" name="AutoShape 48"/>
                <p:cNvSpPr>
                  <a:spLocks noChangeArrowheads="1"/>
                </p:cNvSpPr>
                <p:nvPr/>
              </p:nvSpPr>
              <p:spPr bwMode="auto">
                <a:xfrm rot="5400000">
                  <a:off x="4602515" y="379398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59" name="AutoShape 36"/>
                <p:cNvSpPr>
                  <a:spLocks noChangeArrowheads="1"/>
                </p:cNvSpPr>
                <p:nvPr/>
              </p:nvSpPr>
              <p:spPr bwMode="auto">
                <a:xfrm rot="5400000">
                  <a:off x="4602515" y="394968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60" name="AutoShape 35"/>
                <p:cNvSpPr>
                  <a:spLocks noChangeArrowheads="1"/>
                </p:cNvSpPr>
                <p:nvPr/>
              </p:nvSpPr>
              <p:spPr bwMode="auto">
                <a:xfrm rot="5400000">
                  <a:off x="4572793" y="2500487"/>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61" name="AutoShape 10"/>
                <p:cNvSpPr>
                  <a:spLocks noChangeArrowheads="1"/>
                </p:cNvSpPr>
                <p:nvPr/>
              </p:nvSpPr>
              <p:spPr bwMode="auto">
                <a:xfrm rot="5400000">
                  <a:off x="4573587" y="2645297"/>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62" name="AutoShape 21"/>
                <p:cNvSpPr>
                  <a:spLocks noChangeArrowheads="1"/>
                </p:cNvSpPr>
                <p:nvPr/>
              </p:nvSpPr>
              <p:spPr bwMode="auto">
                <a:xfrm rot="5400000">
                  <a:off x="4583681" y="278931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63" name="AutoShape 43"/>
                <p:cNvSpPr>
                  <a:spLocks noChangeArrowheads="1"/>
                </p:cNvSpPr>
                <p:nvPr/>
              </p:nvSpPr>
              <p:spPr bwMode="auto">
                <a:xfrm rot="5400000">
                  <a:off x="4582889" y="293253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64" name="AutoShape 7"/>
                <p:cNvSpPr>
                  <a:spLocks noChangeArrowheads="1"/>
                </p:cNvSpPr>
                <p:nvPr/>
              </p:nvSpPr>
              <p:spPr bwMode="auto">
                <a:xfrm rot="5400000">
                  <a:off x="4586800" y="309008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65" name="AutoShape 27"/>
                <p:cNvSpPr>
                  <a:spLocks noChangeArrowheads="1"/>
                </p:cNvSpPr>
                <p:nvPr/>
              </p:nvSpPr>
              <p:spPr bwMode="auto">
                <a:xfrm rot="5400000">
                  <a:off x="4596894" y="336484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66" name="AutoShape 40"/>
                <p:cNvSpPr>
                  <a:spLocks noChangeArrowheads="1"/>
                </p:cNvSpPr>
                <p:nvPr/>
              </p:nvSpPr>
              <p:spPr bwMode="auto">
                <a:xfrm rot="5400000">
                  <a:off x="4596101" y="3509654"/>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67" name="AutoShape 37"/>
                <p:cNvSpPr>
                  <a:spLocks noChangeArrowheads="1"/>
                </p:cNvSpPr>
                <p:nvPr/>
              </p:nvSpPr>
              <p:spPr bwMode="auto">
                <a:xfrm rot="16200000">
                  <a:off x="4716810" y="2788518"/>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68" name="AutoShape 48"/>
                <p:cNvSpPr>
                  <a:spLocks noChangeArrowheads="1"/>
                </p:cNvSpPr>
                <p:nvPr/>
              </p:nvSpPr>
              <p:spPr bwMode="auto">
                <a:xfrm rot="16200000">
                  <a:off x="4716810" y="2656184"/>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69" name="AutoShape 36"/>
                <p:cNvSpPr>
                  <a:spLocks noChangeArrowheads="1"/>
                </p:cNvSpPr>
                <p:nvPr/>
              </p:nvSpPr>
              <p:spPr bwMode="auto">
                <a:xfrm rot="16200000">
                  <a:off x="4716810" y="2500486"/>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70" name="AutoShape 35"/>
                <p:cNvSpPr>
                  <a:spLocks noChangeArrowheads="1"/>
                </p:cNvSpPr>
                <p:nvPr/>
              </p:nvSpPr>
              <p:spPr bwMode="auto">
                <a:xfrm rot="16200000">
                  <a:off x="4746532" y="3949686"/>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71" name="AutoShape 10"/>
                <p:cNvSpPr>
                  <a:spLocks noChangeArrowheads="1"/>
                </p:cNvSpPr>
                <p:nvPr/>
              </p:nvSpPr>
              <p:spPr bwMode="auto">
                <a:xfrm rot="16200000">
                  <a:off x="4747326" y="3804876"/>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72" name="AutoShape 21"/>
                <p:cNvSpPr>
                  <a:spLocks noChangeArrowheads="1"/>
                </p:cNvSpPr>
                <p:nvPr/>
              </p:nvSpPr>
              <p:spPr bwMode="auto">
                <a:xfrm rot="16200000">
                  <a:off x="4737231" y="36608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73" name="AutoShape 43"/>
                <p:cNvSpPr>
                  <a:spLocks noChangeArrowheads="1"/>
                </p:cNvSpPr>
                <p:nvPr/>
              </p:nvSpPr>
              <p:spPr bwMode="auto">
                <a:xfrm rot="16200000">
                  <a:off x="4736436" y="3517638"/>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74" name="AutoShape 7"/>
                <p:cNvSpPr>
                  <a:spLocks noChangeArrowheads="1"/>
                </p:cNvSpPr>
                <p:nvPr/>
              </p:nvSpPr>
              <p:spPr bwMode="auto">
                <a:xfrm rot="16200000">
                  <a:off x="4734113" y="3360090"/>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75" name="AutoShape 27"/>
                <p:cNvSpPr>
                  <a:spLocks noChangeArrowheads="1"/>
                </p:cNvSpPr>
                <p:nvPr/>
              </p:nvSpPr>
              <p:spPr bwMode="auto">
                <a:xfrm rot="16200000">
                  <a:off x="4724018" y="3085327"/>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76" name="AutoShape 40"/>
                <p:cNvSpPr>
                  <a:spLocks noChangeArrowheads="1"/>
                </p:cNvSpPr>
                <p:nvPr/>
              </p:nvSpPr>
              <p:spPr bwMode="auto">
                <a:xfrm rot="16200000">
                  <a:off x="4723224" y="2940518"/>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77" name="AutoShape 37"/>
                <p:cNvSpPr>
                  <a:spLocks noChangeArrowheads="1"/>
                </p:cNvSpPr>
                <p:nvPr/>
              </p:nvSpPr>
              <p:spPr bwMode="auto">
                <a:xfrm rot="5400000">
                  <a:off x="4841200" y="2523852"/>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78" name="AutoShape 48"/>
                <p:cNvSpPr>
                  <a:spLocks noChangeArrowheads="1"/>
                </p:cNvSpPr>
                <p:nvPr/>
              </p:nvSpPr>
              <p:spPr bwMode="auto">
                <a:xfrm rot="5400000">
                  <a:off x="4841200" y="265618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79" name="AutoShape 36"/>
                <p:cNvSpPr>
                  <a:spLocks noChangeArrowheads="1"/>
                </p:cNvSpPr>
                <p:nvPr/>
              </p:nvSpPr>
              <p:spPr bwMode="auto">
                <a:xfrm rot="5400000">
                  <a:off x="4841200" y="281188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80" name="AutoShape 35"/>
                <p:cNvSpPr>
                  <a:spLocks noChangeArrowheads="1"/>
                </p:cNvSpPr>
                <p:nvPr/>
              </p:nvSpPr>
              <p:spPr bwMode="auto">
                <a:xfrm rot="5400000">
                  <a:off x="4841200" y="2955900"/>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81" name="AutoShape 10"/>
                <p:cNvSpPr>
                  <a:spLocks noChangeArrowheads="1"/>
                </p:cNvSpPr>
                <p:nvPr/>
              </p:nvSpPr>
              <p:spPr bwMode="auto">
                <a:xfrm rot="5400000">
                  <a:off x="4841994" y="3100710"/>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82" name="AutoShape 21"/>
                <p:cNvSpPr>
                  <a:spLocks noChangeArrowheads="1"/>
                </p:cNvSpPr>
                <p:nvPr/>
              </p:nvSpPr>
              <p:spPr bwMode="auto">
                <a:xfrm rot="5400000">
                  <a:off x="4852088" y="324472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83" name="AutoShape 43"/>
                <p:cNvSpPr>
                  <a:spLocks noChangeArrowheads="1"/>
                </p:cNvSpPr>
                <p:nvPr/>
              </p:nvSpPr>
              <p:spPr bwMode="auto">
                <a:xfrm rot="5400000">
                  <a:off x="4841200" y="3387948"/>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84" name="AutoShape 7"/>
                <p:cNvSpPr>
                  <a:spLocks noChangeArrowheads="1"/>
                </p:cNvSpPr>
                <p:nvPr/>
              </p:nvSpPr>
              <p:spPr bwMode="auto">
                <a:xfrm rot="5400000">
                  <a:off x="4841994" y="3532758"/>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85" name="AutoShape 30"/>
                <p:cNvSpPr>
                  <a:spLocks noChangeArrowheads="1"/>
                </p:cNvSpPr>
                <p:nvPr/>
              </p:nvSpPr>
              <p:spPr bwMode="auto">
                <a:xfrm rot="5400000">
                  <a:off x="4851295" y="3675980"/>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686" name="AutoShape 27"/>
                <p:cNvSpPr>
                  <a:spLocks noChangeArrowheads="1"/>
                </p:cNvSpPr>
                <p:nvPr/>
              </p:nvSpPr>
              <p:spPr bwMode="auto">
                <a:xfrm rot="5400000">
                  <a:off x="4852088" y="380752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87" name="AutoShape 40"/>
                <p:cNvSpPr>
                  <a:spLocks noChangeArrowheads="1"/>
                </p:cNvSpPr>
                <p:nvPr/>
              </p:nvSpPr>
              <p:spPr bwMode="auto">
                <a:xfrm rot="5400000">
                  <a:off x="4851295" y="3952329"/>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88" name="AutoShape 37"/>
                <p:cNvSpPr>
                  <a:spLocks noChangeArrowheads="1"/>
                </p:cNvSpPr>
                <p:nvPr/>
              </p:nvSpPr>
              <p:spPr bwMode="auto">
                <a:xfrm rot="16200000">
                  <a:off x="4995311" y="395232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89" name="AutoShape 48"/>
                <p:cNvSpPr>
                  <a:spLocks noChangeArrowheads="1"/>
                </p:cNvSpPr>
                <p:nvPr/>
              </p:nvSpPr>
              <p:spPr bwMode="auto">
                <a:xfrm rot="16200000">
                  <a:off x="4995311" y="381999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90" name="AutoShape 36"/>
                <p:cNvSpPr>
                  <a:spLocks noChangeArrowheads="1"/>
                </p:cNvSpPr>
                <p:nvPr/>
              </p:nvSpPr>
              <p:spPr bwMode="auto">
                <a:xfrm rot="16200000">
                  <a:off x="4995311" y="366429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91" name="AutoShape 35"/>
                <p:cNvSpPr>
                  <a:spLocks noChangeArrowheads="1"/>
                </p:cNvSpPr>
                <p:nvPr/>
              </p:nvSpPr>
              <p:spPr bwMode="auto">
                <a:xfrm rot="16200000">
                  <a:off x="4995311"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92" name="AutoShape 10"/>
                <p:cNvSpPr>
                  <a:spLocks noChangeArrowheads="1"/>
                </p:cNvSpPr>
                <p:nvPr/>
              </p:nvSpPr>
              <p:spPr bwMode="auto">
                <a:xfrm rot="16200000">
                  <a:off x="4996105" y="337547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93" name="AutoShape 21"/>
                <p:cNvSpPr>
                  <a:spLocks noChangeArrowheads="1"/>
                </p:cNvSpPr>
                <p:nvPr/>
              </p:nvSpPr>
              <p:spPr bwMode="auto">
                <a:xfrm rot="16200000">
                  <a:off x="4986010" y="323145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94" name="AutoShape 43"/>
                <p:cNvSpPr>
                  <a:spLocks noChangeArrowheads="1"/>
                </p:cNvSpPr>
                <p:nvPr/>
              </p:nvSpPr>
              <p:spPr bwMode="auto">
                <a:xfrm rot="16200000">
                  <a:off x="4995311" y="3088233"/>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95" name="AutoShape 7"/>
                <p:cNvSpPr>
                  <a:spLocks noChangeArrowheads="1"/>
                </p:cNvSpPr>
                <p:nvPr/>
              </p:nvSpPr>
              <p:spPr bwMode="auto">
                <a:xfrm rot="16200000">
                  <a:off x="4996105" y="29434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96" name="AutoShape 27"/>
                <p:cNvSpPr>
                  <a:spLocks noChangeArrowheads="1"/>
                </p:cNvSpPr>
                <p:nvPr/>
              </p:nvSpPr>
              <p:spPr bwMode="auto">
                <a:xfrm rot="16200000">
                  <a:off x="4986010" y="26686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97" name="AutoShape 40"/>
                <p:cNvSpPr>
                  <a:spLocks noChangeArrowheads="1"/>
                </p:cNvSpPr>
                <p:nvPr/>
              </p:nvSpPr>
              <p:spPr bwMode="auto">
                <a:xfrm rot="16200000">
                  <a:off x="4985216" y="25238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98" name="AutoShape 37"/>
                <p:cNvSpPr>
                  <a:spLocks noChangeArrowheads="1"/>
                </p:cNvSpPr>
                <p:nvPr/>
              </p:nvSpPr>
              <p:spPr bwMode="auto">
                <a:xfrm rot="16200000">
                  <a:off x="5139328" y="3381551"/>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99" name="AutoShape 48"/>
                <p:cNvSpPr>
                  <a:spLocks noChangeArrowheads="1"/>
                </p:cNvSpPr>
                <p:nvPr/>
              </p:nvSpPr>
              <p:spPr bwMode="auto">
                <a:xfrm rot="16200000">
                  <a:off x="5139328" y="324921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00" name="AutoShape 36"/>
                <p:cNvSpPr>
                  <a:spLocks noChangeArrowheads="1"/>
                </p:cNvSpPr>
                <p:nvPr/>
              </p:nvSpPr>
              <p:spPr bwMode="auto">
                <a:xfrm rot="16200000">
                  <a:off x="5139328" y="30935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01" name="AutoShape 35"/>
                <p:cNvSpPr>
                  <a:spLocks noChangeArrowheads="1"/>
                </p:cNvSpPr>
                <p:nvPr/>
              </p:nvSpPr>
              <p:spPr bwMode="auto">
                <a:xfrm rot="16200000">
                  <a:off x="5139328" y="2949503"/>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02" name="AutoShape 10"/>
                <p:cNvSpPr>
                  <a:spLocks noChangeArrowheads="1"/>
                </p:cNvSpPr>
                <p:nvPr/>
              </p:nvSpPr>
              <p:spPr bwMode="auto">
                <a:xfrm rot="16200000">
                  <a:off x="5140122" y="2804693"/>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03" name="AutoShape 21"/>
                <p:cNvSpPr>
                  <a:spLocks noChangeArrowheads="1"/>
                </p:cNvSpPr>
                <p:nvPr/>
              </p:nvSpPr>
              <p:spPr bwMode="auto">
                <a:xfrm rot="16200000">
                  <a:off x="5130027" y="2660677"/>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04" name="AutoShape 43"/>
                <p:cNvSpPr>
                  <a:spLocks noChangeArrowheads="1"/>
                </p:cNvSpPr>
                <p:nvPr/>
              </p:nvSpPr>
              <p:spPr bwMode="auto">
                <a:xfrm rot="16200000">
                  <a:off x="5129232" y="251745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05" name="AutoShape 7"/>
                <p:cNvSpPr>
                  <a:spLocks noChangeArrowheads="1"/>
                </p:cNvSpPr>
                <p:nvPr/>
              </p:nvSpPr>
              <p:spPr bwMode="auto">
                <a:xfrm rot="16200000">
                  <a:off x="5156631" y="39531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06" name="AutoShape 27"/>
                <p:cNvSpPr>
                  <a:spLocks noChangeArrowheads="1"/>
                </p:cNvSpPr>
                <p:nvPr/>
              </p:nvSpPr>
              <p:spPr bwMode="auto">
                <a:xfrm rot="16200000">
                  <a:off x="5146536" y="36783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07" name="AutoShape 40"/>
                <p:cNvSpPr>
                  <a:spLocks noChangeArrowheads="1"/>
                </p:cNvSpPr>
                <p:nvPr/>
              </p:nvSpPr>
              <p:spPr bwMode="auto">
                <a:xfrm rot="16200000">
                  <a:off x="5145742" y="35335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08" name="AutoShape 37"/>
                <p:cNvSpPr>
                  <a:spLocks noChangeArrowheads="1"/>
                </p:cNvSpPr>
                <p:nvPr/>
              </p:nvSpPr>
              <p:spPr bwMode="auto">
                <a:xfrm rot="5400000">
                  <a:off x="5289757" y="308823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09" name="AutoShape 48"/>
                <p:cNvSpPr>
                  <a:spLocks noChangeArrowheads="1"/>
                </p:cNvSpPr>
                <p:nvPr/>
              </p:nvSpPr>
              <p:spPr bwMode="auto">
                <a:xfrm rot="5400000">
                  <a:off x="5289757" y="322056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10" name="AutoShape 36"/>
                <p:cNvSpPr>
                  <a:spLocks noChangeArrowheads="1"/>
                </p:cNvSpPr>
                <p:nvPr/>
              </p:nvSpPr>
              <p:spPr bwMode="auto">
                <a:xfrm rot="5400000">
                  <a:off x="5289757" y="337626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11" name="AutoShape 35"/>
                <p:cNvSpPr>
                  <a:spLocks noChangeArrowheads="1"/>
                </p:cNvSpPr>
                <p:nvPr/>
              </p:nvSpPr>
              <p:spPr bwMode="auto">
                <a:xfrm rot="5400000">
                  <a:off x="5289757"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12" name="AutoShape 10"/>
                <p:cNvSpPr>
                  <a:spLocks noChangeArrowheads="1"/>
                </p:cNvSpPr>
                <p:nvPr/>
              </p:nvSpPr>
              <p:spPr bwMode="auto">
                <a:xfrm rot="5400000">
                  <a:off x="5290551" y="366509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13" name="AutoShape 21"/>
                <p:cNvSpPr>
                  <a:spLocks noChangeArrowheads="1"/>
                </p:cNvSpPr>
                <p:nvPr/>
              </p:nvSpPr>
              <p:spPr bwMode="auto">
                <a:xfrm rot="5400000">
                  <a:off x="5300645" y="3809106"/>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14" name="AutoShape 43"/>
                <p:cNvSpPr>
                  <a:spLocks noChangeArrowheads="1"/>
                </p:cNvSpPr>
                <p:nvPr/>
              </p:nvSpPr>
              <p:spPr bwMode="auto">
                <a:xfrm rot="5400000">
                  <a:off x="5299853" y="3952329"/>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15" name="AutoShape 7"/>
                <p:cNvSpPr>
                  <a:spLocks noChangeArrowheads="1"/>
                </p:cNvSpPr>
                <p:nvPr/>
              </p:nvSpPr>
              <p:spPr bwMode="auto">
                <a:xfrm rot="5400000">
                  <a:off x="5274042" y="2516661"/>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16" name="AutoShape 27"/>
                <p:cNvSpPr>
                  <a:spLocks noChangeArrowheads="1"/>
                </p:cNvSpPr>
                <p:nvPr/>
              </p:nvSpPr>
              <p:spPr bwMode="auto">
                <a:xfrm rot="5400000">
                  <a:off x="5284136" y="279142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17" name="AutoShape 40"/>
                <p:cNvSpPr>
                  <a:spLocks noChangeArrowheads="1"/>
                </p:cNvSpPr>
                <p:nvPr/>
              </p:nvSpPr>
              <p:spPr bwMode="auto">
                <a:xfrm rot="5400000">
                  <a:off x="5283343" y="2936232"/>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18" name="AutoShape 37"/>
                <p:cNvSpPr>
                  <a:spLocks noChangeArrowheads="1"/>
                </p:cNvSpPr>
                <p:nvPr/>
              </p:nvSpPr>
              <p:spPr bwMode="auto">
                <a:xfrm rot="5400000">
                  <a:off x="5446985" y="366165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19" name="AutoShape 48"/>
                <p:cNvSpPr>
                  <a:spLocks noChangeArrowheads="1"/>
                </p:cNvSpPr>
                <p:nvPr/>
              </p:nvSpPr>
              <p:spPr bwMode="auto">
                <a:xfrm rot="5400000">
                  <a:off x="5446985" y="379398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20" name="AutoShape 36"/>
                <p:cNvSpPr>
                  <a:spLocks noChangeArrowheads="1"/>
                </p:cNvSpPr>
                <p:nvPr/>
              </p:nvSpPr>
              <p:spPr bwMode="auto">
                <a:xfrm rot="5400000">
                  <a:off x="5446985" y="394968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21" name="AutoShape 35"/>
                <p:cNvSpPr>
                  <a:spLocks noChangeArrowheads="1"/>
                </p:cNvSpPr>
                <p:nvPr/>
              </p:nvSpPr>
              <p:spPr bwMode="auto">
                <a:xfrm rot="5400000">
                  <a:off x="5417263" y="2500487"/>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22" name="AutoShape 10"/>
                <p:cNvSpPr>
                  <a:spLocks noChangeArrowheads="1"/>
                </p:cNvSpPr>
                <p:nvPr/>
              </p:nvSpPr>
              <p:spPr bwMode="auto">
                <a:xfrm rot="5400000">
                  <a:off x="5418057" y="2645297"/>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23" name="AutoShape 21"/>
                <p:cNvSpPr>
                  <a:spLocks noChangeArrowheads="1"/>
                </p:cNvSpPr>
                <p:nvPr/>
              </p:nvSpPr>
              <p:spPr bwMode="auto">
                <a:xfrm rot="5400000">
                  <a:off x="5428151" y="278931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24" name="AutoShape 43"/>
                <p:cNvSpPr>
                  <a:spLocks noChangeArrowheads="1"/>
                </p:cNvSpPr>
                <p:nvPr/>
              </p:nvSpPr>
              <p:spPr bwMode="auto">
                <a:xfrm rot="5400000">
                  <a:off x="5427359" y="293253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25" name="AutoShape 7"/>
                <p:cNvSpPr>
                  <a:spLocks noChangeArrowheads="1"/>
                </p:cNvSpPr>
                <p:nvPr/>
              </p:nvSpPr>
              <p:spPr bwMode="auto">
                <a:xfrm rot="5400000">
                  <a:off x="5431270" y="309008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26" name="AutoShape 27"/>
                <p:cNvSpPr>
                  <a:spLocks noChangeArrowheads="1"/>
                </p:cNvSpPr>
                <p:nvPr/>
              </p:nvSpPr>
              <p:spPr bwMode="auto">
                <a:xfrm rot="5400000">
                  <a:off x="5441364" y="336484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27" name="AutoShape 40"/>
                <p:cNvSpPr>
                  <a:spLocks noChangeArrowheads="1"/>
                </p:cNvSpPr>
                <p:nvPr/>
              </p:nvSpPr>
              <p:spPr bwMode="auto">
                <a:xfrm rot="5400000">
                  <a:off x="5440571" y="3509654"/>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grpSp>
          <p:grpSp>
            <p:nvGrpSpPr>
              <p:cNvPr id="575" name="Group 83"/>
              <p:cNvGrpSpPr>
                <a:grpSpLocks/>
              </p:cNvGrpSpPr>
              <p:nvPr/>
            </p:nvGrpSpPr>
            <p:grpSpPr bwMode="auto">
              <a:xfrm>
                <a:off x="2987824" y="1184680"/>
                <a:ext cx="61912" cy="641350"/>
                <a:chOff x="405" y="1853"/>
                <a:chExt cx="39" cy="404"/>
              </a:xfrm>
              <a:solidFill>
                <a:srgbClr val="FF0000"/>
              </a:solidFill>
            </p:grpSpPr>
            <p:sp>
              <p:nvSpPr>
                <p:cNvPr id="61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76" name="Line 89"/>
              <p:cNvSpPr>
                <a:spLocks noChangeShapeType="1"/>
              </p:cNvSpPr>
              <p:nvPr/>
            </p:nvSpPr>
            <p:spPr bwMode="auto">
              <a:xfrm>
                <a:off x="3065611" y="120849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77" name="AutoShape 100"/>
              <p:cNvSpPr>
                <a:spLocks noChangeArrowheads="1"/>
              </p:cNvSpPr>
              <p:nvPr/>
            </p:nvSpPr>
            <p:spPr bwMode="auto">
              <a:xfrm>
                <a:off x="3147714" y="1184680"/>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78" name="AutoShape 101"/>
              <p:cNvSpPr>
                <a:spLocks noChangeArrowheads="1"/>
              </p:cNvSpPr>
              <p:nvPr/>
            </p:nvSpPr>
            <p:spPr bwMode="auto">
              <a:xfrm>
                <a:off x="3147714" y="1330730"/>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79" name="AutoShape 102"/>
              <p:cNvSpPr>
                <a:spLocks noChangeArrowheads="1"/>
              </p:cNvSpPr>
              <p:nvPr/>
            </p:nvSpPr>
            <p:spPr bwMode="auto">
              <a:xfrm>
                <a:off x="3147714" y="1475193"/>
                <a:ext cx="61913" cy="60325"/>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80" name="AutoShape 103"/>
              <p:cNvSpPr>
                <a:spLocks noChangeArrowheads="1"/>
              </p:cNvSpPr>
              <p:nvPr/>
            </p:nvSpPr>
            <p:spPr bwMode="auto">
              <a:xfrm>
                <a:off x="3147714" y="1621243"/>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81" name="AutoShape 104"/>
              <p:cNvSpPr>
                <a:spLocks noChangeArrowheads="1"/>
              </p:cNvSpPr>
              <p:nvPr/>
            </p:nvSpPr>
            <p:spPr bwMode="auto">
              <a:xfrm>
                <a:off x="3147714" y="1767293"/>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grpSp>
            <p:nvGrpSpPr>
              <p:cNvPr id="582" name="Group 155"/>
              <p:cNvGrpSpPr>
                <a:grpSpLocks/>
              </p:cNvGrpSpPr>
              <p:nvPr/>
            </p:nvGrpSpPr>
            <p:grpSpPr bwMode="auto">
              <a:xfrm>
                <a:off x="3275856" y="1184680"/>
                <a:ext cx="61912" cy="641350"/>
                <a:chOff x="405" y="1853"/>
                <a:chExt cx="39" cy="404"/>
              </a:xfrm>
              <a:solidFill>
                <a:srgbClr val="66FFFF"/>
              </a:solidFill>
            </p:grpSpPr>
            <p:sp>
              <p:nvSpPr>
                <p:cNvPr id="606" name="AutoShape 15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7" name="AutoShape 15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8" name="AutoShape 15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9" name="AutoShape 15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0" name="AutoShape 16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83" name="Line 161"/>
              <p:cNvSpPr>
                <a:spLocks noChangeShapeType="1"/>
              </p:cNvSpPr>
              <p:nvPr/>
            </p:nvSpPr>
            <p:spPr bwMode="auto">
              <a:xfrm>
                <a:off x="3353643" y="120849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84" name="Group 122"/>
              <p:cNvGrpSpPr>
                <a:grpSpLocks/>
              </p:cNvGrpSpPr>
              <p:nvPr/>
            </p:nvGrpSpPr>
            <p:grpSpPr bwMode="auto">
              <a:xfrm>
                <a:off x="3419872" y="1184680"/>
                <a:ext cx="77788" cy="641350"/>
                <a:chOff x="405" y="1853"/>
                <a:chExt cx="49" cy="404"/>
              </a:xfrm>
              <a:solidFill>
                <a:srgbClr val="FF00FF"/>
              </a:solidFill>
            </p:grpSpPr>
            <p:grpSp>
              <p:nvGrpSpPr>
                <p:cNvPr id="599" name="Group 123"/>
                <p:cNvGrpSpPr>
                  <a:grpSpLocks/>
                </p:cNvGrpSpPr>
                <p:nvPr/>
              </p:nvGrpSpPr>
              <p:grpSpPr bwMode="auto">
                <a:xfrm>
                  <a:off x="405" y="1853"/>
                  <a:ext cx="39" cy="404"/>
                  <a:chOff x="405" y="1853"/>
                  <a:chExt cx="39" cy="404"/>
                </a:xfrm>
                <a:grpFill/>
              </p:grpSpPr>
              <p:sp>
                <p:nvSpPr>
                  <p:cNvPr id="601" name="AutoShape 12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2" name="AutoShape 12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3" name="AutoShape 12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4" name="AutoShape 12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5" name="AutoShape 12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600" name="Line 129"/>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585" name="Group 115"/>
              <p:cNvGrpSpPr>
                <a:grpSpLocks/>
              </p:cNvGrpSpPr>
              <p:nvPr/>
            </p:nvGrpSpPr>
            <p:grpSpPr bwMode="auto">
              <a:xfrm>
                <a:off x="3563888" y="1184680"/>
                <a:ext cx="61913" cy="641350"/>
                <a:chOff x="405" y="1853"/>
                <a:chExt cx="39" cy="404"/>
              </a:xfrm>
              <a:solidFill>
                <a:srgbClr val="FFFF00"/>
              </a:solidFill>
            </p:grpSpPr>
            <p:sp>
              <p:nvSpPr>
                <p:cNvPr id="594" name="AutoShape 11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5" name="AutoShape 11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6" name="AutoShape 11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7" name="AutoShape 11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8" name="AutoShape 12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86" name="Line 121"/>
              <p:cNvSpPr>
                <a:spLocks noChangeShapeType="1"/>
              </p:cNvSpPr>
              <p:nvPr/>
            </p:nvSpPr>
            <p:spPr bwMode="auto">
              <a:xfrm>
                <a:off x="3641676" y="120849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87" name="Line 161"/>
              <p:cNvSpPr>
                <a:spLocks noChangeShapeType="1"/>
              </p:cNvSpPr>
              <p:nvPr/>
            </p:nvSpPr>
            <p:spPr bwMode="auto">
              <a:xfrm>
                <a:off x="3203848" y="1184680"/>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88" name="Text Box 1120"/>
              <p:cNvSpPr txBox="1">
                <a:spLocks noChangeArrowheads="1"/>
              </p:cNvSpPr>
              <p:nvPr/>
            </p:nvSpPr>
            <p:spPr bwMode="auto">
              <a:xfrm>
                <a:off x="3737624" y="2984880"/>
                <a:ext cx="1414120" cy="923330"/>
              </a:xfrm>
              <a:prstGeom prst="rect">
                <a:avLst/>
              </a:prstGeom>
              <a:solidFill>
                <a:srgbClr val="FFFFFF">
                  <a:alpha val="83922"/>
                </a:srgbClr>
              </a:solidFill>
              <a:ln>
                <a:noFill/>
              </a:ln>
              <a:effectLst/>
            </p:spPr>
            <p:txBody>
              <a:bodyPr wrap="square">
                <a:spAutoFit/>
              </a:bodyPr>
              <a:lstStyle>
                <a:defPPr>
                  <a:defRPr lang="de-DE"/>
                </a:defPPr>
                <a:lvl1pPr algn="ctr">
                  <a:spcBef>
                    <a:spcPct val="50000"/>
                  </a:spcBef>
                  <a:defRPr sz="1600"/>
                </a:lvl1pPr>
              </a:lstStyle>
              <a:p>
                <a:r>
                  <a:rPr lang="en-GB" altLang="en-US" sz="1800" dirty="0">
                    <a:latin typeface="Arial" panose="020B0604020202020204" pitchFamily="34" charset="0"/>
                    <a:cs typeface="Arial" panose="020B0604020202020204" pitchFamily="34" charset="0"/>
                  </a:rPr>
                  <a:t>Syn-0 (each with each)</a:t>
                </a:r>
              </a:p>
            </p:txBody>
          </p:sp>
          <p:sp>
            <p:nvSpPr>
              <p:cNvPr id="589" name="Geschweifte Klammer rechts 2884"/>
              <p:cNvSpPr/>
              <p:nvPr/>
            </p:nvSpPr>
            <p:spPr>
              <a:xfrm rot="5400000">
                <a:off x="4319972" y="3740964"/>
                <a:ext cx="288032" cy="1656184"/>
              </a:xfrm>
              <a:prstGeom prst="rightBrace">
                <a:avLst/>
              </a:prstGeom>
              <a:gradFill flip="none" rotWithShape="1">
                <a:gsLst>
                  <a:gs pos="0">
                    <a:schemeClr val="tx1"/>
                  </a:gs>
                  <a:gs pos="13000">
                    <a:srgbClr val="0000FF"/>
                  </a:gs>
                  <a:gs pos="100000">
                    <a:schemeClr val="bg1"/>
                  </a:gs>
                </a:gsLst>
                <a:lin ang="2700000" scaled="1"/>
                <a:tileRect/>
              </a:gra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endParaRPr>
              </a:p>
            </p:txBody>
          </p:sp>
          <p:sp>
            <p:nvSpPr>
              <p:cNvPr id="590" name="Rectangle 1119" descr="Diagonal weit nach oben"/>
              <p:cNvSpPr>
                <a:spLocks noChangeArrowheads="1"/>
              </p:cNvSpPr>
              <p:nvPr/>
            </p:nvSpPr>
            <p:spPr bwMode="auto">
              <a:xfrm>
                <a:off x="3457568" y="5379515"/>
                <a:ext cx="1944688" cy="56832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dirty="0"/>
              </a:p>
            </p:txBody>
          </p:sp>
          <p:sp>
            <p:nvSpPr>
              <p:cNvPr id="591" name="Text Box 1122"/>
              <p:cNvSpPr txBox="1">
                <a:spLocks noChangeArrowheads="1"/>
              </p:cNvSpPr>
              <p:nvPr/>
            </p:nvSpPr>
            <p:spPr bwMode="auto">
              <a:xfrm>
                <a:off x="3600989" y="5451523"/>
                <a:ext cx="1728787" cy="369332"/>
              </a:xfrm>
              <a:prstGeom prst="rect">
                <a:avLst/>
              </a:prstGeom>
              <a:solidFill>
                <a:schemeClr val="bg1"/>
              </a:solidFill>
              <a:ln>
                <a:noFill/>
              </a:ln>
              <a:effectLst/>
            </p:spPr>
            <p:txBody>
              <a:bodyPr>
                <a:spAutoFit/>
              </a:bodyPr>
              <a:lstStyle/>
              <a:p>
                <a:pPr algn="ctr">
                  <a:spcBef>
                    <a:spcPct val="50000"/>
                  </a:spcBef>
                </a:pPr>
                <a:r>
                  <a:rPr lang="en-GB" altLang="en-US" dirty="0" err="1">
                    <a:latin typeface="Arial" panose="020B0604020202020204" pitchFamily="34" charset="0"/>
                    <a:cs typeface="Arial" panose="020B0604020202020204" pitchFamily="34" charset="0"/>
                  </a:rPr>
                  <a:t>Syn</a:t>
                </a:r>
                <a:r>
                  <a:rPr lang="en-GB" altLang="en-US" dirty="0">
                    <a:latin typeface="Arial" panose="020B0604020202020204" pitchFamily="34" charset="0"/>
                    <a:cs typeface="Arial" panose="020B0604020202020204" pitchFamily="34" charset="0"/>
                  </a:rPr>
                  <a:t> 2</a:t>
                </a:r>
              </a:p>
            </p:txBody>
          </p:sp>
          <p:sp>
            <p:nvSpPr>
              <p:cNvPr id="592" name="Rectangle 1119" descr="Diagonal weit nach oben"/>
              <p:cNvSpPr>
                <a:spLocks noChangeArrowheads="1"/>
              </p:cNvSpPr>
              <p:nvPr/>
            </p:nvSpPr>
            <p:spPr bwMode="auto">
              <a:xfrm>
                <a:off x="3457568" y="6059483"/>
                <a:ext cx="1944688" cy="56832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dirty="0"/>
              </a:p>
            </p:txBody>
          </p:sp>
          <p:sp>
            <p:nvSpPr>
              <p:cNvPr id="593" name="Text Box 1122"/>
              <p:cNvSpPr txBox="1">
                <a:spLocks noChangeArrowheads="1"/>
              </p:cNvSpPr>
              <p:nvPr/>
            </p:nvSpPr>
            <p:spPr bwMode="auto">
              <a:xfrm>
                <a:off x="3481785" y="6146004"/>
                <a:ext cx="1920471" cy="369332"/>
              </a:xfrm>
              <a:prstGeom prst="rect">
                <a:avLst/>
              </a:prstGeom>
              <a:noFill/>
              <a:ln>
                <a:noFill/>
              </a:ln>
              <a:effectLst/>
            </p:spPr>
            <p:txBody>
              <a:bodyPr wrap="square">
                <a:spAutoFit/>
              </a:bodyPr>
              <a:lstStyle/>
              <a:p>
                <a:pPr algn="ctr">
                  <a:spcBef>
                    <a:spcPct val="50000"/>
                  </a:spcBef>
                </a:pPr>
                <a:r>
                  <a:rPr lang="en-GB" altLang="en-US" dirty="0" err="1">
                    <a:latin typeface="Arial" panose="020B0604020202020204" pitchFamily="34" charset="0"/>
                    <a:cs typeface="Arial" panose="020B0604020202020204" pitchFamily="34" charset="0"/>
                  </a:rPr>
                  <a:t>Syn</a:t>
                </a:r>
                <a:r>
                  <a:rPr lang="en-GB" altLang="en-US" dirty="0">
                    <a:latin typeface="Arial" panose="020B0604020202020204" pitchFamily="34" charset="0"/>
                    <a:cs typeface="Arial" panose="020B0604020202020204" pitchFamily="34" charset="0"/>
                  </a:rPr>
                  <a:t> 3</a:t>
                </a:r>
              </a:p>
            </p:txBody>
          </p:sp>
          <p:grpSp>
            <p:nvGrpSpPr>
              <p:cNvPr id="728" name="Group 83"/>
              <p:cNvGrpSpPr>
                <a:grpSpLocks/>
              </p:cNvGrpSpPr>
              <p:nvPr/>
            </p:nvGrpSpPr>
            <p:grpSpPr bwMode="auto">
              <a:xfrm>
                <a:off x="467544" y="1832752"/>
                <a:ext cx="61912" cy="641350"/>
                <a:chOff x="405" y="1853"/>
                <a:chExt cx="39" cy="404"/>
              </a:xfrm>
              <a:noFill/>
            </p:grpSpPr>
            <p:sp>
              <p:nvSpPr>
                <p:cNvPr id="72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34" name="Line 89"/>
              <p:cNvSpPr>
                <a:spLocks noChangeShapeType="1"/>
              </p:cNvSpPr>
              <p:nvPr/>
            </p:nvSpPr>
            <p:spPr bwMode="auto">
              <a:xfrm>
                <a:off x="545331" y="1856565"/>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735" name="Group 83"/>
              <p:cNvGrpSpPr>
                <a:grpSpLocks/>
              </p:cNvGrpSpPr>
              <p:nvPr/>
            </p:nvGrpSpPr>
            <p:grpSpPr bwMode="auto">
              <a:xfrm>
                <a:off x="2549997" y="1832752"/>
                <a:ext cx="61912" cy="641350"/>
                <a:chOff x="405" y="1853"/>
                <a:chExt cx="39" cy="404"/>
              </a:xfrm>
              <a:noFill/>
            </p:grpSpPr>
            <p:sp>
              <p:nvSpPr>
                <p:cNvPr id="73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41" name="Line 89"/>
              <p:cNvSpPr>
                <a:spLocks noChangeShapeType="1"/>
              </p:cNvSpPr>
              <p:nvPr/>
            </p:nvSpPr>
            <p:spPr bwMode="auto">
              <a:xfrm>
                <a:off x="2627784" y="1856565"/>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742" name="AutoShape 73"/>
              <p:cNvCxnSpPr>
                <a:cxnSpLocks noChangeShapeType="1"/>
              </p:cNvCxnSpPr>
              <p:nvPr/>
            </p:nvCxnSpPr>
            <p:spPr bwMode="auto">
              <a:xfrm rot="16200000" flipH="1">
                <a:off x="2339752" y="1616727"/>
                <a:ext cx="432049" cy="144016"/>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3" name="AutoShape 73"/>
              <p:cNvCxnSpPr>
                <a:cxnSpLocks noChangeShapeType="1"/>
                <a:stCxn id="15" idx="0"/>
              </p:cNvCxnSpPr>
              <p:nvPr/>
            </p:nvCxnSpPr>
            <p:spPr bwMode="auto">
              <a:xfrm rot="5400000">
                <a:off x="269163" y="1296792"/>
                <a:ext cx="806350" cy="265571"/>
              </a:xfrm>
              <a:prstGeom prst="bentConnector3">
                <a:avLst>
                  <a:gd name="adj1" fmla="val 520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46" name="Text Box 1120"/>
              <p:cNvSpPr txBox="1">
                <a:spLocks noChangeArrowheads="1"/>
              </p:cNvSpPr>
              <p:nvPr/>
            </p:nvSpPr>
            <p:spPr bwMode="auto">
              <a:xfrm>
                <a:off x="734914" y="5452316"/>
                <a:ext cx="1306239" cy="646331"/>
              </a:xfrm>
              <a:prstGeom prst="rect">
                <a:avLst/>
              </a:prstGeom>
              <a:solidFill>
                <a:srgbClr val="FFFFFF"/>
              </a:solidFill>
              <a:ln>
                <a:noFill/>
              </a:ln>
              <a:effectLst>
                <a:outerShdw blurRad="50800" dist="38100" dir="2700000" algn="tl" rotWithShape="0">
                  <a:prstClr val="black">
                    <a:alpha val="40000"/>
                  </a:prstClr>
                </a:outerShdw>
              </a:effectLst>
            </p:spPr>
            <p:txBody>
              <a:bodyPr wrap="square">
                <a:spAutoFit/>
              </a:bodyPr>
              <a:lstStyle/>
              <a:p>
                <a:pPr algn="ctr">
                  <a:spcBef>
                    <a:spcPct val="50000"/>
                  </a:spcBef>
                </a:pPr>
                <a:r>
                  <a:rPr lang="en-GB" altLang="en-US" dirty="0">
                    <a:latin typeface="Arial" panose="020B0604020202020204" pitchFamily="34" charset="0"/>
                    <a:cs typeface="Arial" panose="020B0604020202020204" pitchFamily="34" charset="0"/>
                  </a:rPr>
                  <a:t>Polycross-Test</a:t>
                </a:r>
              </a:p>
            </p:txBody>
          </p:sp>
        </p:grpSp>
      </p:grpSp>
      <p:sp>
        <p:nvSpPr>
          <p:cNvPr id="747" name="Rectangle 2"/>
          <p:cNvSpPr>
            <a:spLocks noChangeArrowheads="1"/>
          </p:cNvSpPr>
          <p:nvPr/>
        </p:nvSpPr>
        <p:spPr bwMode="auto">
          <a:xfrm>
            <a:off x="152400" y="-175879"/>
            <a:ext cx="65" cy="65655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52" name="TextBox 751"/>
          <p:cNvSpPr txBox="1"/>
          <p:nvPr/>
        </p:nvSpPr>
        <p:spPr>
          <a:xfrm>
            <a:off x="72000" y="36000"/>
            <a:ext cx="12001467"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Synthetic </a:t>
            </a:r>
            <a:r>
              <a:rPr lang="en-GB" sz="2400" dirty="0" err="1">
                <a:latin typeface="Arial" panose="020B0604020202020204" pitchFamily="34" charset="0"/>
                <a:cs typeface="Arial" panose="020B0604020202020204" pitchFamily="34" charset="0"/>
              </a:rPr>
              <a:t>cvs</a:t>
            </a:r>
            <a:r>
              <a:rPr lang="en-GB" sz="2400" dirty="0">
                <a:latin typeface="Arial" panose="020B0604020202020204" pitchFamily="34" charset="0"/>
                <a:cs typeface="Arial" panose="020B0604020202020204" pitchFamily="34" charset="0"/>
              </a:rPr>
              <a:t>.: </a:t>
            </a:r>
            <a:r>
              <a:rPr lang="en-GB" altLang="en-US" sz="2400" dirty="0">
                <a:latin typeface="Arial" panose="020B0604020202020204" pitchFamily="34" charset="0"/>
                <a:cs typeface="Arial" panose="020B0604020202020204" pitchFamily="34" charset="0"/>
              </a:rPr>
              <a:t>Assess components </a:t>
            </a:r>
            <a:r>
              <a:rPr lang="en-GB" altLang="en-US" sz="2400" i="1" dirty="0">
                <a:latin typeface="Arial" panose="020B0604020202020204" pitchFamily="34" charset="0"/>
                <a:cs typeface="Arial" panose="020B0604020202020204" pitchFamily="34" charset="0"/>
              </a:rPr>
              <a:t>via</a:t>
            </a:r>
            <a:r>
              <a:rPr lang="en-GB" altLang="en-US" sz="2400" dirty="0">
                <a:latin typeface="Arial" panose="020B0604020202020204" pitchFamily="34" charset="0"/>
                <a:cs typeface="Arial" panose="020B0604020202020204" pitchFamily="34" charset="0"/>
              </a:rPr>
              <a:t> their polycross-progenies. S</a:t>
            </a:r>
            <a:r>
              <a:rPr lang="en-GB" sz="2400" dirty="0">
                <a:latin typeface="Arial" panose="020B0604020202020204" pitchFamily="34" charset="0"/>
                <a:cs typeface="Arial" panose="020B0604020202020204" pitchFamily="34" charset="0"/>
              </a:rPr>
              <a:t>election criteria? Number of components? </a:t>
            </a:r>
            <a:r>
              <a:rPr lang="en-GB" sz="2400" dirty="0" err="1">
                <a:latin typeface="Arial" panose="020B0604020202020204" pitchFamily="34" charset="0"/>
                <a:cs typeface="Arial" panose="020B0604020202020204" pitchFamily="34" charset="0"/>
              </a:rPr>
              <a:t>Syn</a:t>
            </a:r>
            <a:r>
              <a:rPr lang="en-GB" sz="2400" dirty="0">
                <a:latin typeface="Arial" panose="020B0604020202020204" pitchFamily="34" charset="0"/>
                <a:cs typeface="Arial" panose="020B0604020202020204" pitchFamily="34" charset="0"/>
              </a:rPr>
              <a:t>-generation for the certified seed (seed sold to farmer)?</a:t>
            </a:r>
          </a:p>
        </p:txBody>
      </p:sp>
      <p:sp>
        <p:nvSpPr>
          <p:cNvPr id="750" name="Textfeld 1">
            <a:extLst>
              <a:ext uri="{FF2B5EF4-FFF2-40B4-BE49-F238E27FC236}">
                <a16:creationId xmlns:a16="http://schemas.microsoft.com/office/drawing/2014/main" id="{8C091E33-1228-4A17-9030-35D24A969399}"/>
              </a:ext>
            </a:extLst>
          </p:cNvPr>
          <p:cNvSpPr txBox="1"/>
          <p:nvPr/>
        </p:nvSpPr>
        <p:spPr>
          <a:xfrm>
            <a:off x="11605461" y="824672"/>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3417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 name="TextBox 751"/>
          <p:cNvSpPr txBox="1"/>
          <p:nvPr/>
        </p:nvSpPr>
        <p:spPr>
          <a:xfrm>
            <a:off x="72000" y="36000"/>
            <a:ext cx="120141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Synthetic cultivars. Optimum number of components. </a:t>
            </a:r>
          </a:p>
        </p:txBody>
      </p:sp>
      <p:sp>
        <p:nvSpPr>
          <p:cNvPr id="753" name="TextBox 752"/>
          <p:cNvSpPr txBox="1"/>
          <p:nvPr/>
        </p:nvSpPr>
        <p:spPr>
          <a:xfrm>
            <a:off x="5461875" y="658491"/>
            <a:ext cx="6624292" cy="6001643"/>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optimum N of components (compromise between as little as possible inbreeding and as strict as possible selection) depends, among other factors, on the number of available components. For instance, having 12 components to choose from, the expected superiority of the best and second-best over µ (normal distribution σ²=1) is 1.62923 and 1.11573. Having e.g. 36 to choose from, you find for the best and second-best these figures: 2.11812 and 1.70362. </a:t>
            </a:r>
            <a:r>
              <a:rPr lang="en-GB" dirty="0">
                <a:solidFill>
                  <a:schemeClr val="tx1">
                    <a:lumMod val="50000"/>
                    <a:lumOff val="50000"/>
                  </a:schemeClr>
                </a:solidFill>
                <a:latin typeface="Arial" panose="020B0604020202020204" pitchFamily="34" charset="0"/>
                <a:cs typeface="Arial" panose="020B0604020202020204" pitchFamily="34" charset="0"/>
              </a:rPr>
              <a:t>Of course, the best ones out of 36 are expected as superior vs. the best ones out of 12. </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Yet … the difference between best and second-best is larger in the smaller set (</a:t>
            </a:r>
            <a:r>
              <a:rPr lang="en-GB" dirty="0">
                <a:solidFill>
                  <a:srgbClr val="0000FF"/>
                </a:solidFill>
                <a:latin typeface="Arial" panose="020B0604020202020204" pitchFamily="34" charset="0"/>
                <a:cs typeface="Arial" panose="020B0604020202020204" pitchFamily="34" charset="0"/>
              </a:rPr>
              <a:t>0.5135</a:t>
            </a:r>
            <a:r>
              <a:rPr lang="en-GB" dirty="0">
                <a:latin typeface="Arial" panose="020B0604020202020204" pitchFamily="34" charset="0"/>
                <a:cs typeface="Arial" panose="020B0604020202020204" pitchFamily="34" charset="0"/>
              </a:rPr>
              <a:t>) than in the larger set (</a:t>
            </a:r>
            <a:r>
              <a:rPr lang="en-GB" dirty="0">
                <a:solidFill>
                  <a:srgbClr val="0000FF"/>
                </a:solidFill>
                <a:latin typeface="Arial" panose="020B0604020202020204" pitchFamily="34" charset="0"/>
                <a:cs typeface="Arial" panose="020B0604020202020204" pitchFamily="34" charset="0"/>
              </a:rPr>
              <a:t>0.4145</a:t>
            </a:r>
            <a:r>
              <a:rPr lang="en-GB" dirty="0">
                <a:latin typeface="Arial" panose="020B0604020202020204" pitchFamily="34" charset="0"/>
                <a:cs typeface="Arial" panose="020B0604020202020204" pitchFamily="34" charset="0"/>
              </a:rPr>
              <a:t>); it further shrinks as the set becomes even larger. The message is: If you select from many candidates, the </a:t>
            </a:r>
            <a:r>
              <a:rPr lang="en-GB" dirty="0">
                <a:solidFill>
                  <a:srgbClr val="0000FF"/>
                </a:solidFill>
                <a:latin typeface="Arial" panose="020B0604020202020204" pitchFamily="34" charset="0"/>
                <a:cs typeface="Arial" panose="020B0604020202020204" pitchFamily="34" charset="0"/>
              </a:rPr>
              <a:t>penalty</a:t>
            </a:r>
            <a:r>
              <a:rPr lang="en-GB" dirty="0">
                <a:latin typeface="Arial" panose="020B0604020202020204" pitchFamily="34" charset="0"/>
                <a:cs typeface="Arial" panose="020B0604020202020204" pitchFamily="34" charset="0"/>
              </a:rPr>
              <a:t> of using many components instead of only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a:t>
            </a:r>
            <a:r>
              <a:rPr lang="en-GB" dirty="0">
                <a:latin typeface="Arial" panose="020B0604020202020204" pitchFamily="34" charset="0"/>
                <a:cs typeface="Arial" panose="020B0604020202020204" pitchFamily="34" charset="0"/>
              </a:rPr>
              <a:t> best one is expectedly smaller than if you select from few candidates, yet, the inbreeding avoidance of haven more such as 6 instead of only 3 is (</a:t>
            </a:r>
            <a:r>
              <a:rPr lang="en-GB" dirty="0" err="1">
                <a:latin typeface="Arial" panose="020B0604020202020204" pitchFamily="34" charset="0"/>
                <a:cs typeface="Arial" panose="020B0604020202020204" pitchFamily="34" charset="0"/>
              </a:rPr>
              <a:t>expec-tedly</a:t>
            </a:r>
            <a:r>
              <a:rPr lang="en-GB" dirty="0">
                <a:latin typeface="Arial" panose="020B0604020202020204" pitchFamily="34" charset="0"/>
                <a:cs typeface="Arial" panose="020B0604020202020204" pitchFamily="34" charset="0"/>
              </a:rPr>
              <a:t>) the same (</a:t>
            </a:r>
            <a:r>
              <a:rPr lang="en-GB" dirty="0">
                <a:solidFill>
                  <a:schemeClr val="tx1">
                    <a:lumMod val="50000"/>
                    <a:lumOff val="50000"/>
                  </a:schemeClr>
                </a:solidFill>
                <a:latin typeface="Arial" panose="020B0604020202020204" pitchFamily="34" charset="0"/>
                <a:cs typeface="Arial" panose="020B0604020202020204" pitchFamily="34" charset="0"/>
              </a:rPr>
              <a:t>well, </a:t>
            </a:r>
            <a:r>
              <a:rPr lang="en-US" altLang="en-US" i="1" dirty="0">
                <a:solidFill>
                  <a:schemeClr val="tx1">
                    <a:lumMod val="50000"/>
                    <a:lumOff val="50000"/>
                  </a:schemeClr>
                </a:solidFill>
                <a:latin typeface="inherit"/>
              </a:rPr>
              <a:t>ceteris paribus</a:t>
            </a:r>
            <a:r>
              <a:rPr lang="en-GB" dirty="0">
                <a:solidFill>
                  <a:schemeClr val="tx1">
                    <a:lumMod val="50000"/>
                    <a:lumOff val="50000"/>
                  </a:schemeClr>
                </a:solidFill>
                <a:latin typeface="Arial" panose="020B0604020202020204" pitchFamily="34" charset="0"/>
                <a:cs typeface="Arial" panose="020B0604020202020204" pitchFamily="34" charset="0"/>
              </a:rPr>
              <a:t>, if the small number of candidates is a representative sample of the large one</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Thus, the optimum number is the larger, the larger the number too choose from is – and causes less inbreeding depression.</a:t>
            </a:r>
          </a:p>
        </p:txBody>
      </p:sp>
      <p:grpSp>
        <p:nvGrpSpPr>
          <p:cNvPr id="748" name="Group 747"/>
          <p:cNvGrpSpPr/>
          <p:nvPr/>
        </p:nvGrpSpPr>
        <p:grpSpPr>
          <a:xfrm>
            <a:off x="72000" y="835572"/>
            <a:ext cx="5288276" cy="6022428"/>
            <a:chOff x="72000" y="835572"/>
            <a:chExt cx="5288276" cy="6022428"/>
          </a:xfrm>
        </p:grpSpPr>
        <p:sp>
          <p:nvSpPr>
            <p:cNvPr id="744" name="Rectangle 743"/>
            <p:cNvSpPr/>
            <p:nvPr/>
          </p:nvSpPr>
          <p:spPr>
            <a:xfrm>
              <a:off x="72000" y="835572"/>
              <a:ext cx="5288276" cy="5894033"/>
            </a:xfrm>
            <a:prstGeom prst="rect">
              <a:avLst/>
            </a:prstGeom>
            <a:solidFill>
              <a:srgbClr val="FFFFFF"/>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70" name="Group 569"/>
            <p:cNvGrpSpPr/>
            <p:nvPr/>
          </p:nvGrpSpPr>
          <p:grpSpPr>
            <a:xfrm>
              <a:off x="120145" y="927756"/>
              <a:ext cx="5166421" cy="5930244"/>
              <a:chOff x="251520" y="896226"/>
              <a:chExt cx="5166421" cy="5930244"/>
            </a:xfrm>
          </p:grpSpPr>
          <p:sp>
            <p:nvSpPr>
              <p:cNvPr id="571" name="Pfeil nach rechts 2883"/>
              <p:cNvSpPr/>
              <p:nvPr/>
            </p:nvSpPr>
            <p:spPr>
              <a:xfrm rot="2913739">
                <a:off x="3493581" y="2071714"/>
                <a:ext cx="1178327" cy="288032"/>
              </a:xfrm>
              <a:prstGeom prst="rightArrow">
                <a:avLst/>
              </a:prstGeom>
              <a:gradFill flip="none" rotWithShape="1">
                <a:gsLst>
                  <a:gs pos="0">
                    <a:schemeClr val="tx1"/>
                  </a:gs>
                  <a:gs pos="13000">
                    <a:srgbClr val="0000FF"/>
                  </a:gs>
                  <a:gs pos="100000">
                    <a:schemeClr val="bg1"/>
                  </a:gs>
                </a:gsLst>
                <a:lin ang="2700000" scaled="1"/>
                <a:tileRect/>
              </a:gradFill>
              <a:ln w="63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solidFill>
                    <a:schemeClr val="tx1"/>
                  </a:solidFill>
                </a:endParaRPr>
              </a:p>
            </p:txBody>
          </p:sp>
          <p:cxnSp>
            <p:nvCxnSpPr>
              <p:cNvPr id="745" name="Straight Arrow Connector 744"/>
              <p:cNvCxnSpPr>
                <a:stCxn id="589" idx="1"/>
              </p:cNvCxnSpPr>
              <p:nvPr/>
            </p:nvCxnSpPr>
            <p:spPr>
              <a:xfrm>
                <a:off x="4463988" y="4713072"/>
                <a:ext cx="13144" cy="2113398"/>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69" name="Text Box 1120"/>
              <p:cNvSpPr txBox="1">
                <a:spLocks noChangeArrowheads="1"/>
              </p:cNvSpPr>
              <p:nvPr/>
            </p:nvSpPr>
            <p:spPr bwMode="auto">
              <a:xfrm>
                <a:off x="3686228" y="1150331"/>
                <a:ext cx="1223962" cy="646331"/>
              </a:xfrm>
              <a:prstGeom prst="rect">
                <a:avLst/>
              </a:prstGeom>
              <a:solidFill>
                <a:srgbClr val="FFFFFF"/>
              </a:solidFill>
              <a:ln>
                <a:noFill/>
              </a:ln>
              <a:effectLst>
                <a:outerShdw blurRad="50800" dist="38100" dir="2700000" algn="tl" rotWithShape="0">
                  <a:prstClr val="black">
                    <a:alpha val="40000"/>
                  </a:prstClr>
                </a:outerShdw>
              </a:effectLst>
            </p:spPr>
            <p:txBody>
              <a:bodyPr wrap="square">
                <a:spAutoFit/>
              </a:bodyPr>
              <a:lstStyle/>
              <a:p>
                <a:pPr algn="ctr">
                  <a:spcBef>
                    <a:spcPct val="50000"/>
                  </a:spcBef>
                </a:pPr>
                <a:r>
                  <a:rPr lang="en-GB" altLang="en-US" dirty="0">
                    <a:latin typeface="Arial" panose="020B0604020202020204" pitchFamily="34" charset="0"/>
                    <a:cs typeface="Arial" panose="020B0604020202020204" pitchFamily="34" charset="0"/>
                  </a:rPr>
                  <a:t>Selected </a:t>
                </a:r>
                <a:r>
                  <a:rPr lang="en-GB" altLang="en-US" dirty="0" err="1">
                    <a:latin typeface="Arial" panose="020B0604020202020204" pitchFamily="34" charset="0"/>
                    <a:cs typeface="Arial" panose="020B0604020202020204" pitchFamily="34" charset="0"/>
                  </a:rPr>
                  <a:t>compnts</a:t>
                </a:r>
                <a:r>
                  <a:rPr lang="en-GB" altLang="en-US" dirty="0">
                    <a:latin typeface="Arial" panose="020B0604020202020204" pitchFamily="34" charset="0"/>
                    <a:cs typeface="Arial" panose="020B0604020202020204" pitchFamily="34" charset="0"/>
                  </a:rPr>
                  <a:t>.</a:t>
                </a:r>
              </a:p>
            </p:txBody>
          </p:sp>
          <p:sp>
            <p:nvSpPr>
              <p:cNvPr id="2" name="Nach rechts gekrümmter Pfeil 1316"/>
              <p:cNvSpPr/>
              <p:nvPr/>
            </p:nvSpPr>
            <p:spPr>
              <a:xfrm rot="13910532">
                <a:off x="2903579" y="1743979"/>
                <a:ext cx="394538" cy="1017086"/>
              </a:xfrm>
              <a:prstGeom prst="curvedRightArrow">
                <a:avLst/>
              </a:prstGeom>
              <a:gradFill>
                <a:gsLst>
                  <a:gs pos="0">
                    <a:schemeClr val="tx1"/>
                  </a:gs>
                  <a:gs pos="13000">
                    <a:srgbClr val="0000FF"/>
                  </a:gs>
                  <a:gs pos="100000">
                    <a:schemeClr val="bg1"/>
                  </a:gs>
                </a:gsLst>
                <a:lin ang="5400000" scaled="0"/>
              </a:gradFill>
              <a:ln w="63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solidFill>
                    <a:schemeClr val="tx1"/>
                  </a:solidFill>
                </a:endParaRPr>
              </a:p>
            </p:txBody>
          </p:sp>
          <p:cxnSp>
            <p:nvCxnSpPr>
              <p:cNvPr id="4" name="AutoShape 1133"/>
              <p:cNvCxnSpPr>
                <a:cxnSpLocks noChangeShapeType="1"/>
                <a:stCxn id="67" idx="2"/>
                <a:endCxn id="151" idx="0"/>
              </p:cNvCxnSpPr>
              <p:nvPr/>
            </p:nvCxnSpPr>
            <p:spPr bwMode="auto">
              <a:xfrm>
                <a:off x="687647" y="2464677"/>
                <a:ext cx="896021" cy="23217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4" descr="Diagonal weit nach oben"/>
              <p:cNvSpPr>
                <a:spLocks noChangeArrowheads="1"/>
              </p:cNvSpPr>
              <p:nvPr/>
            </p:nvSpPr>
            <p:spPr bwMode="auto">
              <a:xfrm>
                <a:off x="685800" y="896226"/>
                <a:ext cx="1905000" cy="655638"/>
              </a:xfrm>
              <a:prstGeom prst="rect">
                <a:avLst/>
              </a:prstGeom>
              <a:noFill/>
              <a:ln w="19050">
                <a:solidFill>
                  <a:schemeClr val="tx1"/>
                </a:solidFill>
                <a:miter lim="800000"/>
                <a:headEnd/>
                <a:tailEnd/>
              </a:ln>
              <a:effectLst/>
            </p:spPr>
            <p:txBody>
              <a:bodyPr wrap="none" anchor="ctr"/>
              <a:lstStyle/>
              <a:p>
                <a:endParaRPr lang="en-GB" dirty="0"/>
              </a:p>
            </p:txBody>
          </p:sp>
          <p:cxnSp>
            <p:nvCxnSpPr>
              <p:cNvPr id="6" name="AutoShape 402"/>
              <p:cNvCxnSpPr>
                <a:cxnSpLocks noChangeShapeType="1"/>
                <a:stCxn id="39" idx="2"/>
                <a:endCxn id="63" idx="3"/>
              </p:cNvCxnSpPr>
              <p:nvPr/>
            </p:nvCxnSpPr>
            <p:spPr bwMode="auto">
              <a:xfrm rot="10800000" flipV="1">
                <a:off x="723900" y="1289926"/>
                <a:ext cx="19050" cy="563563"/>
              </a:xfrm>
              <a:prstGeom prst="bentConnector3">
                <a:avLst>
                  <a:gd name="adj1" fmla="val 58333"/>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AutoShape 5"/>
              <p:cNvSpPr>
                <a:spLocks noChangeArrowheads="1"/>
              </p:cNvSpPr>
              <p:nvPr/>
            </p:nvSpPr>
            <p:spPr bwMode="auto">
              <a:xfrm rot="5400000">
                <a:off x="19812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 name="AutoShape 6"/>
              <p:cNvSpPr>
                <a:spLocks noChangeArrowheads="1"/>
              </p:cNvSpPr>
              <p:nvPr/>
            </p:nvSpPr>
            <p:spPr bwMode="auto">
              <a:xfrm rot="5400000">
                <a:off x="18288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 name="AutoShape 7"/>
              <p:cNvSpPr>
                <a:spLocks noChangeArrowheads="1"/>
              </p:cNvSpPr>
              <p:nvPr/>
            </p:nvSpPr>
            <p:spPr bwMode="auto">
              <a:xfrm rot="5400000">
                <a:off x="1676400" y="966077"/>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0" name="AutoShape 8"/>
              <p:cNvSpPr>
                <a:spLocks noChangeArrowheads="1"/>
              </p:cNvSpPr>
              <p:nvPr/>
            </p:nvSpPr>
            <p:spPr bwMode="auto">
              <a:xfrm rot="5400000">
                <a:off x="15240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 name="AutoShape 9"/>
              <p:cNvSpPr>
                <a:spLocks noChangeArrowheads="1"/>
              </p:cNvSpPr>
              <p:nvPr/>
            </p:nvSpPr>
            <p:spPr bwMode="auto">
              <a:xfrm rot="5400000">
                <a:off x="13731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 name="AutoShape 10"/>
              <p:cNvSpPr>
                <a:spLocks noChangeArrowheads="1"/>
              </p:cNvSpPr>
              <p:nvPr/>
            </p:nvSpPr>
            <p:spPr bwMode="auto">
              <a:xfrm rot="5400000">
                <a:off x="1219200" y="966077"/>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3" name="AutoShape 11"/>
              <p:cNvSpPr>
                <a:spLocks noChangeArrowheads="1"/>
              </p:cNvSpPr>
              <p:nvPr/>
            </p:nvSpPr>
            <p:spPr bwMode="auto">
              <a:xfrm rot="5400000">
                <a:off x="10668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 name="AutoShape 12"/>
              <p:cNvSpPr>
                <a:spLocks noChangeArrowheads="1"/>
              </p:cNvSpPr>
              <p:nvPr/>
            </p:nvSpPr>
            <p:spPr bwMode="auto">
              <a:xfrm rot="5400000">
                <a:off x="9144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 name="AutoShape 13"/>
              <p:cNvSpPr>
                <a:spLocks noChangeArrowheads="1"/>
              </p:cNvSpPr>
              <p:nvPr/>
            </p:nvSpPr>
            <p:spPr bwMode="auto">
              <a:xfrm rot="5400000">
                <a:off x="762000" y="96607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 name="AutoShape 14"/>
              <p:cNvSpPr>
                <a:spLocks noChangeArrowheads="1"/>
              </p:cNvSpPr>
              <p:nvPr/>
            </p:nvSpPr>
            <p:spPr bwMode="auto">
              <a:xfrm rot="5400000">
                <a:off x="21351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 name="AutoShape 15"/>
              <p:cNvSpPr>
                <a:spLocks noChangeArrowheads="1"/>
              </p:cNvSpPr>
              <p:nvPr/>
            </p:nvSpPr>
            <p:spPr bwMode="auto">
              <a:xfrm rot="5400000">
                <a:off x="22875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AutoShape 16"/>
              <p:cNvSpPr>
                <a:spLocks noChangeArrowheads="1"/>
              </p:cNvSpPr>
              <p:nvPr/>
            </p:nvSpPr>
            <p:spPr bwMode="auto">
              <a:xfrm rot="5400000">
                <a:off x="2439988" y="96766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 name="AutoShape 17"/>
              <p:cNvSpPr>
                <a:spLocks noChangeArrowheads="1"/>
              </p:cNvSpPr>
              <p:nvPr/>
            </p:nvSpPr>
            <p:spPr bwMode="auto">
              <a:xfrm rot="5400000">
                <a:off x="19812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AutoShape 18"/>
              <p:cNvSpPr>
                <a:spLocks noChangeArrowheads="1"/>
              </p:cNvSpPr>
              <p:nvPr/>
            </p:nvSpPr>
            <p:spPr bwMode="auto">
              <a:xfrm rot="5400000">
                <a:off x="18288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 name="AutoShape 19"/>
              <p:cNvSpPr>
                <a:spLocks noChangeArrowheads="1"/>
              </p:cNvSpPr>
              <p:nvPr/>
            </p:nvSpPr>
            <p:spPr bwMode="auto">
              <a:xfrm rot="5400000">
                <a:off x="16764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2" name="AutoShape 20"/>
              <p:cNvSpPr>
                <a:spLocks noChangeArrowheads="1"/>
              </p:cNvSpPr>
              <p:nvPr/>
            </p:nvSpPr>
            <p:spPr bwMode="auto">
              <a:xfrm rot="5400000">
                <a:off x="15240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 name="AutoShape 21"/>
              <p:cNvSpPr>
                <a:spLocks noChangeArrowheads="1"/>
              </p:cNvSpPr>
              <p:nvPr/>
            </p:nvSpPr>
            <p:spPr bwMode="auto">
              <a:xfrm rot="5400000">
                <a:off x="1373188" y="1113713"/>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4" name="AutoShape 22"/>
              <p:cNvSpPr>
                <a:spLocks noChangeArrowheads="1"/>
              </p:cNvSpPr>
              <p:nvPr/>
            </p:nvSpPr>
            <p:spPr bwMode="auto">
              <a:xfrm rot="5400000">
                <a:off x="12192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AutoShape 23"/>
              <p:cNvSpPr>
                <a:spLocks noChangeArrowheads="1"/>
              </p:cNvSpPr>
              <p:nvPr/>
            </p:nvSpPr>
            <p:spPr bwMode="auto">
              <a:xfrm rot="5400000">
                <a:off x="10668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 name="AutoShape 24"/>
              <p:cNvSpPr>
                <a:spLocks noChangeArrowheads="1"/>
              </p:cNvSpPr>
              <p:nvPr/>
            </p:nvSpPr>
            <p:spPr bwMode="auto">
              <a:xfrm rot="5400000">
                <a:off x="9144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AutoShape 25"/>
              <p:cNvSpPr>
                <a:spLocks noChangeArrowheads="1"/>
              </p:cNvSpPr>
              <p:nvPr/>
            </p:nvSpPr>
            <p:spPr bwMode="auto">
              <a:xfrm rot="5400000">
                <a:off x="762000" y="1112127"/>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AutoShape 26"/>
              <p:cNvSpPr>
                <a:spLocks noChangeArrowheads="1"/>
              </p:cNvSpPr>
              <p:nvPr/>
            </p:nvSpPr>
            <p:spPr bwMode="auto">
              <a:xfrm rot="5400000">
                <a:off x="2135188" y="111371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 name="AutoShape 27"/>
              <p:cNvSpPr>
                <a:spLocks noChangeArrowheads="1"/>
              </p:cNvSpPr>
              <p:nvPr/>
            </p:nvSpPr>
            <p:spPr bwMode="auto">
              <a:xfrm rot="5400000">
                <a:off x="2287588" y="111371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30" name="AutoShape 28"/>
              <p:cNvSpPr>
                <a:spLocks noChangeArrowheads="1"/>
              </p:cNvSpPr>
              <p:nvPr/>
            </p:nvSpPr>
            <p:spPr bwMode="auto">
              <a:xfrm rot="5400000">
                <a:off x="2439988" y="1113713"/>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 name="AutoShape 29"/>
              <p:cNvSpPr>
                <a:spLocks noChangeArrowheads="1"/>
              </p:cNvSpPr>
              <p:nvPr/>
            </p:nvSpPr>
            <p:spPr bwMode="auto">
              <a:xfrm rot="5400000">
                <a:off x="19804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 name="AutoShape 30"/>
              <p:cNvSpPr>
                <a:spLocks noChangeArrowheads="1"/>
              </p:cNvSpPr>
              <p:nvPr/>
            </p:nvSpPr>
            <p:spPr bwMode="auto">
              <a:xfrm rot="5400000">
                <a:off x="1828006" y="125738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33" name="AutoShape 31"/>
              <p:cNvSpPr>
                <a:spLocks noChangeArrowheads="1"/>
              </p:cNvSpPr>
              <p:nvPr/>
            </p:nvSpPr>
            <p:spPr bwMode="auto">
              <a:xfrm rot="5400000">
                <a:off x="16756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4" name="AutoShape 32"/>
              <p:cNvSpPr>
                <a:spLocks noChangeArrowheads="1"/>
              </p:cNvSpPr>
              <p:nvPr/>
            </p:nvSpPr>
            <p:spPr bwMode="auto">
              <a:xfrm rot="5400000">
                <a:off x="15232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 name="AutoShape 33"/>
              <p:cNvSpPr>
                <a:spLocks noChangeArrowheads="1"/>
              </p:cNvSpPr>
              <p:nvPr/>
            </p:nvSpPr>
            <p:spPr bwMode="auto">
              <a:xfrm rot="5400000">
                <a:off x="1372394" y="125897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 name="AutoShape 34"/>
              <p:cNvSpPr>
                <a:spLocks noChangeArrowheads="1"/>
              </p:cNvSpPr>
              <p:nvPr/>
            </p:nvSpPr>
            <p:spPr bwMode="auto">
              <a:xfrm rot="5400000">
                <a:off x="1218406" y="125738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 name="AutoShape 35"/>
              <p:cNvSpPr>
                <a:spLocks noChangeArrowheads="1"/>
              </p:cNvSpPr>
              <p:nvPr/>
            </p:nvSpPr>
            <p:spPr bwMode="auto">
              <a:xfrm rot="5400000">
                <a:off x="1066006" y="1257383"/>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38" name="AutoShape 36"/>
              <p:cNvSpPr>
                <a:spLocks noChangeArrowheads="1"/>
              </p:cNvSpPr>
              <p:nvPr/>
            </p:nvSpPr>
            <p:spPr bwMode="auto">
              <a:xfrm rot="5400000">
                <a:off x="913606" y="1257383"/>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39" name="AutoShape 37"/>
              <p:cNvSpPr>
                <a:spLocks noChangeArrowheads="1"/>
              </p:cNvSpPr>
              <p:nvPr/>
            </p:nvSpPr>
            <p:spPr bwMode="auto">
              <a:xfrm rot="5400000">
                <a:off x="761206" y="125738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40" name="AutoShape 38"/>
              <p:cNvSpPr>
                <a:spLocks noChangeArrowheads="1"/>
              </p:cNvSpPr>
              <p:nvPr/>
            </p:nvSpPr>
            <p:spPr bwMode="auto">
              <a:xfrm rot="5400000">
                <a:off x="2134394" y="125897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 name="AutoShape 39"/>
              <p:cNvSpPr>
                <a:spLocks noChangeArrowheads="1"/>
              </p:cNvSpPr>
              <p:nvPr/>
            </p:nvSpPr>
            <p:spPr bwMode="auto">
              <a:xfrm rot="5400000">
                <a:off x="2286794" y="125897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 name="AutoShape 40"/>
              <p:cNvSpPr>
                <a:spLocks noChangeArrowheads="1"/>
              </p:cNvSpPr>
              <p:nvPr/>
            </p:nvSpPr>
            <p:spPr bwMode="auto">
              <a:xfrm rot="5400000">
                <a:off x="2439194" y="1258970"/>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sp>
            <p:nvSpPr>
              <p:cNvPr id="43" name="AutoShape 41"/>
              <p:cNvSpPr>
                <a:spLocks noChangeArrowheads="1"/>
              </p:cNvSpPr>
              <p:nvPr/>
            </p:nvSpPr>
            <p:spPr bwMode="auto">
              <a:xfrm rot="5400000">
                <a:off x="1980406" y="1403433"/>
                <a:ext cx="60325" cy="61912"/>
              </a:xfrm>
              <a:prstGeom prst="octagon">
                <a:avLst>
                  <a:gd name="adj" fmla="val 29287"/>
                </a:avLst>
              </a:prstGeom>
              <a:solidFill>
                <a:srgbClr val="CC0000"/>
              </a:solidFill>
              <a:ln w="19050">
                <a:solidFill>
                  <a:schemeClr val="tx1"/>
                </a:solidFill>
                <a:miter lim="800000"/>
                <a:headEnd/>
                <a:tailEnd/>
              </a:ln>
              <a:effectLst/>
            </p:spPr>
            <p:txBody>
              <a:bodyPr wrap="none" anchor="ctr"/>
              <a:lstStyle/>
              <a:p>
                <a:endParaRPr lang="en-GB" dirty="0"/>
              </a:p>
            </p:txBody>
          </p:sp>
          <p:sp>
            <p:nvSpPr>
              <p:cNvPr id="44" name="AutoShape 42"/>
              <p:cNvSpPr>
                <a:spLocks noChangeArrowheads="1"/>
              </p:cNvSpPr>
              <p:nvPr/>
            </p:nvSpPr>
            <p:spPr bwMode="auto">
              <a:xfrm rot="5400000">
                <a:off x="18280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 name="AutoShape 43"/>
              <p:cNvSpPr>
                <a:spLocks noChangeArrowheads="1"/>
              </p:cNvSpPr>
              <p:nvPr/>
            </p:nvSpPr>
            <p:spPr bwMode="auto">
              <a:xfrm rot="5400000">
                <a:off x="1675606" y="140343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46" name="AutoShape 44"/>
              <p:cNvSpPr>
                <a:spLocks noChangeArrowheads="1"/>
              </p:cNvSpPr>
              <p:nvPr/>
            </p:nvSpPr>
            <p:spPr bwMode="auto">
              <a:xfrm rot="5400000">
                <a:off x="15232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 name="AutoShape 45"/>
              <p:cNvSpPr>
                <a:spLocks noChangeArrowheads="1"/>
              </p:cNvSpPr>
              <p:nvPr/>
            </p:nvSpPr>
            <p:spPr bwMode="auto">
              <a:xfrm rot="5400000">
                <a:off x="13723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 name="AutoShape 46"/>
              <p:cNvSpPr>
                <a:spLocks noChangeArrowheads="1"/>
              </p:cNvSpPr>
              <p:nvPr/>
            </p:nvSpPr>
            <p:spPr bwMode="auto">
              <a:xfrm rot="5400000">
                <a:off x="12184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 name="AutoShape 47"/>
              <p:cNvSpPr>
                <a:spLocks noChangeArrowheads="1"/>
              </p:cNvSpPr>
              <p:nvPr/>
            </p:nvSpPr>
            <p:spPr bwMode="auto">
              <a:xfrm rot="5400000">
                <a:off x="10660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 name="AutoShape 48"/>
              <p:cNvSpPr>
                <a:spLocks noChangeArrowheads="1"/>
              </p:cNvSpPr>
              <p:nvPr/>
            </p:nvSpPr>
            <p:spPr bwMode="auto">
              <a:xfrm rot="5400000">
                <a:off x="913606" y="1403433"/>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51" name="AutoShape 49"/>
              <p:cNvSpPr>
                <a:spLocks noChangeArrowheads="1"/>
              </p:cNvSpPr>
              <p:nvPr/>
            </p:nvSpPr>
            <p:spPr bwMode="auto">
              <a:xfrm rot="5400000">
                <a:off x="761206" y="1403433"/>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 name="AutoShape 50"/>
              <p:cNvSpPr>
                <a:spLocks noChangeArrowheads="1"/>
              </p:cNvSpPr>
              <p:nvPr/>
            </p:nvSpPr>
            <p:spPr bwMode="auto">
              <a:xfrm rot="5400000">
                <a:off x="21343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 name="AutoShape 51"/>
              <p:cNvSpPr>
                <a:spLocks noChangeArrowheads="1"/>
              </p:cNvSpPr>
              <p:nvPr/>
            </p:nvSpPr>
            <p:spPr bwMode="auto">
              <a:xfrm rot="5400000">
                <a:off x="22867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 name="AutoShape 52"/>
              <p:cNvSpPr>
                <a:spLocks noChangeArrowheads="1"/>
              </p:cNvSpPr>
              <p:nvPr/>
            </p:nvSpPr>
            <p:spPr bwMode="auto">
              <a:xfrm rot="5400000">
                <a:off x="2439194" y="1405020"/>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cxnSp>
            <p:nvCxnSpPr>
              <p:cNvPr id="55" name="AutoShape 73"/>
              <p:cNvCxnSpPr>
                <a:cxnSpLocks noChangeShapeType="1"/>
              </p:cNvCxnSpPr>
              <p:nvPr/>
            </p:nvCxnSpPr>
            <p:spPr bwMode="auto">
              <a:xfrm rot="5400000">
                <a:off x="595313" y="1709026"/>
                <a:ext cx="620712" cy="71438"/>
              </a:xfrm>
              <a:prstGeom prst="bentConnector3">
                <a:avLst>
                  <a:gd name="adj1" fmla="val 4987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AutoShape 74"/>
              <p:cNvCxnSpPr>
                <a:cxnSpLocks noChangeShapeType="1"/>
              </p:cNvCxnSpPr>
              <p:nvPr/>
            </p:nvCxnSpPr>
            <p:spPr bwMode="auto">
              <a:xfrm rot="16200000" flipH="1">
                <a:off x="2057400" y="1645526"/>
                <a:ext cx="760413" cy="42863"/>
              </a:xfrm>
              <a:prstGeom prst="bentConnector3">
                <a:avLst>
                  <a:gd name="adj1" fmla="val 6116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AutoShape 75"/>
              <p:cNvCxnSpPr>
                <a:cxnSpLocks noChangeShapeType="1"/>
              </p:cNvCxnSpPr>
              <p:nvPr/>
            </p:nvCxnSpPr>
            <p:spPr bwMode="auto">
              <a:xfrm rot="16200000" flipH="1">
                <a:off x="591343" y="1638383"/>
                <a:ext cx="792163" cy="82550"/>
              </a:xfrm>
              <a:prstGeom prst="bentConnector3">
                <a:avLst>
                  <a:gd name="adj1" fmla="val 19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AutoShape 77"/>
              <p:cNvCxnSpPr>
                <a:cxnSpLocks noChangeShapeType="1"/>
              </p:cNvCxnSpPr>
              <p:nvPr/>
            </p:nvCxnSpPr>
            <p:spPr bwMode="auto">
              <a:xfrm rot="5400000">
                <a:off x="1363663" y="1731251"/>
                <a:ext cx="649287" cy="49213"/>
              </a:xfrm>
              <a:prstGeom prst="bentConnector3">
                <a:avLst>
                  <a:gd name="adj1" fmla="val 4988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78"/>
              <p:cNvCxnSpPr>
                <a:cxnSpLocks noChangeShapeType="1"/>
              </p:cNvCxnSpPr>
              <p:nvPr/>
            </p:nvCxnSpPr>
            <p:spPr bwMode="auto">
              <a:xfrm rot="16200000" flipH="1">
                <a:off x="1221581" y="1473283"/>
                <a:ext cx="1082675" cy="122238"/>
              </a:xfrm>
              <a:prstGeom prst="bentConnector3">
                <a:avLst>
                  <a:gd name="adj1" fmla="val 7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79"/>
              <p:cNvCxnSpPr>
                <a:cxnSpLocks noChangeShapeType="1"/>
              </p:cNvCxnSpPr>
              <p:nvPr/>
            </p:nvCxnSpPr>
            <p:spPr bwMode="auto">
              <a:xfrm rot="16200000" flipH="1">
                <a:off x="1528762" y="1623302"/>
                <a:ext cx="777875" cy="114300"/>
              </a:xfrm>
              <a:prstGeom prst="bentConnector3">
                <a:avLst>
                  <a:gd name="adj1" fmla="val 9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80"/>
              <p:cNvCxnSpPr>
                <a:cxnSpLocks noChangeShapeType="1"/>
                <a:stCxn id="29" idx="1"/>
              </p:cNvCxnSpPr>
              <p:nvPr/>
            </p:nvCxnSpPr>
            <p:spPr bwMode="auto">
              <a:xfrm rot="16200000" flipH="1" flipV="1">
                <a:off x="1812132" y="1582820"/>
                <a:ext cx="992187" cy="22225"/>
              </a:xfrm>
              <a:prstGeom prst="bentConnector5">
                <a:avLst>
                  <a:gd name="adj1" fmla="val 1759"/>
                  <a:gd name="adj2" fmla="val -307144"/>
                  <a:gd name="adj3" fmla="val 6591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2" name="Group 83"/>
              <p:cNvGrpSpPr>
                <a:grpSpLocks/>
              </p:cNvGrpSpPr>
              <p:nvPr/>
            </p:nvGrpSpPr>
            <p:grpSpPr bwMode="auto">
              <a:xfrm>
                <a:off x="642938" y="1823326"/>
                <a:ext cx="61912" cy="641350"/>
                <a:chOff x="405" y="1853"/>
                <a:chExt cx="39" cy="404"/>
              </a:xfrm>
              <a:solidFill>
                <a:srgbClr val="FF0000"/>
              </a:solidFill>
            </p:grpSpPr>
            <p:sp>
              <p:nvSpPr>
                <p:cNvPr id="6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68" name="Line 89"/>
              <p:cNvSpPr>
                <a:spLocks noChangeShapeType="1"/>
              </p:cNvSpPr>
              <p:nvPr/>
            </p:nvSpPr>
            <p:spPr bwMode="auto">
              <a:xfrm>
                <a:off x="720725" y="184713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69" name="Group 91"/>
              <p:cNvGrpSpPr>
                <a:grpSpLocks/>
              </p:cNvGrpSpPr>
              <p:nvPr/>
            </p:nvGrpSpPr>
            <p:grpSpPr bwMode="auto">
              <a:xfrm>
                <a:off x="792163" y="1824914"/>
                <a:ext cx="61912" cy="641350"/>
                <a:chOff x="405" y="1853"/>
                <a:chExt cx="39" cy="404"/>
              </a:xfrm>
              <a:solidFill>
                <a:srgbClr val="00B050"/>
              </a:solidFill>
            </p:grpSpPr>
            <p:sp>
              <p:nvSpPr>
                <p:cNvPr id="70" name="AutoShape 9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1" name="AutoShape 9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2" name="AutoShape 9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 name="AutoShape 9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 name="AutoShape 9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5" name="Line 97"/>
              <p:cNvSpPr>
                <a:spLocks noChangeShapeType="1"/>
              </p:cNvSpPr>
              <p:nvPr/>
            </p:nvSpPr>
            <p:spPr bwMode="auto">
              <a:xfrm>
                <a:off x="869950" y="1848727"/>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6" name="AutoShape 100"/>
              <p:cNvSpPr>
                <a:spLocks noChangeArrowheads="1"/>
              </p:cNvSpPr>
              <p:nvPr/>
            </p:nvSpPr>
            <p:spPr bwMode="auto">
              <a:xfrm>
                <a:off x="952500" y="1820151"/>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77" name="AutoShape 101"/>
              <p:cNvSpPr>
                <a:spLocks noChangeArrowheads="1"/>
              </p:cNvSpPr>
              <p:nvPr/>
            </p:nvSpPr>
            <p:spPr bwMode="auto">
              <a:xfrm>
                <a:off x="952500" y="1966201"/>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78" name="AutoShape 102"/>
              <p:cNvSpPr>
                <a:spLocks noChangeArrowheads="1"/>
              </p:cNvSpPr>
              <p:nvPr/>
            </p:nvSpPr>
            <p:spPr bwMode="auto">
              <a:xfrm>
                <a:off x="952500" y="2110664"/>
                <a:ext cx="61913" cy="60325"/>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79" name="AutoShape 103"/>
              <p:cNvSpPr>
                <a:spLocks noChangeArrowheads="1"/>
              </p:cNvSpPr>
              <p:nvPr/>
            </p:nvSpPr>
            <p:spPr bwMode="auto">
              <a:xfrm>
                <a:off x="952500" y="2256714"/>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80" name="AutoShape 104"/>
              <p:cNvSpPr>
                <a:spLocks noChangeArrowheads="1"/>
              </p:cNvSpPr>
              <p:nvPr/>
            </p:nvSpPr>
            <p:spPr bwMode="auto">
              <a:xfrm>
                <a:off x="952500" y="2402764"/>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81" name="Line 105"/>
              <p:cNvSpPr>
                <a:spLocks noChangeShapeType="1"/>
              </p:cNvSpPr>
              <p:nvPr/>
            </p:nvSpPr>
            <p:spPr bwMode="auto">
              <a:xfrm>
                <a:off x="1030288" y="184396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82" name="Group 107"/>
              <p:cNvGrpSpPr>
                <a:grpSpLocks/>
              </p:cNvGrpSpPr>
              <p:nvPr/>
            </p:nvGrpSpPr>
            <p:grpSpPr bwMode="auto">
              <a:xfrm>
                <a:off x="1114425" y="1826501"/>
                <a:ext cx="61913" cy="641350"/>
                <a:chOff x="405" y="1853"/>
                <a:chExt cx="39" cy="404"/>
              </a:xfrm>
              <a:solidFill>
                <a:schemeClr val="bg1"/>
              </a:solidFill>
            </p:grpSpPr>
            <p:sp>
              <p:nvSpPr>
                <p:cNvPr id="83" name="AutoShape 108"/>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 name="AutoShape 109"/>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 name="AutoShape 110"/>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 name="AutoShape 111"/>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 name="AutoShape 112"/>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88" name="Line 113"/>
              <p:cNvSpPr>
                <a:spLocks noChangeShapeType="1"/>
              </p:cNvSpPr>
              <p:nvPr/>
            </p:nvSpPr>
            <p:spPr bwMode="auto">
              <a:xfrm>
                <a:off x="1192213" y="185031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89" name="Group 115"/>
              <p:cNvGrpSpPr>
                <a:grpSpLocks/>
              </p:cNvGrpSpPr>
              <p:nvPr/>
            </p:nvGrpSpPr>
            <p:grpSpPr bwMode="auto">
              <a:xfrm>
                <a:off x="1260475" y="1823326"/>
                <a:ext cx="61913" cy="641350"/>
                <a:chOff x="405" y="1853"/>
                <a:chExt cx="39" cy="404"/>
              </a:xfrm>
              <a:solidFill>
                <a:srgbClr val="FFFF00"/>
              </a:solidFill>
            </p:grpSpPr>
            <p:sp>
              <p:nvSpPr>
                <p:cNvPr id="90" name="AutoShape 11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 name="AutoShape 11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 name="AutoShape 11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 name="AutoShape 11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 name="AutoShape 12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5" name="Line 121"/>
              <p:cNvSpPr>
                <a:spLocks noChangeShapeType="1"/>
              </p:cNvSpPr>
              <p:nvPr/>
            </p:nvSpPr>
            <p:spPr bwMode="auto">
              <a:xfrm>
                <a:off x="1338263" y="184713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96" name="Group 122"/>
              <p:cNvGrpSpPr>
                <a:grpSpLocks/>
              </p:cNvGrpSpPr>
              <p:nvPr/>
            </p:nvGrpSpPr>
            <p:grpSpPr bwMode="auto">
              <a:xfrm>
                <a:off x="1422400" y="1820151"/>
                <a:ext cx="77788" cy="641350"/>
                <a:chOff x="405" y="1853"/>
                <a:chExt cx="49" cy="404"/>
              </a:xfrm>
              <a:solidFill>
                <a:srgbClr val="FF00FF"/>
              </a:solidFill>
            </p:grpSpPr>
            <p:grpSp>
              <p:nvGrpSpPr>
                <p:cNvPr id="97" name="Group 123"/>
                <p:cNvGrpSpPr>
                  <a:grpSpLocks/>
                </p:cNvGrpSpPr>
                <p:nvPr/>
              </p:nvGrpSpPr>
              <p:grpSpPr bwMode="auto">
                <a:xfrm>
                  <a:off x="405" y="1853"/>
                  <a:ext cx="39" cy="404"/>
                  <a:chOff x="405" y="1853"/>
                  <a:chExt cx="39" cy="404"/>
                </a:xfrm>
                <a:grpFill/>
              </p:grpSpPr>
              <p:sp>
                <p:nvSpPr>
                  <p:cNvPr id="99" name="AutoShape 12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0" name="AutoShape 12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 name="AutoShape 12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 name="AutoShape 12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AutoShape 12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8" name="Line 129"/>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04" name="Group 130"/>
              <p:cNvGrpSpPr>
                <a:grpSpLocks/>
              </p:cNvGrpSpPr>
              <p:nvPr/>
            </p:nvGrpSpPr>
            <p:grpSpPr bwMode="auto">
              <a:xfrm>
                <a:off x="1589088" y="1820151"/>
                <a:ext cx="77787" cy="641350"/>
                <a:chOff x="405" y="1853"/>
                <a:chExt cx="49" cy="404"/>
              </a:xfrm>
              <a:solidFill>
                <a:srgbClr val="FFCCFF"/>
              </a:solidFill>
            </p:grpSpPr>
            <p:grpSp>
              <p:nvGrpSpPr>
                <p:cNvPr id="105" name="Group 131"/>
                <p:cNvGrpSpPr>
                  <a:grpSpLocks/>
                </p:cNvGrpSpPr>
                <p:nvPr/>
              </p:nvGrpSpPr>
              <p:grpSpPr bwMode="auto">
                <a:xfrm>
                  <a:off x="405" y="1853"/>
                  <a:ext cx="39" cy="404"/>
                  <a:chOff x="405" y="1853"/>
                  <a:chExt cx="39" cy="404"/>
                </a:xfrm>
                <a:grpFill/>
              </p:grpSpPr>
              <p:sp>
                <p:nvSpPr>
                  <p:cNvPr id="107" name="AutoShape 13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8" name="AutoShape 13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9" name="AutoShape 13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0" name="AutoShape 13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1" name="AutoShape 13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06" name="Line 137"/>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112" name="Group 139"/>
              <p:cNvGrpSpPr>
                <a:grpSpLocks/>
              </p:cNvGrpSpPr>
              <p:nvPr/>
            </p:nvGrpSpPr>
            <p:grpSpPr bwMode="auto">
              <a:xfrm>
                <a:off x="1751013" y="1821739"/>
                <a:ext cx="61912" cy="641350"/>
                <a:chOff x="405" y="1853"/>
                <a:chExt cx="39" cy="404"/>
              </a:xfrm>
              <a:solidFill>
                <a:srgbClr val="996633"/>
              </a:solidFill>
            </p:grpSpPr>
            <p:sp>
              <p:nvSpPr>
                <p:cNvPr id="113" name="AutoShape 140"/>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4" name="AutoShape 141"/>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5" name="AutoShape 142"/>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6" name="AutoShape 143"/>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7" name="AutoShape 144"/>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18" name="Line 145"/>
              <p:cNvSpPr>
                <a:spLocks noChangeShapeType="1"/>
              </p:cNvSpPr>
              <p:nvPr/>
            </p:nvSpPr>
            <p:spPr bwMode="auto">
              <a:xfrm>
                <a:off x="1828800" y="1845552"/>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19" name="Group 147"/>
              <p:cNvGrpSpPr>
                <a:grpSpLocks/>
              </p:cNvGrpSpPr>
              <p:nvPr/>
            </p:nvGrpSpPr>
            <p:grpSpPr bwMode="auto">
              <a:xfrm>
                <a:off x="2070100" y="1820151"/>
                <a:ext cx="61913" cy="641350"/>
                <a:chOff x="405" y="1853"/>
                <a:chExt cx="39" cy="404"/>
              </a:xfrm>
              <a:solidFill>
                <a:srgbClr val="CC0000"/>
              </a:solidFill>
            </p:grpSpPr>
            <p:sp>
              <p:nvSpPr>
                <p:cNvPr id="120" name="AutoShape 148"/>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1" name="AutoShape 149"/>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2" name="AutoShape 150"/>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3" name="AutoShape 151"/>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4" name="AutoShape 152"/>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25" name="Line 153"/>
              <p:cNvSpPr>
                <a:spLocks noChangeShapeType="1"/>
              </p:cNvSpPr>
              <p:nvPr/>
            </p:nvSpPr>
            <p:spPr bwMode="auto">
              <a:xfrm>
                <a:off x="2147888" y="184396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26" name="Group 155"/>
              <p:cNvGrpSpPr>
                <a:grpSpLocks/>
              </p:cNvGrpSpPr>
              <p:nvPr/>
            </p:nvGrpSpPr>
            <p:grpSpPr bwMode="auto">
              <a:xfrm>
                <a:off x="2220913" y="1826501"/>
                <a:ext cx="61912" cy="641350"/>
                <a:chOff x="405" y="1853"/>
                <a:chExt cx="39" cy="404"/>
              </a:xfrm>
              <a:solidFill>
                <a:srgbClr val="66FFFF"/>
              </a:solidFill>
            </p:grpSpPr>
            <p:sp>
              <p:nvSpPr>
                <p:cNvPr id="127" name="AutoShape 15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8" name="AutoShape 15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9" name="AutoShape 15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0" name="AutoShape 15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1" name="AutoShape 16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32" name="Line 161"/>
              <p:cNvSpPr>
                <a:spLocks noChangeShapeType="1"/>
              </p:cNvSpPr>
              <p:nvPr/>
            </p:nvSpPr>
            <p:spPr bwMode="auto">
              <a:xfrm>
                <a:off x="2298700" y="185031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33" name="Group 163"/>
              <p:cNvGrpSpPr>
                <a:grpSpLocks/>
              </p:cNvGrpSpPr>
              <p:nvPr/>
            </p:nvGrpSpPr>
            <p:grpSpPr bwMode="auto">
              <a:xfrm>
                <a:off x="1906588" y="1820151"/>
                <a:ext cx="61912" cy="641350"/>
                <a:chOff x="405" y="1853"/>
                <a:chExt cx="39" cy="404"/>
              </a:xfrm>
              <a:solidFill>
                <a:srgbClr val="66FF33"/>
              </a:solidFill>
            </p:grpSpPr>
            <p:sp>
              <p:nvSpPr>
                <p:cNvPr id="134" name="AutoShape 16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5" name="AutoShape 16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6" name="AutoShape 16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7" name="AutoShape 16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8" name="AutoShape 16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39" name="Line 169"/>
              <p:cNvSpPr>
                <a:spLocks noChangeShapeType="1"/>
              </p:cNvSpPr>
              <p:nvPr/>
            </p:nvSpPr>
            <p:spPr bwMode="auto">
              <a:xfrm>
                <a:off x="1984375" y="1843964"/>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140" name="Group 171"/>
              <p:cNvGrpSpPr>
                <a:grpSpLocks/>
              </p:cNvGrpSpPr>
              <p:nvPr/>
            </p:nvGrpSpPr>
            <p:grpSpPr bwMode="auto">
              <a:xfrm>
                <a:off x="2382838" y="1821739"/>
                <a:ext cx="61912" cy="641350"/>
                <a:chOff x="405" y="1853"/>
                <a:chExt cx="39" cy="404"/>
              </a:xfrm>
              <a:solidFill>
                <a:srgbClr val="B2B2B2"/>
              </a:solidFill>
            </p:grpSpPr>
            <p:sp>
              <p:nvSpPr>
                <p:cNvPr id="141" name="AutoShape 172"/>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2" name="AutoShape 173"/>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3" name="AutoShape 174"/>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4" name="AutoShape 175"/>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5" name="AutoShape 176"/>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146" name="Line 177"/>
              <p:cNvSpPr>
                <a:spLocks noChangeShapeType="1"/>
              </p:cNvSpPr>
              <p:nvPr/>
            </p:nvSpPr>
            <p:spPr bwMode="auto">
              <a:xfrm>
                <a:off x="2460625" y="1845552"/>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147" name="AutoShape 178"/>
              <p:cNvCxnSpPr>
                <a:cxnSpLocks noChangeShapeType="1"/>
              </p:cNvCxnSpPr>
              <p:nvPr/>
            </p:nvCxnSpPr>
            <p:spPr bwMode="auto">
              <a:xfrm rot="16200000" flipH="1">
                <a:off x="746126" y="1639176"/>
                <a:ext cx="798512" cy="96837"/>
              </a:xfrm>
              <a:prstGeom prst="bentConnector3">
                <a:avLst>
                  <a:gd name="adj1" fmla="val 9144"/>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8" name="AutoShape 179"/>
              <p:cNvCxnSpPr>
                <a:cxnSpLocks noChangeShapeType="1"/>
              </p:cNvCxnSpPr>
              <p:nvPr/>
            </p:nvCxnSpPr>
            <p:spPr bwMode="auto">
              <a:xfrm rot="16200000" flipH="1">
                <a:off x="743745" y="1495507"/>
                <a:ext cx="1103312" cy="92075"/>
              </a:xfrm>
              <a:prstGeom prst="bentConnector3">
                <a:avLst>
                  <a:gd name="adj1" fmla="val 604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9" name="AutoShape 180"/>
              <p:cNvCxnSpPr>
                <a:cxnSpLocks noChangeShapeType="1"/>
              </p:cNvCxnSpPr>
              <p:nvPr/>
            </p:nvCxnSpPr>
            <p:spPr bwMode="auto">
              <a:xfrm rot="16200000" flipH="1">
                <a:off x="985838" y="1564564"/>
                <a:ext cx="933450" cy="95250"/>
              </a:xfrm>
              <a:prstGeom prst="bentConnector3">
                <a:avLst>
                  <a:gd name="adj1" fmla="val 697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0" name="AutoShape 181"/>
              <p:cNvCxnSpPr>
                <a:cxnSpLocks noChangeShapeType="1"/>
              </p:cNvCxnSpPr>
              <p:nvPr/>
            </p:nvCxnSpPr>
            <p:spPr bwMode="auto">
              <a:xfrm rot="16200000" flipH="1">
                <a:off x="1766888" y="1683626"/>
                <a:ext cx="622300" cy="139700"/>
              </a:xfrm>
              <a:prstGeom prst="bentConnector3">
                <a:avLst>
                  <a:gd name="adj1" fmla="val 5050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1" name="Rechteck 1"/>
              <p:cNvSpPr/>
              <p:nvPr/>
            </p:nvSpPr>
            <p:spPr>
              <a:xfrm>
                <a:off x="755576" y="2696848"/>
                <a:ext cx="1656184" cy="16561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 name="AutoShape 37"/>
              <p:cNvSpPr>
                <a:spLocks noChangeArrowheads="1"/>
              </p:cNvSpPr>
              <p:nvPr/>
            </p:nvSpPr>
            <p:spPr bwMode="auto">
              <a:xfrm rot="5400000">
                <a:off x="828378" y="2791428"/>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53" name="AutoShape 48"/>
              <p:cNvSpPr>
                <a:spLocks noChangeArrowheads="1"/>
              </p:cNvSpPr>
              <p:nvPr/>
            </p:nvSpPr>
            <p:spPr bwMode="auto">
              <a:xfrm rot="5400000">
                <a:off x="828378" y="292376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54" name="AutoShape 36"/>
              <p:cNvSpPr>
                <a:spLocks noChangeArrowheads="1"/>
              </p:cNvSpPr>
              <p:nvPr/>
            </p:nvSpPr>
            <p:spPr bwMode="auto">
              <a:xfrm rot="5400000">
                <a:off x="828378" y="3079460"/>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55" name="AutoShape 35"/>
              <p:cNvSpPr>
                <a:spLocks noChangeArrowheads="1"/>
              </p:cNvSpPr>
              <p:nvPr/>
            </p:nvSpPr>
            <p:spPr bwMode="auto">
              <a:xfrm rot="5400000">
                <a:off x="828378" y="3223476"/>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56" name="AutoShape 10"/>
              <p:cNvSpPr>
                <a:spLocks noChangeArrowheads="1"/>
              </p:cNvSpPr>
              <p:nvPr/>
            </p:nvSpPr>
            <p:spPr bwMode="auto">
              <a:xfrm rot="5400000">
                <a:off x="829172" y="3368286"/>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57" name="AutoShape 21"/>
              <p:cNvSpPr>
                <a:spLocks noChangeArrowheads="1"/>
              </p:cNvSpPr>
              <p:nvPr/>
            </p:nvSpPr>
            <p:spPr bwMode="auto">
              <a:xfrm rot="5400000">
                <a:off x="839266" y="3512301"/>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58" name="AutoShape 43"/>
              <p:cNvSpPr>
                <a:spLocks noChangeArrowheads="1"/>
              </p:cNvSpPr>
              <p:nvPr/>
            </p:nvSpPr>
            <p:spPr bwMode="auto">
              <a:xfrm rot="5400000">
                <a:off x="828378" y="3655524"/>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59" name="AutoShape 7"/>
              <p:cNvSpPr>
                <a:spLocks noChangeArrowheads="1"/>
              </p:cNvSpPr>
              <p:nvPr/>
            </p:nvSpPr>
            <p:spPr bwMode="auto">
              <a:xfrm rot="5400000">
                <a:off x="829172" y="3800334"/>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60" name="AutoShape 30"/>
              <p:cNvSpPr>
                <a:spLocks noChangeArrowheads="1"/>
              </p:cNvSpPr>
              <p:nvPr/>
            </p:nvSpPr>
            <p:spPr bwMode="auto">
              <a:xfrm rot="5400000">
                <a:off x="838473" y="394355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61" name="AutoShape 27"/>
              <p:cNvSpPr>
                <a:spLocks noChangeArrowheads="1"/>
              </p:cNvSpPr>
              <p:nvPr/>
            </p:nvSpPr>
            <p:spPr bwMode="auto">
              <a:xfrm rot="5400000">
                <a:off x="839266" y="407509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62" name="AutoShape 40"/>
              <p:cNvSpPr>
                <a:spLocks noChangeArrowheads="1"/>
              </p:cNvSpPr>
              <p:nvPr/>
            </p:nvSpPr>
            <p:spPr bwMode="auto">
              <a:xfrm rot="5400000">
                <a:off x="838473" y="420822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163" name="Gruppieren 2"/>
              <p:cNvGrpSpPr/>
              <p:nvPr/>
            </p:nvGrpSpPr>
            <p:grpSpPr>
              <a:xfrm rot="10800000">
                <a:off x="971600" y="2792221"/>
                <a:ext cx="72007" cy="1488803"/>
                <a:chOff x="4788025" y="2348880"/>
                <a:chExt cx="72007" cy="1488803"/>
              </a:xfrm>
            </p:grpSpPr>
            <p:sp>
              <p:nvSpPr>
                <p:cNvPr id="164" name="AutoShape 37"/>
                <p:cNvSpPr>
                  <a:spLocks noChangeArrowheads="1"/>
                </p:cNvSpPr>
                <p:nvPr/>
              </p:nvSpPr>
              <p:spPr bwMode="auto">
                <a:xfrm rot="5400000">
                  <a:off x="4788818" y="234808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65" name="AutoShape 48"/>
                <p:cNvSpPr>
                  <a:spLocks noChangeArrowheads="1"/>
                </p:cNvSpPr>
                <p:nvPr/>
              </p:nvSpPr>
              <p:spPr bwMode="auto">
                <a:xfrm rot="5400000">
                  <a:off x="4788818" y="2480421"/>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66" name="AutoShape 36"/>
                <p:cNvSpPr>
                  <a:spLocks noChangeArrowheads="1"/>
                </p:cNvSpPr>
                <p:nvPr/>
              </p:nvSpPr>
              <p:spPr bwMode="auto">
                <a:xfrm rot="5400000">
                  <a:off x="4788818" y="26361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67" name="AutoShape 35"/>
                <p:cNvSpPr>
                  <a:spLocks noChangeArrowheads="1"/>
                </p:cNvSpPr>
                <p:nvPr/>
              </p:nvSpPr>
              <p:spPr bwMode="auto">
                <a:xfrm rot="5400000">
                  <a:off x="4788818" y="278013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68" name="AutoShape 10"/>
                <p:cNvSpPr>
                  <a:spLocks noChangeArrowheads="1"/>
                </p:cNvSpPr>
                <p:nvPr/>
              </p:nvSpPr>
              <p:spPr bwMode="auto">
                <a:xfrm rot="5400000">
                  <a:off x="4789612" y="292494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69" name="AutoShape 21"/>
                <p:cNvSpPr>
                  <a:spLocks noChangeArrowheads="1"/>
                </p:cNvSpPr>
                <p:nvPr/>
              </p:nvSpPr>
              <p:spPr bwMode="auto">
                <a:xfrm rot="5400000">
                  <a:off x="4799706" y="30689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70" name="AutoShape 43"/>
                <p:cNvSpPr>
                  <a:spLocks noChangeArrowheads="1"/>
                </p:cNvSpPr>
                <p:nvPr/>
              </p:nvSpPr>
              <p:spPr bwMode="auto">
                <a:xfrm rot="5400000">
                  <a:off x="4788818" y="321218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71" name="AutoShape 7"/>
                <p:cNvSpPr>
                  <a:spLocks noChangeArrowheads="1"/>
                </p:cNvSpPr>
                <p:nvPr/>
              </p:nvSpPr>
              <p:spPr bwMode="auto">
                <a:xfrm rot="5400000">
                  <a:off x="4789612" y="3356993"/>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72" name="AutoShape 30"/>
                <p:cNvSpPr>
                  <a:spLocks noChangeArrowheads="1"/>
                </p:cNvSpPr>
                <p:nvPr/>
              </p:nvSpPr>
              <p:spPr bwMode="auto">
                <a:xfrm rot="5400000">
                  <a:off x="4798913" y="3500215"/>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73" name="AutoShape 27"/>
                <p:cNvSpPr>
                  <a:spLocks noChangeArrowheads="1"/>
                </p:cNvSpPr>
                <p:nvPr/>
              </p:nvSpPr>
              <p:spPr bwMode="auto">
                <a:xfrm rot="5400000">
                  <a:off x="4799706" y="36317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74" name="AutoShape 40"/>
                <p:cNvSpPr>
                  <a:spLocks noChangeArrowheads="1"/>
                </p:cNvSpPr>
                <p:nvPr/>
              </p:nvSpPr>
              <p:spPr bwMode="auto">
                <a:xfrm rot="5400000">
                  <a:off x="4798913" y="3776564"/>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175" name="AutoShape 37"/>
              <p:cNvSpPr>
                <a:spLocks noChangeArrowheads="1"/>
              </p:cNvSpPr>
              <p:nvPr/>
            </p:nvSpPr>
            <p:spPr bwMode="auto">
              <a:xfrm rot="16200000">
                <a:off x="1126506" y="364912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76" name="AutoShape 48"/>
              <p:cNvSpPr>
                <a:spLocks noChangeArrowheads="1"/>
              </p:cNvSpPr>
              <p:nvPr/>
            </p:nvSpPr>
            <p:spPr bwMode="auto">
              <a:xfrm rot="16200000">
                <a:off x="1126506" y="3516793"/>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77" name="AutoShape 36"/>
              <p:cNvSpPr>
                <a:spLocks noChangeArrowheads="1"/>
              </p:cNvSpPr>
              <p:nvPr/>
            </p:nvSpPr>
            <p:spPr bwMode="auto">
              <a:xfrm rot="16200000">
                <a:off x="1126506" y="336109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78" name="AutoShape 35"/>
              <p:cNvSpPr>
                <a:spLocks noChangeArrowheads="1"/>
              </p:cNvSpPr>
              <p:nvPr/>
            </p:nvSpPr>
            <p:spPr bwMode="auto">
              <a:xfrm rot="16200000">
                <a:off x="1126506" y="3217079"/>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79" name="AutoShape 10"/>
              <p:cNvSpPr>
                <a:spLocks noChangeArrowheads="1"/>
              </p:cNvSpPr>
              <p:nvPr/>
            </p:nvSpPr>
            <p:spPr bwMode="auto">
              <a:xfrm rot="16200000">
                <a:off x="1127300" y="3072269"/>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80" name="AutoShape 21"/>
              <p:cNvSpPr>
                <a:spLocks noChangeArrowheads="1"/>
              </p:cNvSpPr>
              <p:nvPr/>
            </p:nvSpPr>
            <p:spPr bwMode="auto">
              <a:xfrm rot="16200000">
                <a:off x="1117205" y="2928253"/>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81" name="AutoShape 43"/>
              <p:cNvSpPr>
                <a:spLocks noChangeArrowheads="1"/>
              </p:cNvSpPr>
              <p:nvPr/>
            </p:nvSpPr>
            <p:spPr bwMode="auto">
              <a:xfrm rot="16200000">
                <a:off x="1116410" y="2785031"/>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82" name="AutoShape 7"/>
              <p:cNvSpPr>
                <a:spLocks noChangeArrowheads="1"/>
              </p:cNvSpPr>
              <p:nvPr/>
            </p:nvSpPr>
            <p:spPr bwMode="auto">
              <a:xfrm rot="16200000">
                <a:off x="1143809" y="4220699"/>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83" name="AutoShape 30"/>
              <p:cNvSpPr>
                <a:spLocks noChangeArrowheads="1"/>
              </p:cNvSpPr>
              <p:nvPr/>
            </p:nvSpPr>
            <p:spPr bwMode="auto">
              <a:xfrm rot="16200000">
                <a:off x="1132920" y="4077477"/>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84" name="AutoShape 27"/>
              <p:cNvSpPr>
                <a:spLocks noChangeArrowheads="1"/>
              </p:cNvSpPr>
              <p:nvPr/>
            </p:nvSpPr>
            <p:spPr bwMode="auto">
              <a:xfrm rot="16200000">
                <a:off x="1133714" y="394593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85" name="AutoShape 40"/>
              <p:cNvSpPr>
                <a:spLocks noChangeArrowheads="1"/>
              </p:cNvSpPr>
              <p:nvPr/>
            </p:nvSpPr>
            <p:spPr bwMode="auto">
              <a:xfrm rot="16200000">
                <a:off x="1132920" y="3801127"/>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186" name="Gruppieren 4"/>
              <p:cNvGrpSpPr/>
              <p:nvPr/>
            </p:nvGrpSpPr>
            <p:grpSpPr>
              <a:xfrm rot="10800000">
                <a:off x="1259632" y="2785825"/>
                <a:ext cx="88517" cy="1495199"/>
                <a:chOff x="5364089" y="2924943"/>
                <a:chExt cx="88517" cy="1495199"/>
              </a:xfrm>
            </p:grpSpPr>
            <p:sp>
              <p:nvSpPr>
                <p:cNvPr id="187" name="AutoShape 37"/>
                <p:cNvSpPr>
                  <a:spLocks noChangeArrowheads="1"/>
                </p:cNvSpPr>
                <p:nvPr/>
              </p:nvSpPr>
              <p:spPr bwMode="auto">
                <a:xfrm rot="16200000">
                  <a:off x="5374978" y="378824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188" name="AutoShape 48"/>
                <p:cNvSpPr>
                  <a:spLocks noChangeArrowheads="1"/>
                </p:cNvSpPr>
                <p:nvPr/>
              </p:nvSpPr>
              <p:spPr bwMode="auto">
                <a:xfrm rot="16200000">
                  <a:off x="5374978" y="365591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189" name="AutoShape 36"/>
                <p:cNvSpPr>
                  <a:spLocks noChangeArrowheads="1"/>
                </p:cNvSpPr>
                <p:nvPr/>
              </p:nvSpPr>
              <p:spPr bwMode="auto">
                <a:xfrm rot="16200000">
                  <a:off x="5374978" y="350021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190" name="AutoShape 35"/>
                <p:cNvSpPr>
                  <a:spLocks noChangeArrowheads="1"/>
                </p:cNvSpPr>
                <p:nvPr/>
              </p:nvSpPr>
              <p:spPr bwMode="auto">
                <a:xfrm rot="16200000">
                  <a:off x="5374978" y="3356198"/>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191" name="AutoShape 10"/>
                <p:cNvSpPr>
                  <a:spLocks noChangeArrowheads="1"/>
                </p:cNvSpPr>
                <p:nvPr/>
              </p:nvSpPr>
              <p:spPr bwMode="auto">
                <a:xfrm rot="16200000">
                  <a:off x="5375772" y="3211388"/>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192" name="AutoShape 21"/>
                <p:cNvSpPr>
                  <a:spLocks noChangeArrowheads="1"/>
                </p:cNvSpPr>
                <p:nvPr/>
              </p:nvSpPr>
              <p:spPr bwMode="auto">
                <a:xfrm rot="16200000">
                  <a:off x="5365677" y="306737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193" name="AutoShape 43"/>
                <p:cNvSpPr>
                  <a:spLocks noChangeArrowheads="1"/>
                </p:cNvSpPr>
                <p:nvPr/>
              </p:nvSpPr>
              <p:spPr bwMode="auto">
                <a:xfrm rot="16200000">
                  <a:off x="5364882" y="2924150"/>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194" name="AutoShape 7"/>
                <p:cNvSpPr>
                  <a:spLocks noChangeArrowheads="1"/>
                </p:cNvSpPr>
                <p:nvPr/>
              </p:nvSpPr>
              <p:spPr bwMode="auto">
                <a:xfrm rot="16200000">
                  <a:off x="5392281" y="4359818"/>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195" name="AutoShape 30"/>
                <p:cNvSpPr>
                  <a:spLocks noChangeArrowheads="1"/>
                </p:cNvSpPr>
                <p:nvPr/>
              </p:nvSpPr>
              <p:spPr bwMode="auto">
                <a:xfrm rot="16200000">
                  <a:off x="5381392" y="421659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196" name="AutoShape 27"/>
                <p:cNvSpPr>
                  <a:spLocks noChangeArrowheads="1"/>
                </p:cNvSpPr>
                <p:nvPr/>
              </p:nvSpPr>
              <p:spPr bwMode="auto">
                <a:xfrm rot="16200000">
                  <a:off x="5382186" y="40850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197" name="AutoShape 40"/>
                <p:cNvSpPr>
                  <a:spLocks noChangeArrowheads="1"/>
                </p:cNvSpPr>
                <p:nvPr/>
              </p:nvSpPr>
              <p:spPr bwMode="auto">
                <a:xfrm rot="16200000">
                  <a:off x="5381392" y="3940246"/>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198" name="Gruppieren 5"/>
              <p:cNvGrpSpPr/>
              <p:nvPr/>
            </p:nvGrpSpPr>
            <p:grpSpPr>
              <a:xfrm>
                <a:off x="1403648" y="2768856"/>
                <a:ext cx="91634" cy="1509525"/>
                <a:chOff x="5854932" y="3935698"/>
                <a:chExt cx="91634" cy="1509525"/>
              </a:xfrm>
            </p:grpSpPr>
            <p:sp>
              <p:nvSpPr>
                <p:cNvPr id="199"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00"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01"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02"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03"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04"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05"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06"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07"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08"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09"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210" name="Gruppieren 491"/>
              <p:cNvGrpSpPr/>
              <p:nvPr/>
            </p:nvGrpSpPr>
            <p:grpSpPr>
              <a:xfrm rot="10800000">
                <a:off x="1547664" y="2768856"/>
                <a:ext cx="91634" cy="1509525"/>
                <a:chOff x="5854932" y="3935698"/>
                <a:chExt cx="91634" cy="1509525"/>
              </a:xfrm>
            </p:grpSpPr>
            <p:sp>
              <p:nvSpPr>
                <p:cNvPr id="211"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12"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13"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14"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15"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16"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17"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18"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19"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20"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21"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222" name="AutoShape 37"/>
              <p:cNvSpPr>
                <a:spLocks noChangeArrowheads="1"/>
              </p:cNvSpPr>
              <p:nvPr/>
            </p:nvSpPr>
            <p:spPr bwMode="auto">
              <a:xfrm rot="5400000">
                <a:off x="1672848" y="2791428"/>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23" name="AutoShape 48"/>
              <p:cNvSpPr>
                <a:spLocks noChangeArrowheads="1"/>
              </p:cNvSpPr>
              <p:nvPr/>
            </p:nvSpPr>
            <p:spPr bwMode="auto">
              <a:xfrm rot="5400000">
                <a:off x="1672848" y="292376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24" name="AutoShape 36"/>
              <p:cNvSpPr>
                <a:spLocks noChangeArrowheads="1"/>
              </p:cNvSpPr>
              <p:nvPr/>
            </p:nvSpPr>
            <p:spPr bwMode="auto">
              <a:xfrm rot="5400000">
                <a:off x="1672848" y="3079460"/>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25" name="AutoShape 35"/>
              <p:cNvSpPr>
                <a:spLocks noChangeArrowheads="1"/>
              </p:cNvSpPr>
              <p:nvPr/>
            </p:nvSpPr>
            <p:spPr bwMode="auto">
              <a:xfrm rot="5400000">
                <a:off x="1672848" y="3223476"/>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26" name="AutoShape 10"/>
              <p:cNvSpPr>
                <a:spLocks noChangeArrowheads="1"/>
              </p:cNvSpPr>
              <p:nvPr/>
            </p:nvSpPr>
            <p:spPr bwMode="auto">
              <a:xfrm rot="5400000">
                <a:off x="1673642" y="3368286"/>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27" name="AutoShape 21"/>
              <p:cNvSpPr>
                <a:spLocks noChangeArrowheads="1"/>
              </p:cNvSpPr>
              <p:nvPr/>
            </p:nvSpPr>
            <p:spPr bwMode="auto">
              <a:xfrm rot="5400000">
                <a:off x="1683736" y="3512301"/>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28" name="AutoShape 43"/>
              <p:cNvSpPr>
                <a:spLocks noChangeArrowheads="1"/>
              </p:cNvSpPr>
              <p:nvPr/>
            </p:nvSpPr>
            <p:spPr bwMode="auto">
              <a:xfrm rot="5400000">
                <a:off x="1672848" y="3655524"/>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29" name="AutoShape 7"/>
              <p:cNvSpPr>
                <a:spLocks noChangeArrowheads="1"/>
              </p:cNvSpPr>
              <p:nvPr/>
            </p:nvSpPr>
            <p:spPr bwMode="auto">
              <a:xfrm rot="5400000">
                <a:off x="1673642" y="3800334"/>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30" name="AutoShape 30"/>
              <p:cNvSpPr>
                <a:spLocks noChangeArrowheads="1"/>
              </p:cNvSpPr>
              <p:nvPr/>
            </p:nvSpPr>
            <p:spPr bwMode="auto">
              <a:xfrm rot="5400000">
                <a:off x="1682943" y="394355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31" name="AutoShape 27"/>
              <p:cNvSpPr>
                <a:spLocks noChangeArrowheads="1"/>
              </p:cNvSpPr>
              <p:nvPr/>
            </p:nvSpPr>
            <p:spPr bwMode="auto">
              <a:xfrm rot="5400000">
                <a:off x="1683736" y="407509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32" name="AutoShape 40"/>
              <p:cNvSpPr>
                <a:spLocks noChangeArrowheads="1"/>
              </p:cNvSpPr>
              <p:nvPr/>
            </p:nvSpPr>
            <p:spPr bwMode="auto">
              <a:xfrm rot="5400000">
                <a:off x="1682943" y="4219905"/>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233" name="Gruppieren 514"/>
              <p:cNvGrpSpPr/>
              <p:nvPr/>
            </p:nvGrpSpPr>
            <p:grpSpPr>
              <a:xfrm rot="10800000">
                <a:off x="1816070" y="2792221"/>
                <a:ext cx="72007" cy="1488803"/>
                <a:chOff x="4788025" y="2348880"/>
                <a:chExt cx="72007" cy="1488803"/>
              </a:xfrm>
            </p:grpSpPr>
            <p:sp>
              <p:nvSpPr>
                <p:cNvPr id="234" name="AutoShape 37"/>
                <p:cNvSpPr>
                  <a:spLocks noChangeArrowheads="1"/>
                </p:cNvSpPr>
                <p:nvPr/>
              </p:nvSpPr>
              <p:spPr bwMode="auto">
                <a:xfrm rot="5400000">
                  <a:off x="4788818" y="234808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35" name="AutoShape 48"/>
                <p:cNvSpPr>
                  <a:spLocks noChangeArrowheads="1"/>
                </p:cNvSpPr>
                <p:nvPr/>
              </p:nvSpPr>
              <p:spPr bwMode="auto">
                <a:xfrm rot="5400000">
                  <a:off x="4788818" y="2480421"/>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36" name="AutoShape 36"/>
                <p:cNvSpPr>
                  <a:spLocks noChangeArrowheads="1"/>
                </p:cNvSpPr>
                <p:nvPr/>
              </p:nvSpPr>
              <p:spPr bwMode="auto">
                <a:xfrm rot="5400000">
                  <a:off x="4788818" y="26361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37" name="AutoShape 35"/>
                <p:cNvSpPr>
                  <a:spLocks noChangeArrowheads="1"/>
                </p:cNvSpPr>
                <p:nvPr/>
              </p:nvSpPr>
              <p:spPr bwMode="auto">
                <a:xfrm rot="5400000">
                  <a:off x="4788818" y="278013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38" name="AutoShape 10"/>
                <p:cNvSpPr>
                  <a:spLocks noChangeArrowheads="1"/>
                </p:cNvSpPr>
                <p:nvPr/>
              </p:nvSpPr>
              <p:spPr bwMode="auto">
                <a:xfrm rot="5400000">
                  <a:off x="4789612" y="292494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39" name="AutoShape 21"/>
                <p:cNvSpPr>
                  <a:spLocks noChangeArrowheads="1"/>
                </p:cNvSpPr>
                <p:nvPr/>
              </p:nvSpPr>
              <p:spPr bwMode="auto">
                <a:xfrm rot="5400000">
                  <a:off x="4799706" y="30689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40" name="AutoShape 43"/>
                <p:cNvSpPr>
                  <a:spLocks noChangeArrowheads="1"/>
                </p:cNvSpPr>
                <p:nvPr/>
              </p:nvSpPr>
              <p:spPr bwMode="auto">
                <a:xfrm rot="5400000">
                  <a:off x="4788818" y="321218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41" name="AutoShape 7"/>
                <p:cNvSpPr>
                  <a:spLocks noChangeArrowheads="1"/>
                </p:cNvSpPr>
                <p:nvPr/>
              </p:nvSpPr>
              <p:spPr bwMode="auto">
                <a:xfrm rot="5400000">
                  <a:off x="4789612" y="3356993"/>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42" name="AutoShape 30"/>
                <p:cNvSpPr>
                  <a:spLocks noChangeArrowheads="1"/>
                </p:cNvSpPr>
                <p:nvPr/>
              </p:nvSpPr>
              <p:spPr bwMode="auto">
                <a:xfrm rot="5400000">
                  <a:off x="4798913" y="3500215"/>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43" name="AutoShape 27"/>
                <p:cNvSpPr>
                  <a:spLocks noChangeArrowheads="1"/>
                </p:cNvSpPr>
                <p:nvPr/>
              </p:nvSpPr>
              <p:spPr bwMode="auto">
                <a:xfrm rot="5400000">
                  <a:off x="4799706" y="36317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44" name="AutoShape 40"/>
                <p:cNvSpPr>
                  <a:spLocks noChangeArrowheads="1"/>
                </p:cNvSpPr>
                <p:nvPr/>
              </p:nvSpPr>
              <p:spPr bwMode="auto">
                <a:xfrm rot="5400000">
                  <a:off x="4798913" y="3776564"/>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sp>
            <p:nvSpPr>
              <p:cNvPr id="245" name="AutoShape 37"/>
              <p:cNvSpPr>
                <a:spLocks noChangeArrowheads="1"/>
              </p:cNvSpPr>
              <p:nvPr/>
            </p:nvSpPr>
            <p:spPr bwMode="auto">
              <a:xfrm rot="16200000">
                <a:off x="1970976" y="364912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46" name="AutoShape 48"/>
              <p:cNvSpPr>
                <a:spLocks noChangeArrowheads="1"/>
              </p:cNvSpPr>
              <p:nvPr/>
            </p:nvSpPr>
            <p:spPr bwMode="auto">
              <a:xfrm rot="16200000">
                <a:off x="1970976" y="3516793"/>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47" name="AutoShape 36"/>
              <p:cNvSpPr>
                <a:spLocks noChangeArrowheads="1"/>
              </p:cNvSpPr>
              <p:nvPr/>
            </p:nvSpPr>
            <p:spPr bwMode="auto">
              <a:xfrm rot="16200000">
                <a:off x="1970976" y="336109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48" name="AutoShape 35"/>
              <p:cNvSpPr>
                <a:spLocks noChangeArrowheads="1"/>
              </p:cNvSpPr>
              <p:nvPr/>
            </p:nvSpPr>
            <p:spPr bwMode="auto">
              <a:xfrm rot="16200000">
                <a:off x="1970976" y="3217079"/>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49" name="AutoShape 10"/>
              <p:cNvSpPr>
                <a:spLocks noChangeArrowheads="1"/>
              </p:cNvSpPr>
              <p:nvPr/>
            </p:nvSpPr>
            <p:spPr bwMode="auto">
              <a:xfrm rot="16200000">
                <a:off x="1971770" y="3072269"/>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50" name="AutoShape 21"/>
              <p:cNvSpPr>
                <a:spLocks noChangeArrowheads="1"/>
              </p:cNvSpPr>
              <p:nvPr/>
            </p:nvSpPr>
            <p:spPr bwMode="auto">
              <a:xfrm rot="16200000">
                <a:off x="1961675" y="2928253"/>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51" name="AutoShape 43"/>
              <p:cNvSpPr>
                <a:spLocks noChangeArrowheads="1"/>
              </p:cNvSpPr>
              <p:nvPr/>
            </p:nvSpPr>
            <p:spPr bwMode="auto">
              <a:xfrm rot="16200000">
                <a:off x="1960880" y="2785031"/>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52" name="AutoShape 7"/>
              <p:cNvSpPr>
                <a:spLocks noChangeArrowheads="1"/>
              </p:cNvSpPr>
              <p:nvPr/>
            </p:nvSpPr>
            <p:spPr bwMode="auto">
              <a:xfrm rot="16200000">
                <a:off x="1988279" y="4220699"/>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53" name="AutoShape 30"/>
              <p:cNvSpPr>
                <a:spLocks noChangeArrowheads="1"/>
              </p:cNvSpPr>
              <p:nvPr/>
            </p:nvSpPr>
            <p:spPr bwMode="auto">
              <a:xfrm rot="16200000">
                <a:off x="1977390" y="4077477"/>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54" name="AutoShape 27"/>
              <p:cNvSpPr>
                <a:spLocks noChangeArrowheads="1"/>
              </p:cNvSpPr>
              <p:nvPr/>
            </p:nvSpPr>
            <p:spPr bwMode="auto">
              <a:xfrm rot="16200000">
                <a:off x="1978184" y="3945936"/>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55" name="AutoShape 40"/>
              <p:cNvSpPr>
                <a:spLocks noChangeArrowheads="1"/>
              </p:cNvSpPr>
              <p:nvPr/>
            </p:nvSpPr>
            <p:spPr bwMode="auto">
              <a:xfrm rot="16200000">
                <a:off x="1977390" y="3801127"/>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nvGrpSpPr>
              <p:cNvPr id="256" name="Gruppieren 537"/>
              <p:cNvGrpSpPr/>
              <p:nvPr/>
            </p:nvGrpSpPr>
            <p:grpSpPr>
              <a:xfrm rot="10800000">
                <a:off x="2104102" y="2785825"/>
                <a:ext cx="88517" cy="1495199"/>
                <a:chOff x="5364089" y="2924943"/>
                <a:chExt cx="88517" cy="1495199"/>
              </a:xfrm>
            </p:grpSpPr>
            <p:sp>
              <p:nvSpPr>
                <p:cNvPr id="257" name="AutoShape 37"/>
                <p:cNvSpPr>
                  <a:spLocks noChangeArrowheads="1"/>
                </p:cNvSpPr>
                <p:nvPr/>
              </p:nvSpPr>
              <p:spPr bwMode="auto">
                <a:xfrm rot="16200000">
                  <a:off x="5374978" y="378824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58" name="AutoShape 48"/>
                <p:cNvSpPr>
                  <a:spLocks noChangeArrowheads="1"/>
                </p:cNvSpPr>
                <p:nvPr/>
              </p:nvSpPr>
              <p:spPr bwMode="auto">
                <a:xfrm rot="16200000">
                  <a:off x="5374978" y="3655912"/>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59" name="AutoShape 36"/>
                <p:cNvSpPr>
                  <a:spLocks noChangeArrowheads="1"/>
                </p:cNvSpPr>
                <p:nvPr/>
              </p:nvSpPr>
              <p:spPr bwMode="auto">
                <a:xfrm rot="16200000">
                  <a:off x="5374978" y="350021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60" name="AutoShape 35"/>
                <p:cNvSpPr>
                  <a:spLocks noChangeArrowheads="1"/>
                </p:cNvSpPr>
                <p:nvPr/>
              </p:nvSpPr>
              <p:spPr bwMode="auto">
                <a:xfrm rot="16200000">
                  <a:off x="5374978" y="3356198"/>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61" name="AutoShape 10"/>
                <p:cNvSpPr>
                  <a:spLocks noChangeArrowheads="1"/>
                </p:cNvSpPr>
                <p:nvPr/>
              </p:nvSpPr>
              <p:spPr bwMode="auto">
                <a:xfrm rot="16200000">
                  <a:off x="5375772" y="3211388"/>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62" name="AutoShape 21"/>
                <p:cNvSpPr>
                  <a:spLocks noChangeArrowheads="1"/>
                </p:cNvSpPr>
                <p:nvPr/>
              </p:nvSpPr>
              <p:spPr bwMode="auto">
                <a:xfrm rot="16200000">
                  <a:off x="5365677" y="306737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63" name="AutoShape 43"/>
                <p:cNvSpPr>
                  <a:spLocks noChangeArrowheads="1"/>
                </p:cNvSpPr>
                <p:nvPr/>
              </p:nvSpPr>
              <p:spPr bwMode="auto">
                <a:xfrm rot="16200000">
                  <a:off x="5364882" y="2924150"/>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64" name="AutoShape 7"/>
                <p:cNvSpPr>
                  <a:spLocks noChangeArrowheads="1"/>
                </p:cNvSpPr>
                <p:nvPr/>
              </p:nvSpPr>
              <p:spPr bwMode="auto">
                <a:xfrm rot="16200000">
                  <a:off x="5392281" y="4359818"/>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65" name="AutoShape 30"/>
                <p:cNvSpPr>
                  <a:spLocks noChangeArrowheads="1"/>
                </p:cNvSpPr>
                <p:nvPr/>
              </p:nvSpPr>
              <p:spPr bwMode="auto">
                <a:xfrm rot="16200000">
                  <a:off x="5381392" y="4216596"/>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66" name="AutoShape 27"/>
                <p:cNvSpPr>
                  <a:spLocks noChangeArrowheads="1"/>
                </p:cNvSpPr>
                <p:nvPr/>
              </p:nvSpPr>
              <p:spPr bwMode="auto">
                <a:xfrm rot="16200000">
                  <a:off x="5382186" y="408505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67" name="AutoShape 40"/>
                <p:cNvSpPr>
                  <a:spLocks noChangeArrowheads="1"/>
                </p:cNvSpPr>
                <p:nvPr/>
              </p:nvSpPr>
              <p:spPr bwMode="auto">
                <a:xfrm rot="16200000">
                  <a:off x="5381392" y="3940246"/>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grpSp>
            <p:nvGrpSpPr>
              <p:cNvPr id="268" name="Gruppieren 549"/>
              <p:cNvGrpSpPr/>
              <p:nvPr/>
            </p:nvGrpSpPr>
            <p:grpSpPr>
              <a:xfrm>
                <a:off x="2248118" y="2768856"/>
                <a:ext cx="91634" cy="1509525"/>
                <a:chOff x="5854932" y="3935698"/>
                <a:chExt cx="91634" cy="1509525"/>
              </a:xfrm>
            </p:grpSpPr>
            <p:sp>
              <p:nvSpPr>
                <p:cNvPr id="269" name="AutoShape 37"/>
                <p:cNvSpPr>
                  <a:spLocks noChangeArrowheads="1"/>
                </p:cNvSpPr>
                <p:nvPr/>
              </p:nvSpPr>
              <p:spPr bwMode="auto">
                <a:xfrm rot="5400000">
                  <a:off x="5885447" y="509607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270" name="AutoShape 48"/>
                <p:cNvSpPr>
                  <a:spLocks noChangeArrowheads="1"/>
                </p:cNvSpPr>
                <p:nvPr/>
              </p:nvSpPr>
              <p:spPr bwMode="auto">
                <a:xfrm rot="5400000">
                  <a:off x="5885447" y="5228407"/>
                  <a:ext cx="60325" cy="61912"/>
                </a:xfrm>
                <a:prstGeom prst="octagon">
                  <a:avLst>
                    <a:gd name="adj" fmla="val 29287"/>
                  </a:avLst>
                </a:prstGeom>
                <a:solidFill>
                  <a:srgbClr val="00B050"/>
                </a:solidFill>
                <a:ln w="19050">
                  <a:solidFill>
                    <a:schemeClr val="tx1"/>
                  </a:solidFill>
                  <a:miter lim="800000"/>
                  <a:headEnd/>
                  <a:tailEnd/>
                </a:ln>
                <a:effectLst/>
              </p:spPr>
              <p:txBody>
                <a:bodyPr wrap="none" anchor="ctr"/>
                <a:lstStyle/>
                <a:p>
                  <a:endParaRPr lang="en-GB" dirty="0"/>
                </a:p>
              </p:txBody>
            </p:sp>
            <p:sp>
              <p:nvSpPr>
                <p:cNvPr id="271" name="AutoShape 36"/>
                <p:cNvSpPr>
                  <a:spLocks noChangeArrowheads="1"/>
                </p:cNvSpPr>
                <p:nvPr/>
              </p:nvSpPr>
              <p:spPr bwMode="auto">
                <a:xfrm rot="5400000">
                  <a:off x="5885447" y="538410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272" name="AutoShape 35"/>
                <p:cNvSpPr>
                  <a:spLocks noChangeArrowheads="1"/>
                </p:cNvSpPr>
                <p:nvPr/>
              </p:nvSpPr>
              <p:spPr bwMode="auto">
                <a:xfrm rot="5400000">
                  <a:off x="5855725" y="3934905"/>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273" name="AutoShape 10"/>
                <p:cNvSpPr>
                  <a:spLocks noChangeArrowheads="1"/>
                </p:cNvSpPr>
                <p:nvPr/>
              </p:nvSpPr>
              <p:spPr bwMode="auto">
                <a:xfrm rot="5400000">
                  <a:off x="5856519" y="4079715"/>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274" name="AutoShape 21"/>
                <p:cNvSpPr>
                  <a:spLocks noChangeArrowheads="1"/>
                </p:cNvSpPr>
                <p:nvPr/>
              </p:nvSpPr>
              <p:spPr bwMode="auto">
                <a:xfrm rot="5400000">
                  <a:off x="5866613" y="422373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275" name="AutoShape 43"/>
                <p:cNvSpPr>
                  <a:spLocks noChangeArrowheads="1"/>
                </p:cNvSpPr>
                <p:nvPr/>
              </p:nvSpPr>
              <p:spPr bwMode="auto">
                <a:xfrm rot="5400000">
                  <a:off x="5865821" y="4366953"/>
                  <a:ext cx="60325" cy="61912"/>
                </a:xfrm>
                <a:prstGeom prst="octagon">
                  <a:avLst>
                    <a:gd name="adj" fmla="val 29287"/>
                  </a:avLst>
                </a:prstGeom>
                <a:solidFill>
                  <a:srgbClr val="FFCCFF"/>
                </a:solidFill>
                <a:ln w="19050">
                  <a:solidFill>
                    <a:schemeClr val="tx1"/>
                  </a:solidFill>
                  <a:miter lim="800000"/>
                  <a:headEnd/>
                  <a:tailEnd/>
                </a:ln>
                <a:effectLst/>
              </p:spPr>
              <p:txBody>
                <a:bodyPr wrap="none" anchor="ctr"/>
                <a:lstStyle/>
                <a:p>
                  <a:endParaRPr lang="en-GB" dirty="0"/>
                </a:p>
              </p:txBody>
            </p:sp>
            <p:sp>
              <p:nvSpPr>
                <p:cNvPr id="276" name="AutoShape 7"/>
                <p:cNvSpPr>
                  <a:spLocks noChangeArrowheads="1"/>
                </p:cNvSpPr>
                <p:nvPr/>
              </p:nvSpPr>
              <p:spPr bwMode="auto">
                <a:xfrm rot="5400000">
                  <a:off x="5869732" y="4524501"/>
                  <a:ext cx="58737" cy="61912"/>
                </a:xfrm>
                <a:prstGeom prst="octagon">
                  <a:avLst>
                    <a:gd name="adj" fmla="val 29287"/>
                  </a:avLst>
                </a:prstGeom>
                <a:solidFill>
                  <a:srgbClr val="996633"/>
                </a:solidFill>
                <a:ln w="19050">
                  <a:solidFill>
                    <a:schemeClr val="tx1"/>
                  </a:solidFill>
                  <a:miter lim="800000"/>
                  <a:headEnd/>
                  <a:tailEnd/>
                </a:ln>
                <a:effectLst/>
              </p:spPr>
              <p:txBody>
                <a:bodyPr wrap="none" anchor="ctr"/>
                <a:lstStyle/>
                <a:p>
                  <a:endParaRPr lang="en-GB" dirty="0"/>
                </a:p>
              </p:txBody>
            </p:sp>
            <p:sp>
              <p:nvSpPr>
                <p:cNvPr id="277" name="AutoShape 30"/>
                <p:cNvSpPr>
                  <a:spLocks noChangeArrowheads="1"/>
                </p:cNvSpPr>
                <p:nvPr/>
              </p:nvSpPr>
              <p:spPr bwMode="auto">
                <a:xfrm rot="5400000">
                  <a:off x="5879033" y="4667723"/>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278" name="AutoShape 27"/>
                <p:cNvSpPr>
                  <a:spLocks noChangeArrowheads="1"/>
                </p:cNvSpPr>
                <p:nvPr/>
              </p:nvSpPr>
              <p:spPr bwMode="auto">
                <a:xfrm rot="5400000">
                  <a:off x="5879826" y="479926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279" name="AutoShape 40"/>
                <p:cNvSpPr>
                  <a:spLocks noChangeArrowheads="1"/>
                </p:cNvSpPr>
                <p:nvPr/>
              </p:nvSpPr>
              <p:spPr bwMode="auto">
                <a:xfrm rot="5400000">
                  <a:off x="5879033" y="4944072"/>
                  <a:ext cx="60325" cy="61913"/>
                </a:xfrm>
                <a:prstGeom prst="octagon">
                  <a:avLst>
                    <a:gd name="adj" fmla="val 29287"/>
                  </a:avLst>
                </a:prstGeom>
                <a:solidFill>
                  <a:srgbClr val="B2B2B2"/>
                </a:solidFill>
                <a:ln w="19050">
                  <a:solidFill>
                    <a:schemeClr val="tx1"/>
                  </a:solidFill>
                  <a:miter lim="800000"/>
                  <a:headEnd/>
                  <a:tailEnd/>
                </a:ln>
                <a:effectLst/>
              </p:spPr>
              <p:txBody>
                <a:bodyPr wrap="none" anchor="ctr"/>
                <a:lstStyle/>
                <a:p>
                  <a:endParaRPr lang="en-GB" dirty="0"/>
                </a:p>
              </p:txBody>
            </p:sp>
          </p:grpSp>
          <p:cxnSp>
            <p:nvCxnSpPr>
              <p:cNvPr id="280" name="AutoShape 1133"/>
              <p:cNvCxnSpPr>
                <a:cxnSpLocks noChangeShapeType="1"/>
                <a:stCxn id="74" idx="2"/>
                <a:endCxn id="151" idx="0"/>
              </p:cNvCxnSpPr>
              <p:nvPr/>
            </p:nvCxnSpPr>
            <p:spPr bwMode="auto">
              <a:xfrm>
                <a:off x="836872" y="2466265"/>
                <a:ext cx="746796" cy="23058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1" name="AutoShape 1133"/>
              <p:cNvCxnSpPr>
                <a:cxnSpLocks noChangeShapeType="1"/>
                <a:stCxn id="80" idx="2"/>
                <a:endCxn id="151" idx="0"/>
              </p:cNvCxnSpPr>
              <p:nvPr/>
            </p:nvCxnSpPr>
            <p:spPr bwMode="auto">
              <a:xfrm>
                <a:off x="997210" y="2461502"/>
                <a:ext cx="586458"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2" name="AutoShape 1133"/>
              <p:cNvCxnSpPr>
                <a:cxnSpLocks noChangeShapeType="1"/>
                <a:stCxn id="87" idx="2"/>
                <a:endCxn id="151" idx="0"/>
              </p:cNvCxnSpPr>
              <p:nvPr/>
            </p:nvCxnSpPr>
            <p:spPr bwMode="auto">
              <a:xfrm>
                <a:off x="1159135" y="2467852"/>
                <a:ext cx="424533" cy="22899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3" name="AutoShape 1133"/>
              <p:cNvCxnSpPr>
                <a:cxnSpLocks noChangeShapeType="1"/>
                <a:stCxn id="94" idx="2"/>
                <a:endCxn id="151" idx="0"/>
              </p:cNvCxnSpPr>
              <p:nvPr/>
            </p:nvCxnSpPr>
            <p:spPr bwMode="auto">
              <a:xfrm>
                <a:off x="1305185" y="2464677"/>
                <a:ext cx="278483" cy="23217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4" name="AutoShape 1133"/>
              <p:cNvCxnSpPr>
                <a:cxnSpLocks noChangeShapeType="1"/>
                <a:stCxn id="103" idx="3"/>
                <a:endCxn id="151" idx="0"/>
              </p:cNvCxnSpPr>
              <p:nvPr/>
            </p:nvCxnSpPr>
            <p:spPr bwMode="auto">
              <a:xfrm>
                <a:off x="1439603" y="2461502"/>
                <a:ext cx="144065"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5" name="AutoShape 1133"/>
              <p:cNvCxnSpPr>
                <a:cxnSpLocks noChangeShapeType="1"/>
                <a:stCxn id="111" idx="3"/>
                <a:endCxn id="151" idx="0"/>
              </p:cNvCxnSpPr>
              <p:nvPr/>
            </p:nvCxnSpPr>
            <p:spPr bwMode="auto">
              <a:xfrm flipH="1">
                <a:off x="1583668" y="2461502"/>
                <a:ext cx="22623"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6" name="AutoShape 1133"/>
              <p:cNvCxnSpPr>
                <a:cxnSpLocks noChangeShapeType="1"/>
                <a:stCxn id="117" idx="3"/>
                <a:endCxn id="151" idx="0"/>
              </p:cNvCxnSpPr>
              <p:nvPr/>
            </p:nvCxnSpPr>
            <p:spPr bwMode="auto">
              <a:xfrm flipH="1">
                <a:off x="1583668" y="2463090"/>
                <a:ext cx="184548" cy="23375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7" name="AutoShape 1133"/>
              <p:cNvCxnSpPr>
                <a:cxnSpLocks noChangeShapeType="1"/>
                <a:stCxn id="138" idx="2"/>
                <a:endCxn id="151" idx="0"/>
              </p:cNvCxnSpPr>
              <p:nvPr/>
            </p:nvCxnSpPr>
            <p:spPr bwMode="auto">
              <a:xfrm flipH="1">
                <a:off x="1583668" y="2461502"/>
                <a:ext cx="367629"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8" name="AutoShape 1133"/>
              <p:cNvCxnSpPr>
                <a:cxnSpLocks noChangeShapeType="1"/>
                <a:stCxn id="124" idx="2"/>
                <a:endCxn id="151" idx="0"/>
              </p:cNvCxnSpPr>
              <p:nvPr/>
            </p:nvCxnSpPr>
            <p:spPr bwMode="auto">
              <a:xfrm flipH="1">
                <a:off x="1583668" y="2461502"/>
                <a:ext cx="531142" cy="23534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9" name="AutoShape 1133"/>
              <p:cNvCxnSpPr>
                <a:cxnSpLocks noChangeShapeType="1"/>
                <a:stCxn id="131" idx="3"/>
                <a:endCxn id="151" idx="0"/>
              </p:cNvCxnSpPr>
              <p:nvPr/>
            </p:nvCxnSpPr>
            <p:spPr bwMode="auto">
              <a:xfrm flipH="1">
                <a:off x="1583668" y="2467852"/>
                <a:ext cx="654448" cy="22899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0" name="AutoShape 1133"/>
              <p:cNvCxnSpPr>
                <a:cxnSpLocks noChangeShapeType="1"/>
                <a:stCxn id="145" idx="2"/>
                <a:endCxn id="151" idx="0"/>
              </p:cNvCxnSpPr>
              <p:nvPr/>
            </p:nvCxnSpPr>
            <p:spPr bwMode="auto">
              <a:xfrm flipH="1">
                <a:off x="1583668" y="2463090"/>
                <a:ext cx="843879" cy="23375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1" name="Textfeld 4180"/>
              <p:cNvSpPr txBox="1"/>
              <p:nvPr/>
            </p:nvSpPr>
            <p:spPr>
              <a:xfrm>
                <a:off x="1115616" y="4909932"/>
                <a:ext cx="864096" cy="523220"/>
              </a:xfrm>
              <a:prstGeom prst="rect">
                <a:avLst/>
              </a:prstGeom>
              <a:noFill/>
            </p:spPr>
            <p:txBody>
              <a:bodyPr wrap="square" rtlCol="0">
                <a:spAutoFit/>
              </a:bodyPr>
              <a:lstStyle/>
              <a:p>
                <a:r>
                  <a:rPr lang="en-GB" sz="1000" dirty="0"/>
                  <a:t>●●●●</a:t>
                </a:r>
              </a:p>
              <a:p>
                <a:endParaRPr lang="en-GB" dirty="0"/>
              </a:p>
            </p:txBody>
          </p:sp>
          <p:grpSp>
            <p:nvGrpSpPr>
              <p:cNvPr id="292" name="Gruppieren 4182"/>
              <p:cNvGrpSpPr/>
              <p:nvPr/>
            </p:nvGrpSpPr>
            <p:grpSpPr>
              <a:xfrm>
                <a:off x="1619672" y="4569056"/>
                <a:ext cx="576064" cy="792088"/>
                <a:chOff x="4139952" y="3861048"/>
                <a:chExt cx="576064" cy="792088"/>
              </a:xfrm>
            </p:grpSpPr>
            <p:grpSp>
              <p:nvGrpSpPr>
                <p:cNvPr id="293" name="Group 83"/>
                <p:cNvGrpSpPr>
                  <a:grpSpLocks/>
                </p:cNvGrpSpPr>
                <p:nvPr/>
              </p:nvGrpSpPr>
              <p:grpSpPr bwMode="auto">
                <a:xfrm>
                  <a:off x="4211960" y="3939778"/>
                  <a:ext cx="61912" cy="641350"/>
                  <a:chOff x="405" y="1853"/>
                  <a:chExt cx="39" cy="404"/>
                </a:xfrm>
                <a:solidFill>
                  <a:srgbClr val="50A9B0"/>
                </a:solidFill>
              </p:grpSpPr>
              <p:sp>
                <p:nvSpPr>
                  <p:cNvPr id="33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4"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5" name="Group 83"/>
                <p:cNvGrpSpPr>
                  <a:grpSpLocks/>
                </p:cNvGrpSpPr>
                <p:nvPr/>
              </p:nvGrpSpPr>
              <p:grpSpPr bwMode="auto">
                <a:xfrm>
                  <a:off x="4283968" y="3939778"/>
                  <a:ext cx="61912" cy="641350"/>
                  <a:chOff x="405" y="1853"/>
                  <a:chExt cx="39" cy="404"/>
                </a:xfrm>
                <a:solidFill>
                  <a:srgbClr val="50A9B0"/>
                </a:solidFill>
              </p:grpSpPr>
              <p:sp>
                <p:nvSpPr>
                  <p:cNvPr id="32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6"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7" name="Group 83"/>
                <p:cNvGrpSpPr>
                  <a:grpSpLocks/>
                </p:cNvGrpSpPr>
                <p:nvPr/>
              </p:nvGrpSpPr>
              <p:grpSpPr bwMode="auto">
                <a:xfrm>
                  <a:off x="4355976" y="3933056"/>
                  <a:ext cx="61912" cy="641350"/>
                  <a:chOff x="405" y="1853"/>
                  <a:chExt cx="39" cy="404"/>
                </a:xfrm>
                <a:solidFill>
                  <a:srgbClr val="50A9B0"/>
                </a:solidFill>
              </p:grpSpPr>
              <p:sp>
                <p:nvSpPr>
                  <p:cNvPr id="32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298"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299" name="Group 83"/>
                <p:cNvGrpSpPr>
                  <a:grpSpLocks/>
                </p:cNvGrpSpPr>
                <p:nvPr/>
              </p:nvGrpSpPr>
              <p:grpSpPr bwMode="auto">
                <a:xfrm>
                  <a:off x="4436368" y="3933056"/>
                  <a:ext cx="61912" cy="641350"/>
                  <a:chOff x="405" y="1853"/>
                  <a:chExt cx="39" cy="404"/>
                </a:xfrm>
                <a:solidFill>
                  <a:srgbClr val="50A9B0"/>
                </a:solidFill>
              </p:grpSpPr>
              <p:sp>
                <p:nvSpPr>
                  <p:cNvPr id="31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0"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01" name="Group 83"/>
                <p:cNvGrpSpPr>
                  <a:grpSpLocks/>
                </p:cNvGrpSpPr>
                <p:nvPr/>
              </p:nvGrpSpPr>
              <p:grpSpPr bwMode="auto">
                <a:xfrm>
                  <a:off x="4499992" y="3933056"/>
                  <a:ext cx="61912" cy="641350"/>
                  <a:chOff x="405" y="1853"/>
                  <a:chExt cx="39" cy="404"/>
                </a:xfrm>
                <a:solidFill>
                  <a:srgbClr val="50A9B0"/>
                </a:solidFill>
              </p:grpSpPr>
              <p:sp>
                <p:nvSpPr>
                  <p:cNvPr id="31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2"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03" name="Group 83"/>
                <p:cNvGrpSpPr>
                  <a:grpSpLocks/>
                </p:cNvGrpSpPr>
                <p:nvPr/>
              </p:nvGrpSpPr>
              <p:grpSpPr bwMode="auto">
                <a:xfrm>
                  <a:off x="4566221" y="3933056"/>
                  <a:ext cx="61912" cy="641350"/>
                  <a:chOff x="405" y="1853"/>
                  <a:chExt cx="39" cy="404"/>
                </a:xfrm>
                <a:solidFill>
                  <a:srgbClr val="50A9B0"/>
                </a:solidFill>
              </p:grpSpPr>
              <p:sp>
                <p:nvSpPr>
                  <p:cNvPr id="30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04"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05" name="Rechteck 852"/>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36" name="Gruppieren 4181"/>
              <p:cNvGrpSpPr/>
              <p:nvPr/>
            </p:nvGrpSpPr>
            <p:grpSpPr>
              <a:xfrm>
                <a:off x="251520" y="4569056"/>
                <a:ext cx="576064" cy="792088"/>
                <a:chOff x="5508104" y="4013448"/>
                <a:chExt cx="576064" cy="792088"/>
              </a:xfrm>
            </p:grpSpPr>
            <p:grpSp>
              <p:nvGrpSpPr>
                <p:cNvPr id="337" name="Group 83"/>
                <p:cNvGrpSpPr>
                  <a:grpSpLocks/>
                </p:cNvGrpSpPr>
                <p:nvPr/>
              </p:nvGrpSpPr>
              <p:grpSpPr bwMode="auto">
                <a:xfrm>
                  <a:off x="5580112" y="4092178"/>
                  <a:ext cx="61912" cy="641350"/>
                  <a:chOff x="405" y="1853"/>
                  <a:chExt cx="39" cy="404"/>
                </a:xfrm>
                <a:solidFill>
                  <a:srgbClr val="D57C5D"/>
                </a:solidFill>
              </p:grpSpPr>
              <p:sp>
                <p:nvSpPr>
                  <p:cNvPr id="37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38"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39" name="Group 83"/>
                <p:cNvGrpSpPr>
                  <a:grpSpLocks/>
                </p:cNvGrpSpPr>
                <p:nvPr/>
              </p:nvGrpSpPr>
              <p:grpSpPr bwMode="auto">
                <a:xfrm>
                  <a:off x="5652120" y="4092178"/>
                  <a:ext cx="61912" cy="641350"/>
                  <a:chOff x="405" y="1853"/>
                  <a:chExt cx="39" cy="404"/>
                </a:xfrm>
                <a:solidFill>
                  <a:srgbClr val="D57C5D"/>
                </a:solidFill>
              </p:grpSpPr>
              <p:sp>
                <p:nvSpPr>
                  <p:cNvPr id="37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0"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1" name="Group 83"/>
                <p:cNvGrpSpPr>
                  <a:grpSpLocks/>
                </p:cNvGrpSpPr>
                <p:nvPr/>
              </p:nvGrpSpPr>
              <p:grpSpPr bwMode="auto">
                <a:xfrm>
                  <a:off x="5724128" y="4085456"/>
                  <a:ext cx="61912" cy="641350"/>
                  <a:chOff x="405" y="1853"/>
                  <a:chExt cx="39" cy="404"/>
                </a:xfrm>
                <a:solidFill>
                  <a:srgbClr val="D57C5D"/>
                </a:solidFill>
              </p:grpSpPr>
              <p:sp>
                <p:nvSpPr>
                  <p:cNvPr id="36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2"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3" name="Group 83"/>
                <p:cNvGrpSpPr>
                  <a:grpSpLocks/>
                </p:cNvGrpSpPr>
                <p:nvPr/>
              </p:nvGrpSpPr>
              <p:grpSpPr bwMode="auto">
                <a:xfrm>
                  <a:off x="5804520" y="4085456"/>
                  <a:ext cx="61912" cy="641350"/>
                  <a:chOff x="405" y="1853"/>
                  <a:chExt cx="39" cy="404"/>
                </a:xfrm>
                <a:solidFill>
                  <a:srgbClr val="D57C5D"/>
                </a:solidFill>
              </p:grpSpPr>
              <p:sp>
                <p:nvSpPr>
                  <p:cNvPr id="36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4"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5" name="Group 83"/>
                <p:cNvGrpSpPr>
                  <a:grpSpLocks/>
                </p:cNvGrpSpPr>
                <p:nvPr/>
              </p:nvGrpSpPr>
              <p:grpSpPr bwMode="auto">
                <a:xfrm>
                  <a:off x="5868144" y="4085456"/>
                  <a:ext cx="61912" cy="641350"/>
                  <a:chOff x="405" y="1853"/>
                  <a:chExt cx="39" cy="404"/>
                </a:xfrm>
                <a:solidFill>
                  <a:srgbClr val="D57C5D"/>
                </a:solidFill>
              </p:grpSpPr>
              <p:sp>
                <p:nvSpPr>
                  <p:cNvPr id="355"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6"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7"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8"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9"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6"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47" name="Group 83"/>
                <p:cNvGrpSpPr>
                  <a:grpSpLocks/>
                </p:cNvGrpSpPr>
                <p:nvPr/>
              </p:nvGrpSpPr>
              <p:grpSpPr bwMode="auto">
                <a:xfrm>
                  <a:off x="5934373" y="4085456"/>
                  <a:ext cx="61912" cy="641350"/>
                  <a:chOff x="405" y="1853"/>
                  <a:chExt cx="39" cy="404"/>
                </a:xfrm>
                <a:solidFill>
                  <a:srgbClr val="D57C5D"/>
                </a:solidFill>
              </p:grpSpPr>
              <p:sp>
                <p:nvSpPr>
                  <p:cNvPr id="350"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1"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2"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3"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4"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48"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49" name="Rechteck 925"/>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80" name="Gruppieren 928"/>
              <p:cNvGrpSpPr/>
              <p:nvPr/>
            </p:nvGrpSpPr>
            <p:grpSpPr>
              <a:xfrm>
                <a:off x="403920" y="4721456"/>
                <a:ext cx="576064" cy="792088"/>
                <a:chOff x="5508104" y="4013448"/>
                <a:chExt cx="576064" cy="792088"/>
              </a:xfrm>
            </p:grpSpPr>
            <p:grpSp>
              <p:nvGrpSpPr>
                <p:cNvPr id="381" name="Group 83"/>
                <p:cNvGrpSpPr>
                  <a:grpSpLocks/>
                </p:cNvGrpSpPr>
                <p:nvPr/>
              </p:nvGrpSpPr>
              <p:grpSpPr bwMode="auto">
                <a:xfrm>
                  <a:off x="5580112" y="4092178"/>
                  <a:ext cx="61912" cy="641350"/>
                  <a:chOff x="405" y="1853"/>
                  <a:chExt cx="39" cy="404"/>
                </a:xfrm>
                <a:solidFill>
                  <a:srgbClr val="D57C5D"/>
                </a:solidFill>
              </p:grpSpPr>
              <p:sp>
                <p:nvSpPr>
                  <p:cNvPr id="41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2"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3" name="Group 83"/>
                <p:cNvGrpSpPr>
                  <a:grpSpLocks/>
                </p:cNvGrpSpPr>
                <p:nvPr/>
              </p:nvGrpSpPr>
              <p:grpSpPr bwMode="auto">
                <a:xfrm>
                  <a:off x="5652120" y="4092178"/>
                  <a:ext cx="61912" cy="641350"/>
                  <a:chOff x="405" y="1853"/>
                  <a:chExt cx="39" cy="404"/>
                </a:xfrm>
                <a:solidFill>
                  <a:srgbClr val="D57C5D"/>
                </a:solidFill>
              </p:grpSpPr>
              <p:sp>
                <p:nvSpPr>
                  <p:cNvPr id="41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4"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5" name="Group 83"/>
                <p:cNvGrpSpPr>
                  <a:grpSpLocks/>
                </p:cNvGrpSpPr>
                <p:nvPr/>
              </p:nvGrpSpPr>
              <p:grpSpPr bwMode="auto">
                <a:xfrm>
                  <a:off x="5724128" y="4085456"/>
                  <a:ext cx="61912" cy="641350"/>
                  <a:chOff x="405" y="1853"/>
                  <a:chExt cx="39" cy="404"/>
                </a:xfrm>
                <a:solidFill>
                  <a:srgbClr val="D57C5D"/>
                </a:solidFill>
              </p:grpSpPr>
              <p:sp>
                <p:nvSpPr>
                  <p:cNvPr id="40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6"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7" name="Group 83"/>
                <p:cNvGrpSpPr>
                  <a:grpSpLocks/>
                </p:cNvGrpSpPr>
                <p:nvPr/>
              </p:nvGrpSpPr>
              <p:grpSpPr bwMode="auto">
                <a:xfrm>
                  <a:off x="5804520" y="4085456"/>
                  <a:ext cx="61912" cy="641350"/>
                  <a:chOff x="405" y="1853"/>
                  <a:chExt cx="39" cy="404"/>
                </a:xfrm>
                <a:solidFill>
                  <a:srgbClr val="D57C5D"/>
                </a:solidFill>
              </p:grpSpPr>
              <p:sp>
                <p:nvSpPr>
                  <p:cNvPr id="40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88"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89" name="Group 83"/>
                <p:cNvGrpSpPr>
                  <a:grpSpLocks/>
                </p:cNvGrpSpPr>
                <p:nvPr/>
              </p:nvGrpSpPr>
              <p:grpSpPr bwMode="auto">
                <a:xfrm>
                  <a:off x="5868144" y="4085456"/>
                  <a:ext cx="61912" cy="641350"/>
                  <a:chOff x="405" y="1853"/>
                  <a:chExt cx="39" cy="404"/>
                </a:xfrm>
                <a:solidFill>
                  <a:srgbClr val="D57C5D"/>
                </a:solidFill>
              </p:grpSpPr>
              <p:sp>
                <p:nvSpPr>
                  <p:cNvPr id="39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90"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391" name="Group 83"/>
                <p:cNvGrpSpPr>
                  <a:grpSpLocks/>
                </p:cNvGrpSpPr>
                <p:nvPr/>
              </p:nvGrpSpPr>
              <p:grpSpPr bwMode="auto">
                <a:xfrm>
                  <a:off x="5934373" y="4085456"/>
                  <a:ext cx="61912" cy="641350"/>
                  <a:chOff x="405" y="1853"/>
                  <a:chExt cx="39" cy="404"/>
                </a:xfrm>
                <a:solidFill>
                  <a:srgbClr val="D57C5D"/>
                </a:solidFill>
              </p:grpSpPr>
              <p:sp>
                <p:nvSpPr>
                  <p:cNvPr id="394"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5"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6"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7"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8"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92"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93" name="Rechteck 941"/>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24" name="Gruppieren 972"/>
              <p:cNvGrpSpPr/>
              <p:nvPr/>
            </p:nvGrpSpPr>
            <p:grpSpPr>
              <a:xfrm>
                <a:off x="556320" y="4873856"/>
                <a:ext cx="576064" cy="792088"/>
                <a:chOff x="5508104" y="4013448"/>
                <a:chExt cx="576064" cy="792088"/>
              </a:xfrm>
            </p:grpSpPr>
            <p:grpSp>
              <p:nvGrpSpPr>
                <p:cNvPr id="425" name="Group 83"/>
                <p:cNvGrpSpPr>
                  <a:grpSpLocks/>
                </p:cNvGrpSpPr>
                <p:nvPr/>
              </p:nvGrpSpPr>
              <p:grpSpPr bwMode="auto">
                <a:xfrm>
                  <a:off x="5580112" y="4092178"/>
                  <a:ext cx="61912" cy="641350"/>
                  <a:chOff x="405" y="1853"/>
                  <a:chExt cx="39" cy="404"/>
                </a:xfrm>
                <a:solidFill>
                  <a:srgbClr val="D57C5D"/>
                </a:solidFill>
              </p:grpSpPr>
              <p:sp>
                <p:nvSpPr>
                  <p:cNvPr id="46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26" name="Line 89"/>
                <p:cNvSpPr>
                  <a:spLocks noChangeShapeType="1"/>
                </p:cNvSpPr>
                <p:nvPr/>
              </p:nvSpPr>
              <p:spPr bwMode="auto">
                <a:xfrm>
                  <a:off x="5657899"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27" name="Group 83"/>
                <p:cNvGrpSpPr>
                  <a:grpSpLocks/>
                </p:cNvGrpSpPr>
                <p:nvPr/>
              </p:nvGrpSpPr>
              <p:grpSpPr bwMode="auto">
                <a:xfrm>
                  <a:off x="5652120" y="4092178"/>
                  <a:ext cx="61912" cy="641350"/>
                  <a:chOff x="405" y="1853"/>
                  <a:chExt cx="39" cy="404"/>
                </a:xfrm>
                <a:solidFill>
                  <a:srgbClr val="D57C5D"/>
                </a:solidFill>
              </p:grpSpPr>
              <p:sp>
                <p:nvSpPr>
                  <p:cNvPr id="45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28" name="Line 89"/>
                <p:cNvSpPr>
                  <a:spLocks noChangeShapeType="1"/>
                </p:cNvSpPr>
                <p:nvPr/>
              </p:nvSpPr>
              <p:spPr bwMode="auto">
                <a:xfrm>
                  <a:off x="5729907" y="41159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29" name="Group 83"/>
                <p:cNvGrpSpPr>
                  <a:grpSpLocks/>
                </p:cNvGrpSpPr>
                <p:nvPr/>
              </p:nvGrpSpPr>
              <p:grpSpPr bwMode="auto">
                <a:xfrm>
                  <a:off x="5724128" y="4085456"/>
                  <a:ext cx="61912" cy="641350"/>
                  <a:chOff x="405" y="1853"/>
                  <a:chExt cx="39" cy="404"/>
                </a:xfrm>
                <a:solidFill>
                  <a:srgbClr val="D57C5D"/>
                </a:solidFill>
              </p:grpSpPr>
              <p:sp>
                <p:nvSpPr>
                  <p:cNvPr id="45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0" name="Line 89"/>
                <p:cNvSpPr>
                  <a:spLocks noChangeShapeType="1"/>
                </p:cNvSpPr>
                <p:nvPr/>
              </p:nvSpPr>
              <p:spPr bwMode="auto">
                <a:xfrm>
                  <a:off x="5801915"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1" name="Group 83"/>
                <p:cNvGrpSpPr>
                  <a:grpSpLocks/>
                </p:cNvGrpSpPr>
                <p:nvPr/>
              </p:nvGrpSpPr>
              <p:grpSpPr bwMode="auto">
                <a:xfrm>
                  <a:off x="5804520" y="4085456"/>
                  <a:ext cx="61912" cy="641350"/>
                  <a:chOff x="405" y="1853"/>
                  <a:chExt cx="39" cy="404"/>
                </a:xfrm>
                <a:solidFill>
                  <a:srgbClr val="D57C5D"/>
                </a:solidFill>
              </p:grpSpPr>
              <p:sp>
                <p:nvSpPr>
                  <p:cNvPr id="44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2" name="Line 89"/>
                <p:cNvSpPr>
                  <a:spLocks noChangeShapeType="1"/>
                </p:cNvSpPr>
                <p:nvPr/>
              </p:nvSpPr>
              <p:spPr bwMode="auto">
                <a:xfrm>
                  <a:off x="5882307"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3" name="Group 83"/>
                <p:cNvGrpSpPr>
                  <a:grpSpLocks/>
                </p:cNvGrpSpPr>
                <p:nvPr/>
              </p:nvGrpSpPr>
              <p:grpSpPr bwMode="auto">
                <a:xfrm>
                  <a:off x="5868144" y="4085456"/>
                  <a:ext cx="61912" cy="641350"/>
                  <a:chOff x="405" y="1853"/>
                  <a:chExt cx="39" cy="404"/>
                </a:xfrm>
                <a:solidFill>
                  <a:srgbClr val="D57C5D"/>
                </a:solidFill>
              </p:grpSpPr>
              <p:sp>
                <p:nvSpPr>
                  <p:cNvPr id="443"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4"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5"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6"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7"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4" name="Line 89"/>
                <p:cNvSpPr>
                  <a:spLocks noChangeShapeType="1"/>
                </p:cNvSpPr>
                <p:nvPr/>
              </p:nvSpPr>
              <p:spPr bwMode="auto">
                <a:xfrm>
                  <a:off x="5945931"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35" name="Group 83"/>
                <p:cNvGrpSpPr>
                  <a:grpSpLocks/>
                </p:cNvGrpSpPr>
                <p:nvPr/>
              </p:nvGrpSpPr>
              <p:grpSpPr bwMode="auto">
                <a:xfrm>
                  <a:off x="5934373" y="4085456"/>
                  <a:ext cx="61912" cy="641350"/>
                  <a:chOff x="405" y="1853"/>
                  <a:chExt cx="39" cy="404"/>
                </a:xfrm>
                <a:solidFill>
                  <a:srgbClr val="D57C5D"/>
                </a:solidFill>
              </p:grpSpPr>
              <p:sp>
                <p:nvSpPr>
                  <p:cNvPr id="438"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39"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0"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1"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2"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36" name="Line 89"/>
                <p:cNvSpPr>
                  <a:spLocks noChangeShapeType="1"/>
                </p:cNvSpPr>
                <p:nvPr/>
              </p:nvSpPr>
              <p:spPr bwMode="auto">
                <a:xfrm>
                  <a:off x="6012160" y="41092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37" name="Rechteck 985"/>
                <p:cNvSpPr/>
                <p:nvPr/>
              </p:nvSpPr>
              <p:spPr>
                <a:xfrm>
                  <a:off x="5508104" y="40134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68" name="Gruppieren 1016"/>
              <p:cNvGrpSpPr/>
              <p:nvPr/>
            </p:nvGrpSpPr>
            <p:grpSpPr>
              <a:xfrm>
                <a:off x="1772072" y="4721456"/>
                <a:ext cx="576064" cy="792088"/>
                <a:chOff x="4139952" y="3861048"/>
                <a:chExt cx="576064" cy="792088"/>
              </a:xfrm>
            </p:grpSpPr>
            <p:grpSp>
              <p:nvGrpSpPr>
                <p:cNvPr id="469" name="Group 83"/>
                <p:cNvGrpSpPr>
                  <a:grpSpLocks/>
                </p:cNvGrpSpPr>
                <p:nvPr/>
              </p:nvGrpSpPr>
              <p:grpSpPr bwMode="auto">
                <a:xfrm>
                  <a:off x="4211960" y="3939778"/>
                  <a:ext cx="61912" cy="641350"/>
                  <a:chOff x="405" y="1853"/>
                  <a:chExt cx="39" cy="404"/>
                </a:xfrm>
                <a:solidFill>
                  <a:srgbClr val="50A9B0"/>
                </a:solidFill>
              </p:grpSpPr>
              <p:sp>
                <p:nvSpPr>
                  <p:cNvPr id="50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0"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1" name="Group 83"/>
                <p:cNvGrpSpPr>
                  <a:grpSpLocks/>
                </p:cNvGrpSpPr>
                <p:nvPr/>
              </p:nvGrpSpPr>
              <p:grpSpPr bwMode="auto">
                <a:xfrm>
                  <a:off x="4283968" y="3939778"/>
                  <a:ext cx="61912" cy="641350"/>
                  <a:chOff x="405" y="1853"/>
                  <a:chExt cx="39" cy="404"/>
                </a:xfrm>
                <a:solidFill>
                  <a:srgbClr val="50A9B0"/>
                </a:solidFill>
              </p:grpSpPr>
              <p:sp>
                <p:nvSpPr>
                  <p:cNvPr id="50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2"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3" name="Group 83"/>
                <p:cNvGrpSpPr>
                  <a:grpSpLocks/>
                </p:cNvGrpSpPr>
                <p:nvPr/>
              </p:nvGrpSpPr>
              <p:grpSpPr bwMode="auto">
                <a:xfrm>
                  <a:off x="4355976" y="3933056"/>
                  <a:ext cx="61912" cy="641350"/>
                  <a:chOff x="405" y="1853"/>
                  <a:chExt cx="39" cy="404"/>
                </a:xfrm>
                <a:solidFill>
                  <a:srgbClr val="50A9B0"/>
                </a:solidFill>
              </p:grpSpPr>
              <p:sp>
                <p:nvSpPr>
                  <p:cNvPr id="49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4"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5" name="Group 83"/>
                <p:cNvGrpSpPr>
                  <a:grpSpLocks/>
                </p:cNvGrpSpPr>
                <p:nvPr/>
              </p:nvGrpSpPr>
              <p:grpSpPr bwMode="auto">
                <a:xfrm>
                  <a:off x="4436368" y="3933056"/>
                  <a:ext cx="61912" cy="641350"/>
                  <a:chOff x="405" y="1853"/>
                  <a:chExt cx="39" cy="404"/>
                </a:xfrm>
                <a:solidFill>
                  <a:srgbClr val="50A9B0"/>
                </a:solidFill>
              </p:grpSpPr>
              <p:sp>
                <p:nvSpPr>
                  <p:cNvPr id="49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6"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7" name="Group 83"/>
                <p:cNvGrpSpPr>
                  <a:grpSpLocks/>
                </p:cNvGrpSpPr>
                <p:nvPr/>
              </p:nvGrpSpPr>
              <p:grpSpPr bwMode="auto">
                <a:xfrm>
                  <a:off x="4499992" y="3933056"/>
                  <a:ext cx="61912" cy="641350"/>
                  <a:chOff x="405" y="1853"/>
                  <a:chExt cx="39" cy="404"/>
                </a:xfrm>
                <a:solidFill>
                  <a:srgbClr val="50A9B0"/>
                </a:solidFill>
              </p:grpSpPr>
              <p:sp>
                <p:nvSpPr>
                  <p:cNvPr id="487"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8"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9"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0"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1"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78"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479" name="Group 83"/>
                <p:cNvGrpSpPr>
                  <a:grpSpLocks/>
                </p:cNvGrpSpPr>
                <p:nvPr/>
              </p:nvGrpSpPr>
              <p:grpSpPr bwMode="auto">
                <a:xfrm>
                  <a:off x="4566221" y="3933056"/>
                  <a:ext cx="61912" cy="641350"/>
                  <a:chOff x="405" y="1853"/>
                  <a:chExt cx="39" cy="404"/>
                </a:xfrm>
                <a:solidFill>
                  <a:srgbClr val="50A9B0"/>
                </a:solidFill>
              </p:grpSpPr>
              <p:sp>
                <p:nvSpPr>
                  <p:cNvPr id="482"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3"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4"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5"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6"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80"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81" name="Rechteck 1029"/>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12" name="Gruppieren 1060"/>
              <p:cNvGrpSpPr/>
              <p:nvPr/>
            </p:nvGrpSpPr>
            <p:grpSpPr>
              <a:xfrm>
                <a:off x="1924472" y="4873856"/>
                <a:ext cx="576064" cy="792088"/>
                <a:chOff x="4139952" y="3861048"/>
                <a:chExt cx="576064" cy="792088"/>
              </a:xfrm>
            </p:grpSpPr>
            <p:grpSp>
              <p:nvGrpSpPr>
                <p:cNvPr id="513" name="Group 83"/>
                <p:cNvGrpSpPr>
                  <a:grpSpLocks/>
                </p:cNvGrpSpPr>
                <p:nvPr/>
              </p:nvGrpSpPr>
              <p:grpSpPr bwMode="auto">
                <a:xfrm>
                  <a:off x="4211960" y="3939778"/>
                  <a:ext cx="61912" cy="641350"/>
                  <a:chOff x="405" y="1853"/>
                  <a:chExt cx="39" cy="404"/>
                </a:xfrm>
                <a:solidFill>
                  <a:srgbClr val="50A9B0"/>
                </a:solidFill>
              </p:grpSpPr>
              <p:sp>
                <p:nvSpPr>
                  <p:cNvPr id="55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4" name="Line 89"/>
                <p:cNvSpPr>
                  <a:spLocks noChangeShapeType="1"/>
                </p:cNvSpPr>
                <p:nvPr/>
              </p:nvSpPr>
              <p:spPr bwMode="auto">
                <a:xfrm>
                  <a:off x="4289747"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5" name="Group 83"/>
                <p:cNvGrpSpPr>
                  <a:grpSpLocks/>
                </p:cNvGrpSpPr>
                <p:nvPr/>
              </p:nvGrpSpPr>
              <p:grpSpPr bwMode="auto">
                <a:xfrm>
                  <a:off x="4283968" y="3939778"/>
                  <a:ext cx="61912" cy="641350"/>
                  <a:chOff x="405" y="1853"/>
                  <a:chExt cx="39" cy="404"/>
                </a:xfrm>
                <a:solidFill>
                  <a:srgbClr val="50A9B0"/>
                </a:solidFill>
              </p:grpSpPr>
              <p:sp>
                <p:nvSpPr>
                  <p:cNvPr id="54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6" name="Line 89"/>
                <p:cNvSpPr>
                  <a:spLocks noChangeShapeType="1"/>
                </p:cNvSpPr>
                <p:nvPr/>
              </p:nvSpPr>
              <p:spPr bwMode="auto">
                <a:xfrm>
                  <a:off x="4361755" y="3963591"/>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7" name="Group 83"/>
                <p:cNvGrpSpPr>
                  <a:grpSpLocks/>
                </p:cNvGrpSpPr>
                <p:nvPr/>
              </p:nvGrpSpPr>
              <p:grpSpPr bwMode="auto">
                <a:xfrm>
                  <a:off x="4355976" y="3933056"/>
                  <a:ext cx="61912" cy="641350"/>
                  <a:chOff x="405" y="1853"/>
                  <a:chExt cx="39" cy="404"/>
                </a:xfrm>
                <a:solidFill>
                  <a:srgbClr val="50A9B0"/>
                </a:solidFill>
              </p:grpSpPr>
              <p:sp>
                <p:nvSpPr>
                  <p:cNvPr id="54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18" name="Line 89"/>
                <p:cNvSpPr>
                  <a:spLocks noChangeShapeType="1"/>
                </p:cNvSpPr>
                <p:nvPr/>
              </p:nvSpPr>
              <p:spPr bwMode="auto">
                <a:xfrm>
                  <a:off x="4433763"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19" name="Group 83"/>
                <p:cNvGrpSpPr>
                  <a:grpSpLocks/>
                </p:cNvGrpSpPr>
                <p:nvPr/>
              </p:nvGrpSpPr>
              <p:grpSpPr bwMode="auto">
                <a:xfrm>
                  <a:off x="4436368" y="3933056"/>
                  <a:ext cx="61912" cy="641350"/>
                  <a:chOff x="405" y="1853"/>
                  <a:chExt cx="39" cy="404"/>
                </a:xfrm>
                <a:solidFill>
                  <a:srgbClr val="50A9B0"/>
                </a:solidFill>
              </p:grpSpPr>
              <p:sp>
                <p:nvSpPr>
                  <p:cNvPr id="53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0" name="Line 89"/>
                <p:cNvSpPr>
                  <a:spLocks noChangeShapeType="1"/>
                </p:cNvSpPr>
                <p:nvPr/>
              </p:nvSpPr>
              <p:spPr bwMode="auto">
                <a:xfrm>
                  <a:off x="4514155"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21" name="Group 83"/>
                <p:cNvGrpSpPr>
                  <a:grpSpLocks/>
                </p:cNvGrpSpPr>
                <p:nvPr/>
              </p:nvGrpSpPr>
              <p:grpSpPr bwMode="auto">
                <a:xfrm>
                  <a:off x="4499992" y="3933056"/>
                  <a:ext cx="61912" cy="641350"/>
                  <a:chOff x="405" y="1853"/>
                  <a:chExt cx="39" cy="404"/>
                </a:xfrm>
                <a:solidFill>
                  <a:srgbClr val="50A9B0"/>
                </a:solidFill>
              </p:grpSpPr>
              <p:sp>
                <p:nvSpPr>
                  <p:cNvPr id="53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2" name="Line 89"/>
                <p:cNvSpPr>
                  <a:spLocks noChangeShapeType="1"/>
                </p:cNvSpPr>
                <p:nvPr/>
              </p:nvSpPr>
              <p:spPr bwMode="auto">
                <a:xfrm>
                  <a:off x="4577779"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23" name="Group 83"/>
                <p:cNvGrpSpPr>
                  <a:grpSpLocks/>
                </p:cNvGrpSpPr>
                <p:nvPr/>
              </p:nvGrpSpPr>
              <p:grpSpPr bwMode="auto">
                <a:xfrm>
                  <a:off x="4566221" y="3933056"/>
                  <a:ext cx="61912" cy="641350"/>
                  <a:chOff x="405" y="1853"/>
                  <a:chExt cx="39" cy="404"/>
                </a:xfrm>
                <a:solidFill>
                  <a:srgbClr val="50A9B0"/>
                </a:solidFill>
              </p:grpSpPr>
              <p:sp>
                <p:nvSpPr>
                  <p:cNvPr id="52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24" name="Line 89"/>
                <p:cNvSpPr>
                  <a:spLocks noChangeShapeType="1"/>
                </p:cNvSpPr>
                <p:nvPr/>
              </p:nvSpPr>
              <p:spPr bwMode="auto">
                <a:xfrm>
                  <a:off x="4644008" y="3956869"/>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25" name="Rechteck 1073"/>
                <p:cNvSpPr/>
                <p:nvPr/>
              </p:nvSpPr>
              <p:spPr>
                <a:xfrm>
                  <a:off x="4139952" y="3861048"/>
                  <a:ext cx="576064"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556" name="Gerade Verbindung 4184"/>
              <p:cNvCxnSpPr>
                <a:stCxn id="152" idx="0"/>
                <a:endCxn id="349" idx="0"/>
              </p:cNvCxnSpPr>
              <p:nvPr/>
            </p:nvCxnSpPr>
            <p:spPr>
              <a:xfrm flipH="1">
                <a:off x="539552" y="2852547"/>
                <a:ext cx="332278" cy="171650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7" name="Gerade Verbindung 1152"/>
              <p:cNvCxnSpPr>
                <a:stCxn id="164" idx="6"/>
                <a:endCxn id="349" idx="0"/>
              </p:cNvCxnSpPr>
              <p:nvPr/>
            </p:nvCxnSpPr>
            <p:spPr>
              <a:xfrm flipH="1">
                <a:off x="539552" y="4263357"/>
                <a:ext cx="442144" cy="30569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8" name="Gerade Verbindung 1156"/>
              <p:cNvCxnSpPr>
                <a:stCxn id="175" idx="5"/>
                <a:endCxn id="349" idx="0"/>
              </p:cNvCxnSpPr>
              <p:nvPr/>
            </p:nvCxnSpPr>
            <p:spPr>
              <a:xfrm flipH="1">
                <a:off x="539552" y="3710246"/>
                <a:ext cx="603828" cy="85881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59" name="Gerade Verbindung 1159"/>
              <p:cNvCxnSpPr>
                <a:stCxn id="187" idx="1"/>
              </p:cNvCxnSpPr>
              <p:nvPr/>
            </p:nvCxnSpPr>
            <p:spPr>
              <a:xfrm flipH="1">
                <a:off x="539552" y="3416928"/>
                <a:ext cx="754257" cy="11697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0" name="Gerade Verbindung 1162"/>
              <p:cNvCxnSpPr>
                <a:stCxn id="199" idx="1"/>
              </p:cNvCxnSpPr>
              <p:nvPr/>
            </p:nvCxnSpPr>
            <p:spPr>
              <a:xfrm flipH="1">
                <a:off x="539552" y="3990350"/>
                <a:ext cx="911485" cy="60739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1" name="Gerade Verbindung 1165"/>
              <p:cNvCxnSpPr>
                <a:stCxn id="211" idx="5"/>
                <a:endCxn id="349" idx="0"/>
              </p:cNvCxnSpPr>
              <p:nvPr/>
            </p:nvCxnSpPr>
            <p:spPr>
              <a:xfrm flipH="1">
                <a:off x="539552" y="3117213"/>
                <a:ext cx="1025780" cy="1451843"/>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2" name="Gerade Verbindung 1168"/>
              <p:cNvCxnSpPr>
                <a:stCxn id="222" idx="1"/>
                <a:endCxn id="349" idx="0"/>
              </p:cNvCxnSpPr>
              <p:nvPr/>
            </p:nvCxnSpPr>
            <p:spPr>
              <a:xfrm flipH="1">
                <a:off x="539552" y="2852547"/>
                <a:ext cx="1150170" cy="171650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3" name="Gerade Verbindung 1171"/>
              <p:cNvCxnSpPr>
                <a:stCxn id="234" idx="5"/>
                <a:endCxn id="349" idx="0"/>
              </p:cNvCxnSpPr>
              <p:nvPr/>
            </p:nvCxnSpPr>
            <p:spPr>
              <a:xfrm flipH="1">
                <a:off x="539552" y="4281024"/>
                <a:ext cx="1304281" cy="288032"/>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4" name="Gerade Verbindung 1174"/>
              <p:cNvCxnSpPr>
                <a:stCxn id="245" idx="5"/>
                <a:endCxn id="349" idx="0"/>
              </p:cNvCxnSpPr>
              <p:nvPr/>
            </p:nvCxnSpPr>
            <p:spPr>
              <a:xfrm flipH="1">
                <a:off x="539552" y="3710246"/>
                <a:ext cx="1448298" cy="85881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5" name="Gerade Verbindung 1177"/>
              <p:cNvCxnSpPr>
                <a:stCxn id="257" idx="1"/>
                <a:endCxn id="349" idx="0"/>
              </p:cNvCxnSpPr>
              <p:nvPr/>
            </p:nvCxnSpPr>
            <p:spPr>
              <a:xfrm flipH="1">
                <a:off x="539552" y="3416928"/>
                <a:ext cx="1598727" cy="1152128"/>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6" name="Gerade Verbindung 1180"/>
              <p:cNvCxnSpPr>
                <a:stCxn id="269" idx="1"/>
              </p:cNvCxnSpPr>
              <p:nvPr/>
            </p:nvCxnSpPr>
            <p:spPr>
              <a:xfrm flipH="1">
                <a:off x="539552" y="3990350"/>
                <a:ext cx="1755955" cy="57870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67" name="Nach rechts gekrümmter Pfeil 2881"/>
              <p:cNvSpPr/>
              <p:nvPr/>
            </p:nvSpPr>
            <p:spPr>
              <a:xfrm rot="10800000">
                <a:off x="2555776" y="2264800"/>
                <a:ext cx="648071" cy="3024336"/>
              </a:xfrm>
              <a:prstGeom prst="curvedRightArrow">
                <a:avLst/>
              </a:prstGeom>
              <a:gradFill>
                <a:gsLst>
                  <a:gs pos="0">
                    <a:schemeClr val="tx1"/>
                  </a:gs>
                  <a:gs pos="13000">
                    <a:srgbClr val="0000FF"/>
                  </a:gs>
                  <a:gs pos="100000">
                    <a:schemeClr val="bg1"/>
                  </a:gs>
                </a:gsLst>
                <a:lin ang="5400000" scaled="0"/>
              </a:gradFill>
              <a:ln w="63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solidFill>
                    <a:schemeClr val="tx1"/>
                  </a:solidFill>
                </a:endParaRPr>
              </a:p>
            </p:txBody>
          </p:sp>
          <p:sp>
            <p:nvSpPr>
              <p:cNvPr id="568" name="Text Box 1120"/>
              <p:cNvSpPr txBox="1">
                <a:spLocks noChangeArrowheads="1"/>
              </p:cNvSpPr>
              <p:nvPr/>
            </p:nvSpPr>
            <p:spPr bwMode="auto">
              <a:xfrm>
                <a:off x="824640" y="2912872"/>
                <a:ext cx="1518792" cy="923330"/>
              </a:xfrm>
              <a:prstGeom prst="rect">
                <a:avLst/>
              </a:prstGeom>
              <a:solidFill>
                <a:srgbClr val="FFFFFF">
                  <a:alpha val="83922"/>
                </a:srgbClr>
              </a:solidFill>
              <a:ln>
                <a:noFill/>
              </a:ln>
              <a:effectLst/>
            </p:spPr>
            <p:txBody>
              <a:bodyPr wrap="square">
                <a:spAutoFit/>
              </a:bodyPr>
              <a:lstStyle/>
              <a:p>
                <a:pPr algn="ctr">
                  <a:spcBef>
                    <a:spcPct val="50000"/>
                  </a:spcBef>
                </a:pPr>
                <a:r>
                  <a:rPr lang="en-GB" altLang="en-US" dirty="0">
                    <a:latin typeface="Arial" panose="020B0604020202020204" pitchFamily="34" charset="0"/>
                    <a:cs typeface="Arial" panose="020B0604020202020204" pitchFamily="34" charset="0"/>
                  </a:rPr>
                  <a:t>Polycross (each cross with each)</a:t>
                </a:r>
              </a:p>
            </p:txBody>
          </p:sp>
          <p:sp>
            <p:nvSpPr>
              <p:cNvPr id="572" name="Rectangle 1119" descr="Diagonal weit nach oben"/>
              <p:cNvSpPr>
                <a:spLocks noChangeArrowheads="1"/>
              </p:cNvSpPr>
              <p:nvPr/>
            </p:nvSpPr>
            <p:spPr bwMode="auto">
              <a:xfrm>
                <a:off x="3457568" y="4713072"/>
                <a:ext cx="1944688" cy="56832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dirty="0"/>
              </a:p>
            </p:txBody>
          </p:sp>
          <p:sp>
            <p:nvSpPr>
              <p:cNvPr id="573" name="Text Box 1122"/>
              <p:cNvSpPr txBox="1">
                <a:spLocks noChangeArrowheads="1"/>
              </p:cNvSpPr>
              <p:nvPr/>
            </p:nvSpPr>
            <p:spPr bwMode="auto">
              <a:xfrm>
                <a:off x="3600989" y="4785080"/>
                <a:ext cx="1728787" cy="369332"/>
              </a:xfrm>
              <a:prstGeom prst="rect">
                <a:avLst/>
              </a:prstGeom>
              <a:solidFill>
                <a:schemeClr val="bg1"/>
              </a:solidFill>
              <a:ln>
                <a:noFill/>
              </a:ln>
              <a:effectLst/>
            </p:spPr>
            <p:txBody>
              <a:bodyPr>
                <a:spAutoFit/>
              </a:bodyPr>
              <a:lstStyle/>
              <a:p>
                <a:pPr algn="ctr">
                  <a:spcBef>
                    <a:spcPct val="50000"/>
                  </a:spcBef>
                </a:pPr>
                <a:r>
                  <a:rPr lang="en-GB" altLang="en-US" dirty="0" err="1">
                    <a:latin typeface="Arial" panose="020B0604020202020204" pitchFamily="34" charset="0"/>
                    <a:cs typeface="Arial" panose="020B0604020202020204" pitchFamily="34" charset="0"/>
                  </a:rPr>
                  <a:t>Syn</a:t>
                </a:r>
                <a:r>
                  <a:rPr lang="en-GB" altLang="en-US" dirty="0">
                    <a:latin typeface="Arial" panose="020B0604020202020204" pitchFamily="34" charset="0"/>
                    <a:cs typeface="Arial" panose="020B0604020202020204" pitchFamily="34" charset="0"/>
                  </a:rPr>
                  <a:t> 1</a:t>
                </a:r>
              </a:p>
            </p:txBody>
          </p:sp>
          <p:grpSp>
            <p:nvGrpSpPr>
              <p:cNvPr id="574" name="Gruppieren 2882"/>
              <p:cNvGrpSpPr/>
              <p:nvPr/>
            </p:nvGrpSpPr>
            <p:grpSpPr>
              <a:xfrm>
                <a:off x="3635896" y="2696848"/>
                <a:ext cx="1656184" cy="1656184"/>
                <a:chOff x="3923928" y="2429272"/>
                <a:chExt cx="1656184" cy="1656184"/>
              </a:xfrm>
            </p:grpSpPr>
            <p:sp>
              <p:nvSpPr>
                <p:cNvPr id="616" name="Rechteck 1186"/>
                <p:cNvSpPr/>
                <p:nvPr/>
              </p:nvSpPr>
              <p:spPr>
                <a:xfrm>
                  <a:off x="3923928" y="2429272"/>
                  <a:ext cx="1656184" cy="16561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7" name="AutoShape 37"/>
                <p:cNvSpPr>
                  <a:spLocks noChangeArrowheads="1"/>
                </p:cNvSpPr>
                <p:nvPr/>
              </p:nvSpPr>
              <p:spPr bwMode="auto">
                <a:xfrm rot="5400000">
                  <a:off x="3996730" y="2523852"/>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18" name="AutoShape 48"/>
                <p:cNvSpPr>
                  <a:spLocks noChangeArrowheads="1"/>
                </p:cNvSpPr>
                <p:nvPr/>
              </p:nvSpPr>
              <p:spPr bwMode="auto">
                <a:xfrm rot="5400000">
                  <a:off x="3996730" y="265618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19" name="AutoShape 36"/>
                <p:cNvSpPr>
                  <a:spLocks noChangeArrowheads="1"/>
                </p:cNvSpPr>
                <p:nvPr/>
              </p:nvSpPr>
              <p:spPr bwMode="auto">
                <a:xfrm rot="5400000">
                  <a:off x="3996730" y="281188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20" name="AutoShape 35"/>
                <p:cNvSpPr>
                  <a:spLocks noChangeArrowheads="1"/>
                </p:cNvSpPr>
                <p:nvPr/>
              </p:nvSpPr>
              <p:spPr bwMode="auto">
                <a:xfrm rot="5400000">
                  <a:off x="3996730" y="2955900"/>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21" name="AutoShape 10"/>
                <p:cNvSpPr>
                  <a:spLocks noChangeArrowheads="1"/>
                </p:cNvSpPr>
                <p:nvPr/>
              </p:nvSpPr>
              <p:spPr bwMode="auto">
                <a:xfrm rot="5400000">
                  <a:off x="3997524" y="3100710"/>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22" name="AutoShape 21"/>
                <p:cNvSpPr>
                  <a:spLocks noChangeArrowheads="1"/>
                </p:cNvSpPr>
                <p:nvPr/>
              </p:nvSpPr>
              <p:spPr bwMode="auto">
                <a:xfrm rot="5400000">
                  <a:off x="4007618" y="324472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23" name="AutoShape 43"/>
                <p:cNvSpPr>
                  <a:spLocks noChangeArrowheads="1"/>
                </p:cNvSpPr>
                <p:nvPr/>
              </p:nvSpPr>
              <p:spPr bwMode="auto">
                <a:xfrm rot="5400000">
                  <a:off x="3996730" y="3387948"/>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24" name="AutoShape 7"/>
                <p:cNvSpPr>
                  <a:spLocks noChangeArrowheads="1"/>
                </p:cNvSpPr>
                <p:nvPr/>
              </p:nvSpPr>
              <p:spPr bwMode="auto">
                <a:xfrm rot="5400000">
                  <a:off x="3997524" y="3532758"/>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25" name="AutoShape 27"/>
                <p:cNvSpPr>
                  <a:spLocks noChangeArrowheads="1"/>
                </p:cNvSpPr>
                <p:nvPr/>
              </p:nvSpPr>
              <p:spPr bwMode="auto">
                <a:xfrm rot="5400000">
                  <a:off x="4007618" y="380752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26" name="AutoShape 40"/>
                <p:cNvSpPr>
                  <a:spLocks noChangeArrowheads="1"/>
                </p:cNvSpPr>
                <p:nvPr/>
              </p:nvSpPr>
              <p:spPr bwMode="auto">
                <a:xfrm rot="5400000">
                  <a:off x="4006825" y="3940646"/>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27" name="AutoShape 37"/>
                <p:cNvSpPr>
                  <a:spLocks noChangeArrowheads="1"/>
                </p:cNvSpPr>
                <p:nvPr/>
              </p:nvSpPr>
              <p:spPr bwMode="auto">
                <a:xfrm rot="16200000">
                  <a:off x="4150841" y="395232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28" name="AutoShape 48"/>
                <p:cNvSpPr>
                  <a:spLocks noChangeArrowheads="1"/>
                </p:cNvSpPr>
                <p:nvPr/>
              </p:nvSpPr>
              <p:spPr bwMode="auto">
                <a:xfrm rot="16200000">
                  <a:off x="4150841" y="381999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29" name="AutoShape 36"/>
                <p:cNvSpPr>
                  <a:spLocks noChangeArrowheads="1"/>
                </p:cNvSpPr>
                <p:nvPr/>
              </p:nvSpPr>
              <p:spPr bwMode="auto">
                <a:xfrm rot="16200000">
                  <a:off x="4150841" y="366429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30" name="AutoShape 35"/>
                <p:cNvSpPr>
                  <a:spLocks noChangeArrowheads="1"/>
                </p:cNvSpPr>
                <p:nvPr/>
              </p:nvSpPr>
              <p:spPr bwMode="auto">
                <a:xfrm rot="16200000">
                  <a:off x="4150841"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31" name="AutoShape 10"/>
                <p:cNvSpPr>
                  <a:spLocks noChangeArrowheads="1"/>
                </p:cNvSpPr>
                <p:nvPr/>
              </p:nvSpPr>
              <p:spPr bwMode="auto">
                <a:xfrm rot="16200000">
                  <a:off x="4151635" y="337547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32" name="AutoShape 21"/>
                <p:cNvSpPr>
                  <a:spLocks noChangeArrowheads="1"/>
                </p:cNvSpPr>
                <p:nvPr/>
              </p:nvSpPr>
              <p:spPr bwMode="auto">
                <a:xfrm rot="16200000">
                  <a:off x="4141540" y="323145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33" name="AutoShape 43"/>
                <p:cNvSpPr>
                  <a:spLocks noChangeArrowheads="1"/>
                </p:cNvSpPr>
                <p:nvPr/>
              </p:nvSpPr>
              <p:spPr bwMode="auto">
                <a:xfrm rot="16200000">
                  <a:off x="4150841" y="3088233"/>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34" name="AutoShape 7"/>
                <p:cNvSpPr>
                  <a:spLocks noChangeArrowheads="1"/>
                </p:cNvSpPr>
                <p:nvPr/>
              </p:nvSpPr>
              <p:spPr bwMode="auto">
                <a:xfrm rot="16200000">
                  <a:off x="4151635" y="29434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35" name="AutoShape 27"/>
                <p:cNvSpPr>
                  <a:spLocks noChangeArrowheads="1"/>
                </p:cNvSpPr>
                <p:nvPr/>
              </p:nvSpPr>
              <p:spPr bwMode="auto">
                <a:xfrm rot="16200000">
                  <a:off x="4141540" y="26686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36" name="AutoShape 40"/>
                <p:cNvSpPr>
                  <a:spLocks noChangeArrowheads="1"/>
                </p:cNvSpPr>
                <p:nvPr/>
              </p:nvSpPr>
              <p:spPr bwMode="auto">
                <a:xfrm rot="16200000">
                  <a:off x="4140746" y="25238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37" name="AutoShape 37"/>
                <p:cNvSpPr>
                  <a:spLocks noChangeArrowheads="1"/>
                </p:cNvSpPr>
                <p:nvPr/>
              </p:nvSpPr>
              <p:spPr bwMode="auto">
                <a:xfrm rot="16200000">
                  <a:off x="4294858" y="3381551"/>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38" name="AutoShape 48"/>
                <p:cNvSpPr>
                  <a:spLocks noChangeArrowheads="1"/>
                </p:cNvSpPr>
                <p:nvPr/>
              </p:nvSpPr>
              <p:spPr bwMode="auto">
                <a:xfrm rot="16200000">
                  <a:off x="4294858" y="324921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39" name="AutoShape 36"/>
                <p:cNvSpPr>
                  <a:spLocks noChangeArrowheads="1"/>
                </p:cNvSpPr>
                <p:nvPr/>
              </p:nvSpPr>
              <p:spPr bwMode="auto">
                <a:xfrm rot="16200000">
                  <a:off x="4294858" y="30935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40" name="AutoShape 35"/>
                <p:cNvSpPr>
                  <a:spLocks noChangeArrowheads="1"/>
                </p:cNvSpPr>
                <p:nvPr/>
              </p:nvSpPr>
              <p:spPr bwMode="auto">
                <a:xfrm rot="16200000">
                  <a:off x="4294858" y="2949503"/>
                  <a:ext cx="60325" cy="61912"/>
                </a:xfrm>
                <a:prstGeom prst="octagon">
                  <a:avLst>
                    <a:gd name="adj" fmla="val 29287"/>
                  </a:avLst>
                </a:prstGeom>
                <a:noFill/>
                <a:ln w="19050">
                  <a:solidFill>
                    <a:schemeClr val="tx1"/>
                  </a:solidFill>
                  <a:miter lim="800000"/>
                  <a:headEnd/>
                  <a:tailEnd/>
                </a:ln>
                <a:effectLst/>
              </p:spPr>
              <p:txBody>
                <a:bodyPr wrap="none" anchor="ctr"/>
                <a:lstStyle/>
                <a:p>
                  <a:endParaRPr lang="en-GB" dirty="0"/>
                </a:p>
              </p:txBody>
            </p:sp>
            <p:sp>
              <p:nvSpPr>
                <p:cNvPr id="641" name="AutoShape 10"/>
                <p:cNvSpPr>
                  <a:spLocks noChangeArrowheads="1"/>
                </p:cNvSpPr>
                <p:nvPr/>
              </p:nvSpPr>
              <p:spPr bwMode="auto">
                <a:xfrm rot="16200000">
                  <a:off x="4295652" y="2804693"/>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42" name="AutoShape 21"/>
                <p:cNvSpPr>
                  <a:spLocks noChangeArrowheads="1"/>
                </p:cNvSpPr>
                <p:nvPr/>
              </p:nvSpPr>
              <p:spPr bwMode="auto">
                <a:xfrm rot="16200000">
                  <a:off x="4285557" y="2660677"/>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43" name="AutoShape 43"/>
                <p:cNvSpPr>
                  <a:spLocks noChangeArrowheads="1"/>
                </p:cNvSpPr>
                <p:nvPr/>
              </p:nvSpPr>
              <p:spPr bwMode="auto">
                <a:xfrm rot="16200000">
                  <a:off x="4284762" y="251745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44" name="AutoShape 7"/>
                <p:cNvSpPr>
                  <a:spLocks noChangeArrowheads="1"/>
                </p:cNvSpPr>
                <p:nvPr/>
              </p:nvSpPr>
              <p:spPr bwMode="auto">
                <a:xfrm rot="16200000">
                  <a:off x="4312161" y="39531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45" name="AutoShape 27"/>
                <p:cNvSpPr>
                  <a:spLocks noChangeArrowheads="1"/>
                </p:cNvSpPr>
                <p:nvPr/>
              </p:nvSpPr>
              <p:spPr bwMode="auto">
                <a:xfrm rot="16200000">
                  <a:off x="4302066" y="36783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46" name="AutoShape 40"/>
                <p:cNvSpPr>
                  <a:spLocks noChangeArrowheads="1"/>
                </p:cNvSpPr>
                <p:nvPr/>
              </p:nvSpPr>
              <p:spPr bwMode="auto">
                <a:xfrm rot="16200000">
                  <a:off x="4301272" y="35335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47" name="AutoShape 37"/>
                <p:cNvSpPr>
                  <a:spLocks noChangeArrowheads="1"/>
                </p:cNvSpPr>
                <p:nvPr/>
              </p:nvSpPr>
              <p:spPr bwMode="auto">
                <a:xfrm rot="5400000">
                  <a:off x="4445287" y="308823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48" name="AutoShape 48"/>
                <p:cNvSpPr>
                  <a:spLocks noChangeArrowheads="1"/>
                </p:cNvSpPr>
                <p:nvPr/>
              </p:nvSpPr>
              <p:spPr bwMode="auto">
                <a:xfrm rot="5400000">
                  <a:off x="4445287" y="322056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49" name="AutoShape 36"/>
                <p:cNvSpPr>
                  <a:spLocks noChangeArrowheads="1"/>
                </p:cNvSpPr>
                <p:nvPr/>
              </p:nvSpPr>
              <p:spPr bwMode="auto">
                <a:xfrm rot="5400000">
                  <a:off x="4445287" y="337626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50" name="AutoShape 35"/>
                <p:cNvSpPr>
                  <a:spLocks noChangeArrowheads="1"/>
                </p:cNvSpPr>
                <p:nvPr/>
              </p:nvSpPr>
              <p:spPr bwMode="auto">
                <a:xfrm rot="5400000">
                  <a:off x="4445287"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51" name="AutoShape 10"/>
                <p:cNvSpPr>
                  <a:spLocks noChangeArrowheads="1"/>
                </p:cNvSpPr>
                <p:nvPr/>
              </p:nvSpPr>
              <p:spPr bwMode="auto">
                <a:xfrm rot="5400000">
                  <a:off x="4446081" y="366509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52" name="AutoShape 21"/>
                <p:cNvSpPr>
                  <a:spLocks noChangeArrowheads="1"/>
                </p:cNvSpPr>
                <p:nvPr/>
              </p:nvSpPr>
              <p:spPr bwMode="auto">
                <a:xfrm rot="5400000">
                  <a:off x="4456175" y="3809106"/>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53" name="AutoShape 43"/>
                <p:cNvSpPr>
                  <a:spLocks noChangeArrowheads="1"/>
                </p:cNvSpPr>
                <p:nvPr/>
              </p:nvSpPr>
              <p:spPr bwMode="auto">
                <a:xfrm rot="5400000">
                  <a:off x="4455383" y="3952329"/>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54" name="AutoShape 7"/>
                <p:cNvSpPr>
                  <a:spLocks noChangeArrowheads="1"/>
                </p:cNvSpPr>
                <p:nvPr/>
              </p:nvSpPr>
              <p:spPr bwMode="auto">
                <a:xfrm rot="5400000">
                  <a:off x="4429572" y="2516661"/>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55" name="AutoShape 27"/>
                <p:cNvSpPr>
                  <a:spLocks noChangeArrowheads="1"/>
                </p:cNvSpPr>
                <p:nvPr/>
              </p:nvSpPr>
              <p:spPr bwMode="auto">
                <a:xfrm rot="5400000">
                  <a:off x="4439666" y="279142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56" name="AutoShape 40"/>
                <p:cNvSpPr>
                  <a:spLocks noChangeArrowheads="1"/>
                </p:cNvSpPr>
                <p:nvPr/>
              </p:nvSpPr>
              <p:spPr bwMode="auto">
                <a:xfrm rot="5400000">
                  <a:off x="4438873" y="2936232"/>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57" name="AutoShape 37"/>
                <p:cNvSpPr>
                  <a:spLocks noChangeArrowheads="1"/>
                </p:cNvSpPr>
                <p:nvPr/>
              </p:nvSpPr>
              <p:spPr bwMode="auto">
                <a:xfrm rot="5400000">
                  <a:off x="4602515" y="366165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58" name="AutoShape 48"/>
                <p:cNvSpPr>
                  <a:spLocks noChangeArrowheads="1"/>
                </p:cNvSpPr>
                <p:nvPr/>
              </p:nvSpPr>
              <p:spPr bwMode="auto">
                <a:xfrm rot="5400000">
                  <a:off x="4602515" y="379398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59" name="AutoShape 36"/>
                <p:cNvSpPr>
                  <a:spLocks noChangeArrowheads="1"/>
                </p:cNvSpPr>
                <p:nvPr/>
              </p:nvSpPr>
              <p:spPr bwMode="auto">
                <a:xfrm rot="5400000">
                  <a:off x="4602515" y="394968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60" name="AutoShape 35"/>
                <p:cNvSpPr>
                  <a:spLocks noChangeArrowheads="1"/>
                </p:cNvSpPr>
                <p:nvPr/>
              </p:nvSpPr>
              <p:spPr bwMode="auto">
                <a:xfrm rot="5400000">
                  <a:off x="4572793" y="2500487"/>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61" name="AutoShape 10"/>
                <p:cNvSpPr>
                  <a:spLocks noChangeArrowheads="1"/>
                </p:cNvSpPr>
                <p:nvPr/>
              </p:nvSpPr>
              <p:spPr bwMode="auto">
                <a:xfrm rot="5400000">
                  <a:off x="4573587" y="2645297"/>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62" name="AutoShape 21"/>
                <p:cNvSpPr>
                  <a:spLocks noChangeArrowheads="1"/>
                </p:cNvSpPr>
                <p:nvPr/>
              </p:nvSpPr>
              <p:spPr bwMode="auto">
                <a:xfrm rot="5400000">
                  <a:off x="4583681" y="278931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63" name="AutoShape 43"/>
                <p:cNvSpPr>
                  <a:spLocks noChangeArrowheads="1"/>
                </p:cNvSpPr>
                <p:nvPr/>
              </p:nvSpPr>
              <p:spPr bwMode="auto">
                <a:xfrm rot="5400000">
                  <a:off x="4582889" y="293253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64" name="AutoShape 7"/>
                <p:cNvSpPr>
                  <a:spLocks noChangeArrowheads="1"/>
                </p:cNvSpPr>
                <p:nvPr/>
              </p:nvSpPr>
              <p:spPr bwMode="auto">
                <a:xfrm rot="5400000">
                  <a:off x="4586800" y="309008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65" name="AutoShape 27"/>
                <p:cNvSpPr>
                  <a:spLocks noChangeArrowheads="1"/>
                </p:cNvSpPr>
                <p:nvPr/>
              </p:nvSpPr>
              <p:spPr bwMode="auto">
                <a:xfrm rot="5400000">
                  <a:off x="4596894" y="336484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66" name="AutoShape 40"/>
                <p:cNvSpPr>
                  <a:spLocks noChangeArrowheads="1"/>
                </p:cNvSpPr>
                <p:nvPr/>
              </p:nvSpPr>
              <p:spPr bwMode="auto">
                <a:xfrm rot="5400000">
                  <a:off x="4596101" y="3509654"/>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67" name="AutoShape 37"/>
                <p:cNvSpPr>
                  <a:spLocks noChangeArrowheads="1"/>
                </p:cNvSpPr>
                <p:nvPr/>
              </p:nvSpPr>
              <p:spPr bwMode="auto">
                <a:xfrm rot="16200000">
                  <a:off x="4716810" y="2788518"/>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68" name="AutoShape 48"/>
                <p:cNvSpPr>
                  <a:spLocks noChangeArrowheads="1"/>
                </p:cNvSpPr>
                <p:nvPr/>
              </p:nvSpPr>
              <p:spPr bwMode="auto">
                <a:xfrm rot="16200000">
                  <a:off x="4716810" y="2656184"/>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69" name="AutoShape 36"/>
                <p:cNvSpPr>
                  <a:spLocks noChangeArrowheads="1"/>
                </p:cNvSpPr>
                <p:nvPr/>
              </p:nvSpPr>
              <p:spPr bwMode="auto">
                <a:xfrm rot="16200000">
                  <a:off x="4716810" y="2500486"/>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70" name="AutoShape 35"/>
                <p:cNvSpPr>
                  <a:spLocks noChangeArrowheads="1"/>
                </p:cNvSpPr>
                <p:nvPr/>
              </p:nvSpPr>
              <p:spPr bwMode="auto">
                <a:xfrm rot="16200000">
                  <a:off x="4746532" y="3949686"/>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71" name="AutoShape 10"/>
                <p:cNvSpPr>
                  <a:spLocks noChangeArrowheads="1"/>
                </p:cNvSpPr>
                <p:nvPr/>
              </p:nvSpPr>
              <p:spPr bwMode="auto">
                <a:xfrm rot="16200000">
                  <a:off x="4747326" y="3804876"/>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72" name="AutoShape 21"/>
                <p:cNvSpPr>
                  <a:spLocks noChangeArrowheads="1"/>
                </p:cNvSpPr>
                <p:nvPr/>
              </p:nvSpPr>
              <p:spPr bwMode="auto">
                <a:xfrm rot="16200000">
                  <a:off x="4737231" y="3660860"/>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73" name="AutoShape 43"/>
                <p:cNvSpPr>
                  <a:spLocks noChangeArrowheads="1"/>
                </p:cNvSpPr>
                <p:nvPr/>
              </p:nvSpPr>
              <p:spPr bwMode="auto">
                <a:xfrm rot="16200000">
                  <a:off x="4736436" y="3517638"/>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74" name="AutoShape 7"/>
                <p:cNvSpPr>
                  <a:spLocks noChangeArrowheads="1"/>
                </p:cNvSpPr>
                <p:nvPr/>
              </p:nvSpPr>
              <p:spPr bwMode="auto">
                <a:xfrm rot="16200000">
                  <a:off x="4734113" y="3360090"/>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75" name="AutoShape 27"/>
                <p:cNvSpPr>
                  <a:spLocks noChangeArrowheads="1"/>
                </p:cNvSpPr>
                <p:nvPr/>
              </p:nvSpPr>
              <p:spPr bwMode="auto">
                <a:xfrm rot="16200000">
                  <a:off x="4724018" y="3085327"/>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76" name="AutoShape 40"/>
                <p:cNvSpPr>
                  <a:spLocks noChangeArrowheads="1"/>
                </p:cNvSpPr>
                <p:nvPr/>
              </p:nvSpPr>
              <p:spPr bwMode="auto">
                <a:xfrm rot="16200000">
                  <a:off x="4723224" y="2940518"/>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77" name="AutoShape 37"/>
                <p:cNvSpPr>
                  <a:spLocks noChangeArrowheads="1"/>
                </p:cNvSpPr>
                <p:nvPr/>
              </p:nvSpPr>
              <p:spPr bwMode="auto">
                <a:xfrm rot="5400000">
                  <a:off x="4841200" y="2523852"/>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78" name="AutoShape 48"/>
                <p:cNvSpPr>
                  <a:spLocks noChangeArrowheads="1"/>
                </p:cNvSpPr>
                <p:nvPr/>
              </p:nvSpPr>
              <p:spPr bwMode="auto">
                <a:xfrm rot="5400000">
                  <a:off x="4841200" y="2656186"/>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79" name="AutoShape 36"/>
                <p:cNvSpPr>
                  <a:spLocks noChangeArrowheads="1"/>
                </p:cNvSpPr>
                <p:nvPr/>
              </p:nvSpPr>
              <p:spPr bwMode="auto">
                <a:xfrm rot="5400000">
                  <a:off x="4841200" y="2811884"/>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80" name="AutoShape 35"/>
                <p:cNvSpPr>
                  <a:spLocks noChangeArrowheads="1"/>
                </p:cNvSpPr>
                <p:nvPr/>
              </p:nvSpPr>
              <p:spPr bwMode="auto">
                <a:xfrm rot="5400000">
                  <a:off x="4841200" y="2955900"/>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81" name="AutoShape 10"/>
                <p:cNvSpPr>
                  <a:spLocks noChangeArrowheads="1"/>
                </p:cNvSpPr>
                <p:nvPr/>
              </p:nvSpPr>
              <p:spPr bwMode="auto">
                <a:xfrm rot="5400000">
                  <a:off x="4841994" y="3100710"/>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82" name="AutoShape 21"/>
                <p:cNvSpPr>
                  <a:spLocks noChangeArrowheads="1"/>
                </p:cNvSpPr>
                <p:nvPr/>
              </p:nvSpPr>
              <p:spPr bwMode="auto">
                <a:xfrm rot="5400000">
                  <a:off x="4852088" y="324472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83" name="AutoShape 43"/>
                <p:cNvSpPr>
                  <a:spLocks noChangeArrowheads="1"/>
                </p:cNvSpPr>
                <p:nvPr/>
              </p:nvSpPr>
              <p:spPr bwMode="auto">
                <a:xfrm rot="5400000">
                  <a:off x="4841200" y="3387948"/>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84" name="AutoShape 7"/>
                <p:cNvSpPr>
                  <a:spLocks noChangeArrowheads="1"/>
                </p:cNvSpPr>
                <p:nvPr/>
              </p:nvSpPr>
              <p:spPr bwMode="auto">
                <a:xfrm rot="5400000">
                  <a:off x="4841994" y="3532758"/>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85" name="AutoShape 30"/>
                <p:cNvSpPr>
                  <a:spLocks noChangeArrowheads="1"/>
                </p:cNvSpPr>
                <p:nvPr/>
              </p:nvSpPr>
              <p:spPr bwMode="auto">
                <a:xfrm rot="5400000">
                  <a:off x="4851295" y="3675980"/>
                  <a:ext cx="60325" cy="61912"/>
                </a:xfrm>
                <a:prstGeom prst="octagon">
                  <a:avLst>
                    <a:gd name="adj" fmla="val 29287"/>
                  </a:avLst>
                </a:prstGeom>
                <a:solidFill>
                  <a:srgbClr val="66FF33"/>
                </a:solidFill>
                <a:ln w="19050">
                  <a:solidFill>
                    <a:schemeClr val="tx1"/>
                  </a:solidFill>
                  <a:miter lim="800000"/>
                  <a:headEnd/>
                  <a:tailEnd/>
                </a:ln>
                <a:effectLst/>
              </p:spPr>
              <p:txBody>
                <a:bodyPr wrap="none" anchor="ctr"/>
                <a:lstStyle/>
                <a:p>
                  <a:endParaRPr lang="en-GB" dirty="0"/>
                </a:p>
              </p:txBody>
            </p:sp>
            <p:sp>
              <p:nvSpPr>
                <p:cNvPr id="686" name="AutoShape 27"/>
                <p:cNvSpPr>
                  <a:spLocks noChangeArrowheads="1"/>
                </p:cNvSpPr>
                <p:nvPr/>
              </p:nvSpPr>
              <p:spPr bwMode="auto">
                <a:xfrm rot="5400000">
                  <a:off x="4852088" y="380752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87" name="AutoShape 40"/>
                <p:cNvSpPr>
                  <a:spLocks noChangeArrowheads="1"/>
                </p:cNvSpPr>
                <p:nvPr/>
              </p:nvSpPr>
              <p:spPr bwMode="auto">
                <a:xfrm rot="5400000">
                  <a:off x="4851295" y="3952329"/>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88" name="AutoShape 37"/>
                <p:cNvSpPr>
                  <a:spLocks noChangeArrowheads="1"/>
                </p:cNvSpPr>
                <p:nvPr/>
              </p:nvSpPr>
              <p:spPr bwMode="auto">
                <a:xfrm rot="16200000">
                  <a:off x="4995311" y="395232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89" name="AutoShape 48"/>
                <p:cNvSpPr>
                  <a:spLocks noChangeArrowheads="1"/>
                </p:cNvSpPr>
                <p:nvPr/>
              </p:nvSpPr>
              <p:spPr bwMode="auto">
                <a:xfrm rot="16200000">
                  <a:off x="4995311" y="381999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90" name="AutoShape 36"/>
                <p:cNvSpPr>
                  <a:spLocks noChangeArrowheads="1"/>
                </p:cNvSpPr>
                <p:nvPr/>
              </p:nvSpPr>
              <p:spPr bwMode="auto">
                <a:xfrm rot="16200000">
                  <a:off x="4995311" y="366429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91" name="AutoShape 35"/>
                <p:cNvSpPr>
                  <a:spLocks noChangeArrowheads="1"/>
                </p:cNvSpPr>
                <p:nvPr/>
              </p:nvSpPr>
              <p:spPr bwMode="auto">
                <a:xfrm rot="16200000">
                  <a:off x="4995311"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92" name="AutoShape 10"/>
                <p:cNvSpPr>
                  <a:spLocks noChangeArrowheads="1"/>
                </p:cNvSpPr>
                <p:nvPr/>
              </p:nvSpPr>
              <p:spPr bwMode="auto">
                <a:xfrm rot="16200000">
                  <a:off x="4996105" y="337547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693" name="AutoShape 21"/>
                <p:cNvSpPr>
                  <a:spLocks noChangeArrowheads="1"/>
                </p:cNvSpPr>
                <p:nvPr/>
              </p:nvSpPr>
              <p:spPr bwMode="auto">
                <a:xfrm rot="16200000">
                  <a:off x="4986010" y="3231455"/>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94" name="AutoShape 43"/>
                <p:cNvSpPr>
                  <a:spLocks noChangeArrowheads="1"/>
                </p:cNvSpPr>
                <p:nvPr/>
              </p:nvSpPr>
              <p:spPr bwMode="auto">
                <a:xfrm rot="16200000">
                  <a:off x="4995311" y="3088233"/>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695" name="AutoShape 7"/>
                <p:cNvSpPr>
                  <a:spLocks noChangeArrowheads="1"/>
                </p:cNvSpPr>
                <p:nvPr/>
              </p:nvSpPr>
              <p:spPr bwMode="auto">
                <a:xfrm rot="16200000">
                  <a:off x="4996105" y="29434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696" name="AutoShape 27"/>
                <p:cNvSpPr>
                  <a:spLocks noChangeArrowheads="1"/>
                </p:cNvSpPr>
                <p:nvPr/>
              </p:nvSpPr>
              <p:spPr bwMode="auto">
                <a:xfrm rot="16200000">
                  <a:off x="4986010" y="26686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97" name="AutoShape 40"/>
                <p:cNvSpPr>
                  <a:spLocks noChangeArrowheads="1"/>
                </p:cNvSpPr>
                <p:nvPr/>
              </p:nvSpPr>
              <p:spPr bwMode="auto">
                <a:xfrm rot="16200000">
                  <a:off x="4985216" y="25238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698" name="AutoShape 37"/>
                <p:cNvSpPr>
                  <a:spLocks noChangeArrowheads="1"/>
                </p:cNvSpPr>
                <p:nvPr/>
              </p:nvSpPr>
              <p:spPr bwMode="auto">
                <a:xfrm rot="16200000">
                  <a:off x="5139328" y="3381551"/>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699" name="AutoShape 48"/>
                <p:cNvSpPr>
                  <a:spLocks noChangeArrowheads="1"/>
                </p:cNvSpPr>
                <p:nvPr/>
              </p:nvSpPr>
              <p:spPr bwMode="auto">
                <a:xfrm rot="16200000">
                  <a:off x="5139328" y="324921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00" name="AutoShape 36"/>
                <p:cNvSpPr>
                  <a:spLocks noChangeArrowheads="1"/>
                </p:cNvSpPr>
                <p:nvPr/>
              </p:nvSpPr>
              <p:spPr bwMode="auto">
                <a:xfrm rot="16200000">
                  <a:off x="5139328" y="3093519"/>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01" name="AutoShape 35"/>
                <p:cNvSpPr>
                  <a:spLocks noChangeArrowheads="1"/>
                </p:cNvSpPr>
                <p:nvPr/>
              </p:nvSpPr>
              <p:spPr bwMode="auto">
                <a:xfrm rot="16200000">
                  <a:off x="5139328" y="2949503"/>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02" name="AutoShape 10"/>
                <p:cNvSpPr>
                  <a:spLocks noChangeArrowheads="1"/>
                </p:cNvSpPr>
                <p:nvPr/>
              </p:nvSpPr>
              <p:spPr bwMode="auto">
                <a:xfrm rot="16200000">
                  <a:off x="5140122" y="2804693"/>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03" name="AutoShape 21"/>
                <p:cNvSpPr>
                  <a:spLocks noChangeArrowheads="1"/>
                </p:cNvSpPr>
                <p:nvPr/>
              </p:nvSpPr>
              <p:spPr bwMode="auto">
                <a:xfrm rot="16200000">
                  <a:off x="5130027" y="2660677"/>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04" name="AutoShape 43"/>
                <p:cNvSpPr>
                  <a:spLocks noChangeArrowheads="1"/>
                </p:cNvSpPr>
                <p:nvPr/>
              </p:nvSpPr>
              <p:spPr bwMode="auto">
                <a:xfrm rot="16200000">
                  <a:off x="5129232" y="251745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05" name="AutoShape 7"/>
                <p:cNvSpPr>
                  <a:spLocks noChangeArrowheads="1"/>
                </p:cNvSpPr>
                <p:nvPr/>
              </p:nvSpPr>
              <p:spPr bwMode="auto">
                <a:xfrm rot="16200000">
                  <a:off x="5156631" y="395312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06" name="AutoShape 27"/>
                <p:cNvSpPr>
                  <a:spLocks noChangeArrowheads="1"/>
                </p:cNvSpPr>
                <p:nvPr/>
              </p:nvSpPr>
              <p:spPr bwMode="auto">
                <a:xfrm rot="16200000">
                  <a:off x="5146536" y="3678360"/>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07" name="AutoShape 40"/>
                <p:cNvSpPr>
                  <a:spLocks noChangeArrowheads="1"/>
                </p:cNvSpPr>
                <p:nvPr/>
              </p:nvSpPr>
              <p:spPr bwMode="auto">
                <a:xfrm rot="16200000">
                  <a:off x="5145742" y="3533551"/>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08" name="AutoShape 37"/>
                <p:cNvSpPr>
                  <a:spLocks noChangeArrowheads="1"/>
                </p:cNvSpPr>
                <p:nvPr/>
              </p:nvSpPr>
              <p:spPr bwMode="auto">
                <a:xfrm rot="5400000">
                  <a:off x="5289757" y="3088233"/>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09" name="AutoShape 48"/>
                <p:cNvSpPr>
                  <a:spLocks noChangeArrowheads="1"/>
                </p:cNvSpPr>
                <p:nvPr/>
              </p:nvSpPr>
              <p:spPr bwMode="auto">
                <a:xfrm rot="5400000">
                  <a:off x="5289757" y="3220567"/>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10" name="AutoShape 36"/>
                <p:cNvSpPr>
                  <a:spLocks noChangeArrowheads="1"/>
                </p:cNvSpPr>
                <p:nvPr/>
              </p:nvSpPr>
              <p:spPr bwMode="auto">
                <a:xfrm rot="5400000">
                  <a:off x="5289757" y="3376265"/>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11" name="AutoShape 35"/>
                <p:cNvSpPr>
                  <a:spLocks noChangeArrowheads="1"/>
                </p:cNvSpPr>
                <p:nvPr/>
              </p:nvSpPr>
              <p:spPr bwMode="auto">
                <a:xfrm rot="5400000">
                  <a:off x="5289757" y="3520281"/>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12" name="AutoShape 10"/>
                <p:cNvSpPr>
                  <a:spLocks noChangeArrowheads="1"/>
                </p:cNvSpPr>
                <p:nvPr/>
              </p:nvSpPr>
              <p:spPr bwMode="auto">
                <a:xfrm rot="5400000">
                  <a:off x="5290551" y="3665091"/>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13" name="AutoShape 21"/>
                <p:cNvSpPr>
                  <a:spLocks noChangeArrowheads="1"/>
                </p:cNvSpPr>
                <p:nvPr/>
              </p:nvSpPr>
              <p:spPr bwMode="auto">
                <a:xfrm rot="5400000">
                  <a:off x="5300645" y="3809106"/>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14" name="AutoShape 43"/>
                <p:cNvSpPr>
                  <a:spLocks noChangeArrowheads="1"/>
                </p:cNvSpPr>
                <p:nvPr/>
              </p:nvSpPr>
              <p:spPr bwMode="auto">
                <a:xfrm rot="5400000">
                  <a:off x="5299853" y="3952329"/>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15" name="AutoShape 7"/>
                <p:cNvSpPr>
                  <a:spLocks noChangeArrowheads="1"/>
                </p:cNvSpPr>
                <p:nvPr/>
              </p:nvSpPr>
              <p:spPr bwMode="auto">
                <a:xfrm rot="5400000">
                  <a:off x="5274042" y="2516661"/>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16" name="AutoShape 27"/>
                <p:cNvSpPr>
                  <a:spLocks noChangeArrowheads="1"/>
                </p:cNvSpPr>
                <p:nvPr/>
              </p:nvSpPr>
              <p:spPr bwMode="auto">
                <a:xfrm rot="5400000">
                  <a:off x="5284136" y="2791423"/>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17" name="AutoShape 40"/>
                <p:cNvSpPr>
                  <a:spLocks noChangeArrowheads="1"/>
                </p:cNvSpPr>
                <p:nvPr/>
              </p:nvSpPr>
              <p:spPr bwMode="auto">
                <a:xfrm rot="5400000">
                  <a:off x="5283343" y="2936232"/>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18" name="AutoShape 37"/>
                <p:cNvSpPr>
                  <a:spLocks noChangeArrowheads="1"/>
                </p:cNvSpPr>
                <p:nvPr/>
              </p:nvSpPr>
              <p:spPr bwMode="auto">
                <a:xfrm rot="5400000">
                  <a:off x="5446985" y="3661655"/>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19" name="AutoShape 48"/>
                <p:cNvSpPr>
                  <a:spLocks noChangeArrowheads="1"/>
                </p:cNvSpPr>
                <p:nvPr/>
              </p:nvSpPr>
              <p:spPr bwMode="auto">
                <a:xfrm rot="5400000">
                  <a:off x="5446985" y="3793989"/>
                  <a:ext cx="60325" cy="61912"/>
                </a:xfrm>
                <a:prstGeom prst="octagon">
                  <a:avLst>
                    <a:gd name="adj" fmla="val 29287"/>
                  </a:avLst>
                </a:prstGeom>
                <a:solidFill>
                  <a:srgbClr val="FF0000"/>
                </a:solidFill>
                <a:ln w="19050">
                  <a:solidFill>
                    <a:schemeClr val="tx1"/>
                  </a:solidFill>
                  <a:miter lim="800000"/>
                  <a:headEnd/>
                  <a:tailEnd/>
                </a:ln>
                <a:effectLst/>
              </p:spPr>
              <p:txBody>
                <a:bodyPr wrap="none" anchor="ctr"/>
                <a:lstStyle/>
                <a:p>
                  <a:endParaRPr lang="en-GB" dirty="0"/>
                </a:p>
              </p:txBody>
            </p:sp>
            <p:sp>
              <p:nvSpPr>
                <p:cNvPr id="720" name="AutoShape 36"/>
                <p:cNvSpPr>
                  <a:spLocks noChangeArrowheads="1"/>
                </p:cNvSpPr>
                <p:nvPr/>
              </p:nvSpPr>
              <p:spPr bwMode="auto">
                <a:xfrm rot="5400000">
                  <a:off x="5446985" y="3949687"/>
                  <a:ext cx="60325"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21" name="AutoShape 35"/>
                <p:cNvSpPr>
                  <a:spLocks noChangeArrowheads="1"/>
                </p:cNvSpPr>
                <p:nvPr/>
              </p:nvSpPr>
              <p:spPr bwMode="auto">
                <a:xfrm rot="5400000">
                  <a:off x="5417263" y="2500487"/>
                  <a:ext cx="60325"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22" name="AutoShape 10"/>
                <p:cNvSpPr>
                  <a:spLocks noChangeArrowheads="1"/>
                </p:cNvSpPr>
                <p:nvPr/>
              </p:nvSpPr>
              <p:spPr bwMode="auto">
                <a:xfrm rot="5400000">
                  <a:off x="5418057" y="2645297"/>
                  <a:ext cx="58737" cy="61912"/>
                </a:xfrm>
                <a:prstGeom prst="octagon">
                  <a:avLst>
                    <a:gd name="adj" fmla="val 29287"/>
                  </a:avLst>
                </a:prstGeom>
                <a:solidFill>
                  <a:srgbClr val="FFFF00"/>
                </a:solidFill>
                <a:ln w="19050">
                  <a:solidFill>
                    <a:schemeClr val="tx1"/>
                  </a:solidFill>
                  <a:miter lim="800000"/>
                  <a:headEnd/>
                  <a:tailEnd/>
                </a:ln>
                <a:effectLst/>
              </p:spPr>
              <p:txBody>
                <a:bodyPr wrap="none" anchor="ctr"/>
                <a:lstStyle/>
                <a:p>
                  <a:endParaRPr lang="en-GB" dirty="0"/>
                </a:p>
              </p:txBody>
            </p:sp>
            <p:sp>
              <p:nvSpPr>
                <p:cNvPr id="723" name="AutoShape 21"/>
                <p:cNvSpPr>
                  <a:spLocks noChangeArrowheads="1"/>
                </p:cNvSpPr>
                <p:nvPr/>
              </p:nvSpPr>
              <p:spPr bwMode="auto">
                <a:xfrm rot="5400000">
                  <a:off x="5428151" y="2789312"/>
                  <a:ext cx="58738" cy="61913"/>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24" name="AutoShape 43"/>
                <p:cNvSpPr>
                  <a:spLocks noChangeArrowheads="1"/>
                </p:cNvSpPr>
                <p:nvPr/>
              </p:nvSpPr>
              <p:spPr bwMode="auto">
                <a:xfrm rot="5400000">
                  <a:off x="5427359" y="2932535"/>
                  <a:ext cx="60325" cy="61912"/>
                </a:xfrm>
                <a:prstGeom prst="octagon">
                  <a:avLst>
                    <a:gd name="adj" fmla="val 29287"/>
                  </a:avLst>
                </a:prstGeom>
                <a:solidFill>
                  <a:srgbClr val="FF00FF"/>
                </a:solidFill>
                <a:ln w="19050">
                  <a:solidFill>
                    <a:schemeClr val="tx1"/>
                  </a:solidFill>
                  <a:miter lim="800000"/>
                  <a:headEnd/>
                  <a:tailEnd/>
                </a:ln>
                <a:effectLst/>
              </p:spPr>
              <p:txBody>
                <a:bodyPr wrap="none" anchor="ctr"/>
                <a:lstStyle/>
                <a:p>
                  <a:endParaRPr lang="en-GB" dirty="0"/>
                </a:p>
              </p:txBody>
            </p:sp>
            <p:sp>
              <p:nvSpPr>
                <p:cNvPr id="725" name="AutoShape 7"/>
                <p:cNvSpPr>
                  <a:spLocks noChangeArrowheads="1"/>
                </p:cNvSpPr>
                <p:nvPr/>
              </p:nvSpPr>
              <p:spPr bwMode="auto">
                <a:xfrm rot="5400000">
                  <a:off x="5431270" y="3090083"/>
                  <a:ext cx="58737" cy="61912"/>
                </a:xfrm>
                <a:prstGeom prst="octagon">
                  <a:avLst>
                    <a:gd name="adj" fmla="val 29287"/>
                  </a:avLst>
                </a:prstGeom>
                <a:solidFill>
                  <a:srgbClr val="0000FF"/>
                </a:solidFill>
                <a:ln w="19050">
                  <a:solidFill>
                    <a:schemeClr val="tx1"/>
                  </a:solidFill>
                  <a:miter lim="800000"/>
                  <a:headEnd/>
                  <a:tailEnd/>
                </a:ln>
                <a:effectLst/>
              </p:spPr>
              <p:txBody>
                <a:bodyPr wrap="none" anchor="ctr"/>
                <a:lstStyle/>
                <a:p>
                  <a:endParaRPr lang="en-GB" dirty="0"/>
                </a:p>
              </p:txBody>
            </p:sp>
            <p:sp>
              <p:nvSpPr>
                <p:cNvPr id="726" name="AutoShape 27"/>
                <p:cNvSpPr>
                  <a:spLocks noChangeArrowheads="1"/>
                </p:cNvSpPr>
                <p:nvPr/>
              </p:nvSpPr>
              <p:spPr bwMode="auto">
                <a:xfrm rot="5400000">
                  <a:off x="5441364" y="3364845"/>
                  <a:ext cx="58738"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sp>
              <p:nvSpPr>
                <p:cNvPr id="727" name="AutoShape 40"/>
                <p:cNvSpPr>
                  <a:spLocks noChangeArrowheads="1"/>
                </p:cNvSpPr>
                <p:nvPr/>
              </p:nvSpPr>
              <p:spPr bwMode="auto">
                <a:xfrm rot="5400000">
                  <a:off x="5440571" y="3509654"/>
                  <a:ext cx="60325" cy="61913"/>
                </a:xfrm>
                <a:prstGeom prst="octagon">
                  <a:avLst>
                    <a:gd name="adj" fmla="val 29287"/>
                  </a:avLst>
                </a:prstGeom>
                <a:solidFill>
                  <a:srgbClr val="66FFFF"/>
                </a:solidFill>
                <a:ln w="19050">
                  <a:solidFill>
                    <a:schemeClr val="tx1"/>
                  </a:solidFill>
                  <a:miter lim="800000"/>
                  <a:headEnd/>
                  <a:tailEnd/>
                </a:ln>
                <a:effectLst/>
              </p:spPr>
              <p:txBody>
                <a:bodyPr wrap="none" anchor="ctr"/>
                <a:lstStyle/>
                <a:p>
                  <a:endParaRPr lang="en-GB" dirty="0"/>
                </a:p>
              </p:txBody>
            </p:sp>
          </p:grpSp>
          <p:grpSp>
            <p:nvGrpSpPr>
              <p:cNvPr id="575" name="Group 83"/>
              <p:cNvGrpSpPr>
                <a:grpSpLocks/>
              </p:cNvGrpSpPr>
              <p:nvPr/>
            </p:nvGrpSpPr>
            <p:grpSpPr bwMode="auto">
              <a:xfrm>
                <a:off x="2987824" y="1184680"/>
                <a:ext cx="61912" cy="641350"/>
                <a:chOff x="405" y="1853"/>
                <a:chExt cx="39" cy="404"/>
              </a:xfrm>
              <a:solidFill>
                <a:srgbClr val="FF0000"/>
              </a:solidFill>
            </p:grpSpPr>
            <p:sp>
              <p:nvSpPr>
                <p:cNvPr id="611"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2"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3"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4"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5"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76" name="Line 89"/>
              <p:cNvSpPr>
                <a:spLocks noChangeShapeType="1"/>
              </p:cNvSpPr>
              <p:nvPr/>
            </p:nvSpPr>
            <p:spPr bwMode="auto">
              <a:xfrm>
                <a:off x="3065611" y="120849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77" name="AutoShape 100"/>
              <p:cNvSpPr>
                <a:spLocks noChangeArrowheads="1"/>
              </p:cNvSpPr>
              <p:nvPr/>
            </p:nvSpPr>
            <p:spPr bwMode="auto">
              <a:xfrm>
                <a:off x="3147714" y="1184680"/>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78" name="AutoShape 101"/>
              <p:cNvSpPr>
                <a:spLocks noChangeArrowheads="1"/>
              </p:cNvSpPr>
              <p:nvPr/>
            </p:nvSpPr>
            <p:spPr bwMode="auto">
              <a:xfrm>
                <a:off x="3147714" y="1330730"/>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79" name="AutoShape 102"/>
              <p:cNvSpPr>
                <a:spLocks noChangeArrowheads="1"/>
              </p:cNvSpPr>
              <p:nvPr/>
            </p:nvSpPr>
            <p:spPr bwMode="auto">
              <a:xfrm>
                <a:off x="3147714" y="1475193"/>
                <a:ext cx="61913" cy="60325"/>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80" name="AutoShape 103"/>
              <p:cNvSpPr>
                <a:spLocks noChangeArrowheads="1"/>
              </p:cNvSpPr>
              <p:nvPr/>
            </p:nvSpPr>
            <p:spPr bwMode="auto">
              <a:xfrm>
                <a:off x="3147714" y="1621243"/>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sp>
            <p:nvSpPr>
              <p:cNvPr id="581" name="AutoShape 104"/>
              <p:cNvSpPr>
                <a:spLocks noChangeArrowheads="1"/>
              </p:cNvSpPr>
              <p:nvPr/>
            </p:nvSpPr>
            <p:spPr bwMode="auto">
              <a:xfrm>
                <a:off x="3147714" y="1767293"/>
                <a:ext cx="61913" cy="58738"/>
              </a:xfrm>
              <a:prstGeom prst="octagon">
                <a:avLst>
                  <a:gd name="adj" fmla="val 29287"/>
                </a:avLst>
              </a:prstGeom>
              <a:solidFill>
                <a:srgbClr val="0000FF"/>
              </a:solidFill>
              <a:ln w="12700">
                <a:solidFill>
                  <a:schemeClr val="tx1"/>
                </a:solidFill>
                <a:miter lim="800000"/>
                <a:headEnd/>
                <a:tailEnd/>
              </a:ln>
              <a:effectLst/>
            </p:spPr>
            <p:txBody>
              <a:bodyPr wrap="none" anchor="ctr"/>
              <a:lstStyle/>
              <a:p>
                <a:endParaRPr lang="en-GB" dirty="0"/>
              </a:p>
            </p:txBody>
          </p:sp>
          <p:grpSp>
            <p:nvGrpSpPr>
              <p:cNvPr id="582" name="Group 155"/>
              <p:cNvGrpSpPr>
                <a:grpSpLocks/>
              </p:cNvGrpSpPr>
              <p:nvPr/>
            </p:nvGrpSpPr>
            <p:grpSpPr bwMode="auto">
              <a:xfrm>
                <a:off x="3275856" y="1184680"/>
                <a:ext cx="61912" cy="641350"/>
                <a:chOff x="405" y="1853"/>
                <a:chExt cx="39" cy="404"/>
              </a:xfrm>
              <a:solidFill>
                <a:srgbClr val="66FFFF"/>
              </a:solidFill>
            </p:grpSpPr>
            <p:sp>
              <p:nvSpPr>
                <p:cNvPr id="606" name="AutoShape 15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7" name="AutoShape 15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8" name="AutoShape 15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9" name="AutoShape 15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0" name="AutoShape 16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83" name="Line 161"/>
              <p:cNvSpPr>
                <a:spLocks noChangeShapeType="1"/>
              </p:cNvSpPr>
              <p:nvPr/>
            </p:nvSpPr>
            <p:spPr bwMode="auto">
              <a:xfrm>
                <a:off x="3353643" y="120849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84" name="Group 122"/>
              <p:cNvGrpSpPr>
                <a:grpSpLocks/>
              </p:cNvGrpSpPr>
              <p:nvPr/>
            </p:nvGrpSpPr>
            <p:grpSpPr bwMode="auto">
              <a:xfrm>
                <a:off x="3419872" y="1184680"/>
                <a:ext cx="77788" cy="641350"/>
                <a:chOff x="405" y="1853"/>
                <a:chExt cx="49" cy="404"/>
              </a:xfrm>
              <a:solidFill>
                <a:srgbClr val="FF00FF"/>
              </a:solidFill>
            </p:grpSpPr>
            <p:grpSp>
              <p:nvGrpSpPr>
                <p:cNvPr id="599" name="Group 123"/>
                <p:cNvGrpSpPr>
                  <a:grpSpLocks/>
                </p:cNvGrpSpPr>
                <p:nvPr/>
              </p:nvGrpSpPr>
              <p:grpSpPr bwMode="auto">
                <a:xfrm>
                  <a:off x="405" y="1853"/>
                  <a:ext cx="39" cy="404"/>
                  <a:chOff x="405" y="1853"/>
                  <a:chExt cx="39" cy="404"/>
                </a:xfrm>
                <a:grpFill/>
              </p:grpSpPr>
              <p:sp>
                <p:nvSpPr>
                  <p:cNvPr id="601" name="AutoShape 12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2" name="AutoShape 12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3" name="AutoShape 12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4" name="AutoShape 12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5" name="AutoShape 12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600" name="Line 129"/>
                <p:cNvSpPr>
                  <a:spLocks noChangeShapeType="1"/>
                </p:cNvSpPr>
                <p:nvPr/>
              </p:nvSpPr>
              <p:spPr bwMode="auto">
                <a:xfrm>
                  <a:off x="454" y="1868"/>
                  <a:ext cx="0" cy="375"/>
                </a:xfrm>
                <a:prstGeom prst="line">
                  <a:avLst/>
                </a:prstGeom>
                <a:grp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585" name="Group 115"/>
              <p:cNvGrpSpPr>
                <a:grpSpLocks/>
              </p:cNvGrpSpPr>
              <p:nvPr/>
            </p:nvGrpSpPr>
            <p:grpSpPr bwMode="auto">
              <a:xfrm>
                <a:off x="3563888" y="1184680"/>
                <a:ext cx="61913" cy="641350"/>
                <a:chOff x="405" y="1853"/>
                <a:chExt cx="39" cy="404"/>
              </a:xfrm>
              <a:solidFill>
                <a:srgbClr val="FFFF00"/>
              </a:solidFill>
            </p:grpSpPr>
            <p:sp>
              <p:nvSpPr>
                <p:cNvPr id="594" name="AutoShape 116"/>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5" name="AutoShape 117"/>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6" name="AutoShape 118"/>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7" name="AutoShape 119"/>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8" name="AutoShape 120"/>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586" name="Line 121"/>
              <p:cNvSpPr>
                <a:spLocks noChangeShapeType="1"/>
              </p:cNvSpPr>
              <p:nvPr/>
            </p:nvSpPr>
            <p:spPr bwMode="auto">
              <a:xfrm>
                <a:off x="3641676" y="1208493"/>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87" name="Line 161"/>
              <p:cNvSpPr>
                <a:spLocks noChangeShapeType="1"/>
              </p:cNvSpPr>
              <p:nvPr/>
            </p:nvSpPr>
            <p:spPr bwMode="auto">
              <a:xfrm>
                <a:off x="3203848" y="1184680"/>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88" name="Text Box 1120"/>
              <p:cNvSpPr txBox="1">
                <a:spLocks noChangeArrowheads="1"/>
              </p:cNvSpPr>
              <p:nvPr/>
            </p:nvSpPr>
            <p:spPr bwMode="auto">
              <a:xfrm>
                <a:off x="3737624" y="2984880"/>
                <a:ext cx="1414120" cy="923330"/>
              </a:xfrm>
              <a:prstGeom prst="rect">
                <a:avLst/>
              </a:prstGeom>
              <a:solidFill>
                <a:srgbClr val="FFFFFF">
                  <a:alpha val="83922"/>
                </a:srgbClr>
              </a:solidFill>
              <a:ln>
                <a:noFill/>
              </a:ln>
              <a:effectLst/>
            </p:spPr>
            <p:txBody>
              <a:bodyPr wrap="square">
                <a:spAutoFit/>
              </a:bodyPr>
              <a:lstStyle>
                <a:defPPr>
                  <a:defRPr lang="de-DE"/>
                </a:defPPr>
                <a:lvl1pPr algn="ctr">
                  <a:spcBef>
                    <a:spcPct val="50000"/>
                  </a:spcBef>
                  <a:defRPr sz="1600"/>
                </a:lvl1pPr>
              </a:lstStyle>
              <a:p>
                <a:r>
                  <a:rPr lang="en-GB" altLang="en-US" sz="1800" dirty="0">
                    <a:latin typeface="Arial" panose="020B0604020202020204" pitchFamily="34" charset="0"/>
                    <a:cs typeface="Arial" panose="020B0604020202020204" pitchFamily="34" charset="0"/>
                  </a:rPr>
                  <a:t>Syn-0 (each with each)</a:t>
                </a:r>
              </a:p>
            </p:txBody>
          </p:sp>
          <p:sp>
            <p:nvSpPr>
              <p:cNvPr id="589" name="Geschweifte Klammer rechts 2884"/>
              <p:cNvSpPr/>
              <p:nvPr/>
            </p:nvSpPr>
            <p:spPr>
              <a:xfrm rot="5400000">
                <a:off x="4319972" y="3740964"/>
                <a:ext cx="288032" cy="1656184"/>
              </a:xfrm>
              <a:prstGeom prst="rightBrace">
                <a:avLst/>
              </a:prstGeom>
              <a:gradFill flip="none" rotWithShape="1">
                <a:gsLst>
                  <a:gs pos="0">
                    <a:schemeClr val="tx1"/>
                  </a:gs>
                  <a:gs pos="13000">
                    <a:srgbClr val="0000FF"/>
                  </a:gs>
                  <a:gs pos="100000">
                    <a:schemeClr val="bg1"/>
                  </a:gs>
                </a:gsLst>
                <a:lin ang="2700000" scaled="1"/>
                <a:tileRect/>
              </a:gra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tx1"/>
                    </a:solidFill>
                  </a:ln>
                </a:endParaRPr>
              </a:p>
            </p:txBody>
          </p:sp>
          <p:sp>
            <p:nvSpPr>
              <p:cNvPr id="590" name="Rectangle 1119" descr="Diagonal weit nach oben"/>
              <p:cNvSpPr>
                <a:spLocks noChangeArrowheads="1"/>
              </p:cNvSpPr>
              <p:nvPr/>
            </p:nvSpPr>
            <p:spPr bwMode="auto">
              <a:xfrm>
                <a:off x="3457568" y="5379515"/>
                <a:ext cx="1944688" cy="56832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dirty="0"/>
              </a:p>
            </p:txBody>
          </p:sp>
          <p:sp>
            <p:nvSpPr>
              <p:cNvPr id="591" name="Text Box 1122"/>
              <p:cNvSpPr txBox="1">
                <a:spLocks noChangeArrowheads="1"/>
              </p:cNvSpPr>
              <p:nvPr/>
            </p:nvSpPr>
            <p:spPr bwMode="auto">
              <a:xfrm>
                <a:off x="3600989" y="5451523"/>
                <a:ext cx="1728787" cy="369332"/>
              </a:xfrm>
              <a:prstGeom prst="rect">
                <a:avLst/>
              </a:prstGeom>
              <a:solidFill>
                <a:schemeClr val="bg1"/>
              </a:solidFill>
              <a:ln>
                <a:noFill/>
              </a:ln>
              <a:effectLst/>
            </p:spPr>
            <p:txBody>
              <a:bodyPr>
                <a:spAutoFit/>
              </a:bodyPr>
              <a:lstStyle/>
              <a:p>
                <a:pPr algn="ctr">
                  <a:spcBef>
                    <a:spcPct val="50000"/>
                  </a:spcBef>
                </a:pPr>
                <a:r>
                  <a:rPr lang="en-GB" altLang="en-US" dirty="0" err="1">
                    <a:latin typeface="Arial" panose="020B0604020202020204" pitchFamily="34" charset="0"/>
                    <a:cs typeface="Arial" panose="020B0604020202020204" pitchFamily="34" charset="0"/>
                  </a:rPr>
                  <a:t>Syn</a:t>
                </a:r>
                <a:r>
                  <a:rPr lang="en-GB" altLang="en-US" dirty="0">
                    <a:latin typeface="Arial" panose="020B0604020202020204" pitchFamily="34" charset="0"/>
                    <a:cs typeface="Arial" panose="020B0604020202020204" pitchFamily="34" charset="0"/>
                  </a:rPr>
                  <a:t> 2</a:t>
                </a:r>
              </a:p>
            </p:txBody>
          </p:sp>
          <p:sp>
            <p:nvSpPr>
              <p:cNvPr id="592" name="Rectangle 1119" descr="Diagonal weit nach oben"/>
              <p:cNvSpPr>
                <a:spLocks noChangeArrowheads="1"/>
              </p:cNvSpPr>
              <p:nvPr/>
            </p:nvSpPr>
            <p:spPr bwMode="auto">
              <a:xfrm>
                <a:off x="3457568" y="6059483"/>
                <a:ext cx="1944688" cy="56832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dirty="0"/>
              </a:p>
            </p:txBody>
          </p:sp>
          <p:sp>
            <p:nvSpPr>
              <p:cNvPr id="593" name="Text Box 1122"/>
              <p:cNvSpPr txBox="1">
                <a:spLocks noChangeArrowheads="1"/>
              </p:cNvSpPr>
              <p:nvPr/>
            </p:nvSpPr>
            <p:spPr bwMode="auto">
              <a:xfrm>
                <a:off x="3497470" y="6122762"/>
                <a:ext cx="1920471" cy="369332"/>
              </a:xfrm>
              <a:prstGeom prst="rect">
                <a:avLst/>
              </a:prstGeom>
              <a:noFill/>
              <a:ln>
                <a:noFill/>
              </a:ln>
              <a:effectLst/>
            </p:spPr>
            <p:txBody>
              <a:bodyPr wrap="square">
                <a:spAutoFit/>
              </a:bodyPr>
              <a:lstStyle/>
              <a:p>
                <a:pPr algn="ctr">
                  <a:spcBef>
                    <a:spcPct val="50000"/>
                  </a:spcBef>
                </a:pPr>
                <a:r>
                  <a:rPr lang="en-GB" altLang="en-US" dirty="0" err="1">
                    <a:latin typeface="Arial" panose="020B0604020202020204" pitchFamily="34" charset="0"/>
                    <a:cs typeface="Arial" panose="020B0604020202020204" pitchFamily="34" charset="0"/>
                  </a:rPr>
                  <a:t>Syn</a:t>
                </a:r>
                <a:r>
                  <a:rPr lang="en-GB" altLang="en-US" dirty="0">
                    <a:latin typeface="Arial" panose="020B0604020202020204" pitchFamily="34" charset="0"/>
                    <a:cs typeface="Arial" panose="020B0604020202020204" pitchFamily="34" charset="0"/>
                  </a:rPr>
                  <a:t> 3</a:t>
                </a:r>
              </a:p>
            </p:txBody>
          </p:sp>
          <p:grpSp>
            <p:nvGrpSpPr>
              <p:cNvPr id="728" name="Group 83"/>
              <p:cNvGrpSpPr>
                <a:grpSpLocks/>
              </p:cNvGrpSpPr>
              <p:nvPr/>
            </p:nvGrpSpPr>
            <p:grpSpPr bwMode="auto">
              <a:xfrm>
                <a:off x="467544" y="1832752"/>
                <a:ext cx="61912" cy="641350"/>
                <a:chOff x="405" y="1853"/>
                <a:chExt cx="39" cy="404"/>
              </a:xfrm>
              <a:noFill/>
            </p:grpSpPr>
            <p:sp>
              <p:nvSpPr>
                <p:cNvPr id="729"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0"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1"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2"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3"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34" name="Line 89"/>
              <p:cNvSpPr>
                <a:spLocks noChangeShapeType="1"/>
              </p:cNvSpPr>
              <p:nvPr/>
            </p:nvSpPr>
            <p:spPr bwMode="auto">
              <a:xfrm>
                <a:off x="545331" y="1856565"/>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735" name="Group 83"/>
              <p:cNvGrpSpPr>
                <a:grpSpLocks/>
              </p:cNvGrpSpPr>
              <p:nvPr/>
            </p:nvGrpSpPr>
            <p:grpSpPr bwMode="auto">
              <a:xfrm>
                <a:off x="2549997" y="1832752"/>
                <a:ext cx="61912" cy="641350"/>
                <a:chOff x="405" y="1853"/>
                <a:chExt cx="39" cy="404"/>
              </a:xfrm>
              <a:noFill/>
            </p:grpSpPr>
            <p:sp>
              <p:nvSpPr>
                <p:cNvPr id="736" name="AutoShape 84"/>
                <p:cNvSpPr>
                  <a:spLocks noChangeArrowheads="1"/>
                </p:cNvSpPr>
                <p:nvPr/>
              </p:nvSpPr>
              <p:spPr bwMode="auto">
                <a:xfrm>
                  <a:off x="405" y="1853"/>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7" name="AutoShape 85"/>
                <p:cNvSpPr>
                  <a:spLocks noChangeArrowheads="1"/>
                </p:cNvSpPr>
                <p:nvPr/>
              </p:nvSpPr>
              <p:spPr bwMode="auto">
                <a:xfrm>
                  <a:off x="405" y="1945"/>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8" name="AutoShape 86"/>
                <p:cNvSpPr>
                  <a:spLocks noChangeArrowheads="1"/>
                </p:cNvSpPr>
                <p:nvPr/>
              </p:nvSpPr>
              <p:spPr bwMode="auto">
                <a:xfrm>
                  <a:off x="405" y="2036"/>
                  <a:ext cx="39" cy="38"/>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9" name="AutoShape 87"/>
                <p:cNvSpPr>
                  <a:spLocks noChangeArrowheads="1"/>
                </p:cNvSpPr>
                <p:nvPr/>
              </p:nvSpPr>
              <p:spPr bwMode="auto">
                <a:xfrm>
                  <a:off x="405" y="2128"/>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0" name="AutoShape 88"/>
                <p:cNvSpPr>
                  <a:spLocks noChangeArrowheads="1"/>
                </p:cNvSpPr>
                <p:nvPr/>
              </p:nvSpPr>
              <p:spPr bwMode="auto">
                <a:xfrm>
                  <a:off x="405" y="2220"/>
                  <a:ext cx="39" cy="37"/>
                </a:xfrm>
                <a:prstGeom prst="octagon">
                  <a:avLst>
                    <a:gd name="adj" fmla="val 29287"/>
                  </a:avLst>
                </a:prstGeom>
                <a:gr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741" name="Line 89"/>
              <p:cNvSpPr>
                <a:spLocks noChangeShapeType="1"/>
              </p:cNvSpPr>
              <p:nvPr/>
            </p:nvSpPr>
            <p:spPr bwMode="auto">
              <a:xfrm>
                <a:off x="2627784" y="1856565"/>
                <a:ext cx="0" cy="5953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742" name="AutoShape 73"/>
              <p:cNvCxnSpPr>
                <a:cxnSpLocks noChangeShapeType="1"/>
              </p:cNvCxnSpPr>
              <p:nvPr/>
            </p:nvCxnSpPr>
            <p:spPr bwMode="auto">
              <a:xfrm rot="16200000" flipH="1">
                <a:off x="2339752" y="1616727"/>
                <a:ext cx="432049" cy="144016"/>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3" name="AutoShape 73"/>
              <p:cNvCxnSpPr>
                <a:cxnSpLocks noChangeShapeType="1"/>
                <a:stCxn id="15" idx="0"/>
              </p:cNvCxnSpPr>
              <p:nvPr/>
            </p:nvCxnSpPr>
            <p:spPr bwMode="auto">
              <a:xfrm rot="5400000">
                <a:off x="269163" y="1296792"/>
                <a:ext cx="806350" cy="265571"/>
              </a:xfrm>
              <a:prstGeom prst="bentConnector3">
                <a:avLst>
                  <a:gd name="adj1" fmla="val 520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46" name="Text Box 1120"/>
              <p:cNvSpPr txBox="1">
                <a:spLocks noChangeArrowheads="1"/>
              </p:cNvSpPr>
              <p:nvPr/>
            </p:nvSpPr>
            <p:spPr bwMode="auto">
              <a:xfrm>
                <a:off x="734914" y="5452316"/>
                <a:ext cx="1306239" cy="646331"/>
              </a:xfrm>
              <a:prstGeom prst="rect">
                <a:avLst/>
              </a:prstGeom>
              <a:solidFill>
                <a:srgbClr val="FFFFFF"/>
              </a:solidFill>
              <a:ln>
                <a:noFill/>
              </a:ln>
              <a:effectLst>
                <a:outerShdw blurRad="50800" dist="38100" dir="2700000" algn="tl" rotWithShape="0">
                  <a:prstClr val="black">
                    <a:alpha val="40000"/>
                  </a:prstClr>
                </a:outerShdw>
              </a:effectLst>
            </p:spPr>
            <p:txBody>
              <a:bodyPr wrap="square">
                <a:spAutoFit/>
              </a:bodyPr>
              <a:lstStyle/>
              <a:p>
                <a:pPr algn="ctr">
                  <a:spcBef>
                    <a:spcPct val="50000"/>
                  </a:spcBef>
                </a:pPr>
                <a:r>
                  <a:rPr lang="en-GB" altLang="en-US" dirty="0">
                    <a:latin typeface="Arial" panose="020B0604020202020204" pitchFamily="34" charset="0"/>
                    <a:cs typeface="Arial" panose="020B0604020202020204" pitchFamily="34" charset="0"/>
                  </a:rPr>
                  <a:t>Polycross-Test</a:t>
                </a:r>
              </a:p>
            </p:txBody>
          </p:sp>
        </p:grpSp>
      </p:grpSp>
      <p:sp>
        <p:nvSpPr>
          <p:cNvPr id="747" name="Rectangle 2"/>
          <p:cNvSpPr>
            <a:spLocks noChangeArrowheads="1"/>
          </p:cNvSpPr>
          <p:nvPr/>
        </p:nvSpPr>
        <p:spPr bwMode="auto">
          <a:xfrm>
            <a:off x="152400" y="-175879"/>
            <a:ext cx="65" cy="65655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50" name="Textfeld 1">
            <a:extLst>
              <a:ext uri="{FF2B5EF4-FFF2-40B4-BE49-F238E27FC236}">
                <a16:creationId xmlns:a16="http://schemas.microsoft.com/office/drawing/2014/main" id="{F4B793E7-F83C-4BC2-9074-6145B8D6C4C5}"/>
              </a:ext>
            </a:extLst>
          </p:cNvPr>
          <p:cNvSpPr txBox="1"/>
          <p:nvPr/>
        </p:nvSpPr>
        <p:spPr>
          <a:xfrm>
            <a:off x="11569313" y="19014"/>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7658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7180884" y="699588"/>
            <a:ext cx="4833577" cy="594008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2" panose="05020102010507070707" pitchFamily="18" charset="2"/>
              </a:rPr>
              <a:t> </a:t>
            </a:r>
            <a:r>
              <a:rPr lang="en-GB" dirty="0">
                <a:latin typeface="Arial" panose="020B0604020202020204" pitchFamily="34" charset="0"/>
                <a:cs typeface="Arial" panose="020B0604020202020204" pitchFamily="34" charset="0"/>
              </a:rPr>
              <a:t>Mean performance of all ‚makeable‘ </a:t>
            </a:r>
            <a:r>
              <a:rPr lang="en-GB" dirty="0" err="1">
                <a:latin typeface="Arial" panose="020B0604020202020204" pitchFamily="34" charset="0"/>
                <a:cs typeface="Arial" panose="020B0604020202020204" pitchFamily="34" charset="0"/>
              </a:rPr>
              <a:t>syn-thetics</a:t>
            </a:r>
            <a:r>
              <a:rPr lang="en-GB" dirty="0">
                <a:latin typeface="Arial" panose="020B0604020202020204" pitchFamily="34" charset="0"/>
                <a:cs typeface="Arial" panose="020B0604020202020204" pitchFamily="34" charset="0"/>
              </a:rPr>
              <a:t> with 10 components to choose from increases with increasing number of com-</a:t>
            </a:r>
            <a:r>
              <a:rPr lang="en-GB" dirty="0" err="1">
                <a:latin typeface="Arial" panose="020B0604020202020204" pitchFamily="34" charset="0"/>
                <a:cs typeface="Arial" panose="020B0604020202020204" pitchFamily="34" charset="0"/>
              </a:rPr>
              <a:t>ponents</a:t>
            </a:r>
            <a:r>
              <a:rPr lang="en-GB" dirty="0">
                <a:latin typeface="Arial" panose="020B0604020202020204" pitchFamily="34" charset="0"/>
                <a:cs typeface="Arial" panose="020B0604020202020204" pitchFamily="34" charset="0"/>
              </a:rPr>
              <a:t> N. Trend is because the inbreeding penalty reduces from ½ with N=2 to 1/10 with N=10. </a:t>
            </a:r>
            <a:endParaRPr lang="en-GB" sz="200" dirty="0">
              <a:latin typeface="Arial" panose="020B0604020202020204" pitchFamily="34" charset="0"/>
              <a:cs typeface="Arial" panose="020B0604020202020204" pitchFamily="34" charset="0"/>
            </a:endParaRPr>
          </a:p>
          <a:p>
            <a:endParaRPr lang="en-GB" sz="200" dirty="0">
              <a:latin typeface="Arial" panose="020B0604020202020204" pitchFamily="34" charset="0"/>
              <a:cs typeface="Arial" panose="020B0604020202020204" pitchFamily="34" charset="0"/>
            </a:endParaRPr>
          </a:p>
          <a:p>
            <a:r>
              <a:rPr lang="en-GB" sz="200" dirty="0">
                <a:latin typeface="Arial" panose="020B0604020202020204" pitchFamily="34" charset="0"/>
                <a:cs typeface="Arial" panose="020B0604020202020204" pitchFamily="34" charset="0"/>
              </a:rPr>
              <a:t> </a:t>
            </a:r>
            <a:r>
              <a:rPr lang="en-GB" sz="1200" dirty="0">
                <a:solidFill>
                  <a:srgbClr val="FF33CC"/>
                </a:solidFill>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The performance of the best ‚makeable‘ synthetic increases with N, from N=2 up to N=6. Further increase of N </a:t>
            </a:r>
            <a:r>
              <a:rPr lang="en-GB" dirty="0">
                <a:solidFill>
                  <a:srgbClr val="0000FF"/>
                </a:solidFill>
                <a:latin typeface="Arial" panose="020B0604020202020204" pitchFamily="34" charset="0"/>
                <a:cs typeface="Arial" panose="020B0604020202020204" pitchFamily="34" charset="0"/>
              </a:rPr>
              <a:t>reduces</a:t>
            </a:r>
            <a:r>
              <a:rPr lang="en-GB" dirty="0">
                <a:latin typeface="Arial" panose="020B0604020202020204" pitchFamily="34" charset="0"/>
                <a:cs typeface="Arial" panose="020B0604020202020204" pitchFamily="34" charset="0"/>
              </a:rPr>
              <a:t> the per-</a:t>
            </a:r>
            <a:r>
              <a:rPr lang="en-GB" dirty="0" err="1">
                <a:latin typeface="Arial" panose="020B0604020202020204" pitchFamily="34" charset="0"/>
                <a:cs typeface="Arial" panose="020B0604020202020204" pitchFamily="34" charset="0"/>
              </a:rPr>
              <a:t>formance</a:t>
            </a:r>
            <a:r>
              <a:rPr lang="en-GB" dirty="0">
                <a:latin typeface="Arial" panose="020B0604020202020204" pitchFamily="34" charset="0"/>
                <a:cs typeface="Arial" panose="020B0604020202020204" pitchFamily="34" charset="0"/>
              </a:rPr>
              <a:t> of the best synthetic, obviously because the inclusion of the 7th best component (7th of ten means it is an inferior component) reduces the overall performance more that the heterotic gain that it realized (heterotic gain from reduced inbreeding; reduced from F=1/6 with N=6 down to 1/7 with N=7). With N=7 or more, we missed the optimum number of components. </a:t>
            </a:r>
            <a:r>
              <a:rPr lang="en-GB" dirty="0" err="1">
                <a:latin typeface="Arial" panose="020B0604020202020204" pitchFamily="34" charset="0"/>
                <a:cs typeface="Arial" panose="020B0604020202020204" pitchFamily="34" charset="0"/>
              </a:rPr>
              <a:t>Perfor-mance</a:t>
            </a:r>
            <a:r>
              <a:rPr lang="en-GB" dirty="0">
                <a:latin typeface="Arial" panose="020B0604020202020204" pitchFamily="34" charset="0"/>
                <a:cs typeface="Arial" panose="020B0604020202020204" pitchFamily="34" charset="0"/>
              </a:rPr>
              <a:t> of the only makeable synthetic with N=10 is what the </a:t>
            </a:r>
            <a:r>
              <a:rPr lang="en-GB" dirty="0">
                <a:solidFill>
                  <a:srgbClr val="0000FF"/>
                </a:solidFill>
                <a:latin typeface="Arial" panose="020B0604020202020204" pitchFamily="34" charset="0"/>
                <a:cs typeface="Arial" panose="020B0604020202020204" pitchFamily="34" charset="0"/>
              </a:rPr>
              <a:t>Sewall-Wright</a:t>
            </a:r>
            <a:r>
              <a:rPr lang="en-GB" dirty="0">
                <a:latin typeface="Arial" panose="020B0604020202020204" pitchFamily="34" charset="0"/>
                <a:cs typeface="Arial" panose="020B0604020202020204" pitchFamily="34" charset="0"/>
              </a:rPr>
              <a:t> equation predicts. </a:t>
            </a:r>
          </a:p>
        </p:txBody>
      </p:sp>
      <p:sp>
        <p:nvSpPr>
          <p:cNvPr id="4" name="Textfeld 3"/>
          <p:cNvSpPr txBox="1"/>
          <p:nvPr/>
        </p:nvSpPr>
        <p:spPr>
          <a:xfrm>
            <a:off x="71999" y="36000"/>
            <a:ext cx="11942461"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Ø 45 F1-hyrids: 50.09; Ø 10 </a:t>
            </a:r>
            <a:r>
              <a:rPr lang="de-DE" dirty="0" err="1">
                <a:latin typeface="Arial" panose="020B0604020202020204" pitchFamily="34" charset="0"/>
                <a:cs typeface="Arial" panose="020B0604020202020204" pitchFamily="34" charset="0"/>
              </a:rPr>
              <a:t>inbreds</a:t>
            </a:r>
            <a:r>
              <a:rPr lang="de-DE" dirty="0">
                <a:latin typeface="Arial" panose="020B0604020202020204" pitchFamily="34" charset="0"/>
                <a:cs typeface="Arial" panose="020B0604020202020204" pitchFamily="34" charset="0"/>
              </a:rPr>
              <a:t>: 17.90. =&gt; </a:t>
            </a:r>
            <a:r>
              <a:rPr lang="de-DE" dirty="0" err="1">
                <a:latin typeface="Arial" panose="020B0604020202020204" pitchFamily="34" charset="0"/>
                <a:cs typeface="Arial" panose="020B0604020202020204" pitchFamily="34" charset="0"/>
              </a:rPr>
              <a:t>Mean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N=10-Synthetic (</a:t>
            </a:r>
            <a:r>
              <a:rPr lang="de-DE" dirty="0">
                <a:solidFill>
                  <a:srgbClr val="0000FF"/>
                </a:solidFill>
                <a:latin typeface="Arial" panose="020B0604020202020204" pitchFamily="34" charset="0"/>
                <a:cs typeface="Arial" panose="020B0604020202020204" pitchFamily="34" charset="0"/>
              </a:rPr>
              <a:t>Sewall Wright</a:t>
            </a:r>
            <a:r>
              <a:rPr lang="de-DE"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UNPLAB-BrMeth_Ch-4[GCAII]).    </a:t>
            </a:r>
            <a:r>
              <a:rPr lang="en-GB" dirty="0">
                <a:solidFill>
                  <a:srgbClr val="0000FF"/>
                </a:solidFill>
                <a:latin typeface="Arial" panose="020B0604020202020204" pitchFamily="34" charset="0"/>
                <a:cs typeface="Arial" panose="020B0604020202020204" pitchFamily="34" charset="0"/>
              </a:rPr>
              <a:t>Y = C – (C-S)/N</a:t>
            </a:r>
            <a:r>
              <a:rPr lang="en-GB" dirty="0">
                <a:latin typeface="Arial" panose="020B0604020202020204" pitchFamily="34" charset="0"/>
                <a:cs typeface="Arial" panose="020B0604020202020204" pitchFamily="34" charset="0"/>
              </a:rPr>
              <a:t>, hence 50.09 – (50.09-17.90)/10 = </a:t>
            </a:r>
            <a:r>
              <a:rPr lang="en-GB" dirty="0">
                <a:solidFill>
                  <a:srgbClr val="0000FF"/>
                </a:solidFill>
                <a:latin typeface="Arial" panose="020B0604020202020204" pitchFamily="34" charset="0"/>
                <a:cs typeface="Arial" panose="020B0604020202020204" pitchFamily="34" charset="0"/>
              </a:rPr>
              <a:t>46.871</a:t>
            </a:r>
          </a:p>
        </p:txBody>
      </p:sp>
      <p:pic>
        <p:nvPicPr>
          <p:cNvPr id="22" name="Picture 21"/>
          <p:cNvPicPr>
            <a:picLocks noChangeAspect="1"/>
          </p:cNvPicPr>
          <p:nvPr/>
        </p:nvPicPr>
        <p:blipFill>
          <a:blip r:embed="rId2"/>
          <a:stretch>
            <a:fillRect/>
          </a:stretch>
        </p:blipFill>
        <p:spPr>
          <a:xfrm>
            <a:off x="72000" y="834030"/>
            <a:ext cx="7150608" cy="5948172"/>
          </a:xfrm>
          <a:prstGeom prst="rect">
            <a:avLst/>
          </a:prstGeom>
        </p:spPr>
      </p:pic>
      <p:sp>
        <p:nvSpPr>
          <p:cNvPr id="23" name="Rectangle 22"/>
          <p:cNvSpPr/>
          <p:nvPr/>
        </p:nvSpPr>
        <p:spPr>
          <a:xfrm>
            <a:off x="72000" y="834030"/>
            <a:ext cx="7108884" cy="5948172"/>
          </a:xfrm>
          <a:prstGeom prst="rect">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ight Triangle 4">
            <a:extLst>
              <a:ext uri="{FF2B5EF4-FFF2-40B4-BE49-F238E27FC236}">
                <a16:creationId xmlns:a16="http://schemas.microsoft.com/office/drawing/2014/main" id="{1B3A7C06-DC3C-4324-8F78-D3E8FC7746A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feld 1">
            <a:extLst>
              <a:ext uri="{FF2B5EF4-FFF2-40B4-BE49-F238E27FC236}">
                <a16:creationId xmlns:a16="http://schemas.microsoft.com/office/drawing/2014/main" id="{85C3264C-479A-4619-820F-D21488CC4643}"/>
              </a:ext>
            </a:extLst>
          </p:cNvPr>
          <p:cNvSpPr txBox="1"/>
          <p:nvPr/>
        </p:nvSpPr>
        <p:spPr>
          <a:xfrm>
            <a:off x="11569313" y="6340740"/>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3A3E2F2A-A265-474C-96E2-DEE85E17892D}"/>
              </a:ext>
            </a:extLst>
          </p:cNvPr>
          <p:cNvSpPr txBox="1"/>
          <p:nvPr/>
        </p:nvSpPr>
        <p:spPr>
          <a:xfrm>
            <a:off x="71998" y="1256189"/>
            <a:ext cx="596037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Becker, H.C., 1982- </a:t>
            </a:r>
            <a:r>
              <a:rPr lang="en-GB" dirty="0" err="1">
                <a:latin typeface="Arial" panose="020B0604020202020204" pitchFamily="34" charset="0"/>
                <a:cs typeface="Arial" panose="020B0604020202020204" pitchFamily="34" charset="0"/>
              </a:rPr>
              <a:t>Vortr</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Pflanzenzüchtg</a:t>
            </a:r>
            <a:r>
              <a:rPr lang="en-GB" dirty="0">
                <a:latin typeface="Arial" panose="020B0604020202020204" pitchFamily="34" charset="0"/>
                <a:cs typeface="Arial" panose="020B0604020202020204" pitchFamily="34" charset="0"/>
              </a:rPr>
              <a:t> 1., 23-40 </a:t>
            </a:r>
          </a:p>
        </p:txBody>
      </p:sp>
      <p:cxnSp>
        <p:nvCxnSpPr>
          <p:cNvPr id="8" name="Straight Arrow Connector 7">
            <a:extLst>
              <a:ext uri="{FF2B5EF4-FFF2-40B4-BE49-F238E27FC236}">
                <a16:creationId xmlns:a16="http://schemas.microsoft.com/office/drawing/2014/main" id="{50694922-B5E0-4F8D-A1A3-E8756950340D}"/>
              </a:ext>
            </a:extLst>
          </p:cNvPr>
          <p:cNvCxnSpPr/>
          <p:nvPr/>
        </p:nvCxnSpPr>
        <p:spPr>
          <a:xfrm>
            <a:off x="4132538" y="1735584"/>
            <a:ext cx="0" cy="4332303"/>
          </a:xfrm>
          <a:prstGeom prst="straightConnector1">
            <a:avLst/>
          </a:prstGeom>
          <a:ln w="28575">
            <a:solidFill>
              <a:srgbClr val="E600AA"/>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616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mc:AlternateContent xmlns:mc="http://schemas.openxmlformats.org/markup-compatibility/2006" xmlns:a14="http://schemas.microsoft.com/office/drawing/2010/main">
        <mc:Choice Requires="a14">
          <p:sp>
            <p:nvSpPr>
              <p:cNvPr id="4" name="TextBox 3"/>
              <p:cNvSpPr txBox="1"/>
              <p:nvPr/>
            </p:nvSpPr>
            <p:spPr>
              <a:xfrm>
                <a:off x="254000" y="493269"/>
                <a:ext cx="11692467" cy="4786951"/>
              </a:xfrm>
              <a:prstGeom prst="rect">
                <a:avLst/>
              </a:prstGeom>
              <a:solidFill>
                <a:schemeClr val="bg1"/>
              </a:solidFill>
            </p:spPr>
            <p:txBody>
              <a:bodyPr wrap="square" rtlCol="0">
                <a:spAutoFit/>
              </a:bodyPr>
              <a:lstStyle/>
              <a:p>
                <a:r>
                  <a:rPr lang="en-GB" sz="2800" dirty="0">
                    <a:latin typeface="Arial" panose="020B0604020202020204" pitchFamily="34" charset="0"/>
                    <a:cs typeface="Arial" panose="020B0604020202020204" pitchFamily="34" charset="0"/>
                  </a:rPr>
                  <a:t>Variance between synthetics (population) is much smaller than variance between individual genotypes (</a:t>
                </a:r>
                <a:r>
                  <a:rPr lang="en-GB" sz="2800" dirty="0">
                    <a:solidFill>
                      <a:schemeClr val="tx1">
                        <a:lumMod val="50000"/>
                        <a:lumOff val="50000"/>
                      </a:schemeClr>
                    </a:solidFill>
                    <a:latin typeface="Arial" panose="020B0604020202020204" pitchFamily="34" charset="0"/>
                    <a:cs typeface="Arial" panose="020B0604020202020204" pitchFamily="34" charset="0"/>
                  </a:rPr>
                  <a:t>think of a synthetic as mean-of-its-components; ignore for a moment heterosis, competition</a:t>
                </a:r>
                <a:r>
                  <a:rPr lang="en-GB" sz="2800" dirty="0">
                    <a:latin typeface="Arial" panose="020B0604020202020204" pitchFamily="34" charset="0"/>
                    <a:cs typeface="Arial" panose="020B0604020202020204" pitchFamily="34" charset="0"/>
                  </a:rPr>
                  <a:t>).</a:t>
                </a:r>
              </a:p>
              <a:p>
                <a:pPr>
                  <a:spcAft>
                    <a:spcPts val="1000"/>
                  </a:spcAft>
                </a:pPr>
                <a:r>
                  <a:rPr lang="en-GB" sz="2800" dirty="0">
                    <a:latin typeface="Arial" panose="020B0604020202020204" pitchFamily="34" charset="0"/>
                    <a:cs typeface="Arial" panose="020B0604020202020204" pitchFamily="34" charset="0"/>
                  </a:rPr>
                  <a:t>We know it</a:t>
                </a:r>
                <a:r>
                  <a:rPr lang="en-GB" sz="3600" dirty="0">
                    <a:latin typeface="Arial" panose="020B0604020202020204" pitchFamily="34" charset="0"/>
                    <a:cs typeface="Arial" panose="020B0604020202020204" pitchFamily="34" charset="0"/>
                  </a:rPr>
                  <a:t>: </a:t>
                </a:r>
                <a14:m>
                  <m:oMath xmlns:m="http://schemas.openxmlformats.org/officeDocument/2006/math">
                    <m:sSubSup>
                      <m:sSubSupPr>
                        <m:ctrlPr>
                          <a:rPr lang="en-GB" sz="3600" i="1" smtClean="0">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ctrlPr>
                      </m:sSubSupPr>
                      <m:e>
                        <m:r>
                          <m:rPr>
                            <m:sty m:val="p"/>
                          </m:rPr>
                          <a:rPr lang="en-GB" sz="3600" i="0">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t>σ</m:t>
                        </m:r>
                      </m:e>
                      <m:sub>
                        <m:acc>
                          <m:accPr>
                            <m:chr m:val="̅"/>
                            <m:ctrlPr>
                              <a:rPr lang="en-GB" sz="3600" i="1">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GB" sz="3600" i="0">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t>x</m:t>
                            </m:r>
                          </m:e>
                        </m:acc>
                      </m:sub>
                      <m:sup>
                        <m:r>
                          <a:rPr lang="en-GB" sz="3600" i="0">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t>2</m:t>
                        </m:r>
                      </m:sup>
                    </m:sSubSup>
                    <m:r>
                      <a:rPr lang="en-GB" sz="3600" i="0">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t>= </m:t>
                    </m:r>
                    <m:f>
                      <m:fPr>
                        <m:type m:val="skw"/>
                        <m:ctrlPr>
                          <a:rPr lang="en-GB" sz="3600" i="1">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ctrlPr>
                      </m:fPr>
                      <m:num>
                        <m:sSubSup>
                          <m:sSubSupPr>
                            <m:ctrlPr>
                              <a:rPr lang="en-GB" sz="3600" i="1">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ctrlPr>
                          </m:sSubSupPr>
                          <m:e>
                            <m:r>
                              <m:rPr>
                                <m:sty m:val="p"/>
                              </m:rPr>
                              <a:rPr lang="en-GB" sz="3600">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t>σ</m:t>
                            </m:r>
                          </m:e>
                          <m:sub>
                            <m:r>
                              <m:rPr>
                                <m:sty m:val="p"/>
                              </m:rPr>
                              <a:rPr lang="en-GB" sz="3600">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t>x</m:t>
                            </m:r>
                          </m:sub>
                          <m:sup>
                            <m:r>
                              <a:rPr lang="en-GB" sz="3600">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t>2</m:t>
                            </m:r>
                          </m:sup>
                        </m:sSubSup>
                      </m:num>
                      <m:den>
                        <m:r>
                          <m:rPr>
                            <m:sty m:val="p"/>
                          </m:rPr>
                          <a:rPr lang="en-GB" sz="3600" i="0">
                            <a:solidFill>
                              <a:schemeClr val="tx1"/>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Times New Roman" panose="02020603050405020304" pitchFamily="18" charset="0"/>
                          </a:rPr>
                          <m:t>N</m:t>
                        </m:r>
                      </m:den>
                    </m:f>
                  </m:oMath>
                </a14:m>
                <a:r>
                  <a:rPr lang="en-GB" sz="3600" dirty="0">
                    <a:solidFill>
                      <a:schemeClr val="tx1"/>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a:t>
                </a:r>
                <a:r>
                  <a:rPr lang="en-GB" sz="2800" dirty="0">
                    <a:latin typeface="Arial" panose="020B0604020202020204" pitchFamily="34" charset="0"/>
                    <a:ea typeface="Times New Roman" panose="02020603050405020304" pitchFamily="18" charset="0"/>
                    <a:cs typeface="Arial" panose="020B0604020202020204" pitchFamily="34" charset="0"/>
                  </a:rPr>
                  <a:t>This is true if either the number of candidates to choose from is </a:t>
                </a:r>
                <a:r>
                  <a:rPr lang="en-GB"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K</a:t>
                </a:r>
                <a:r>
                  <a:rPr lang="en-GB" sz="2800" dirty="0">
                    <a:latin typeface="Arial" panose="020B0604020202020204" pitchFamily="34" charset="0"/>
                    <a:ea typeface="Times New Roman" panose="02020603050405020304" pitchFamily="18" charset="0"/>
                    <a:cs typeface="Arial" panose="020B0604020202020204" pitchFamily="34" charset="0"/>
                  </a:rPr>
                  <a:t>=</a:t>
                </a:r>
                <a:r>
                  <a:rPr lang="en-GB" sz="3200" dirty="0">
                    <a:latin typeface="Arial" panose="020B0604020202020204" pitchFamily="34" charset="0"/>
                    <a:ea typeface="Times New Roman" panose="02020603050405020304" pitchFamily="18" charset="0"/>
                    <a:cs typeface="Arial" panose="020B0604020202020204" pitchFamily="34" charset="0"/>
                  </a:rPr>
                  <a:t>∞</a:t>
                </a:r>
                <a:r>
                  <a:rPr lang="en-GB" sz="2800" dirty="0">
                    <a:latin typeface="Arial" panose="020B0604020202020204" pitchFamily="34" charset="0"/>
                    <a:ea typeface="Times New Roman" panose="02020603050405020304" pitchFamily="18" charset="0"/>
                    <a:cs typeface="Arial" panose="020B0604020202020204" pitchFamily="34" charset="0"/>
                  </a:rPr>
                  <a:t>; or if we chose the components </a:t>
                </a:r>
                <a:r>
                  <a:rPr lang="en-GB" sz="2800" dirty="0">
                    <a:solidFill>
                      <a:srgbClr val="0000FF"/>
                    </a:solidFill>
                    <a:latin typeface="Arial" panose="020B0604020202020204" pitchFamily="34" charset="0"/>
                    <a:ea typeface="Times New Roman" panose="02020603050405020304" pitchFamily="18" charset="0"/>
                    <a:cs typeface="Arial" panose="020B0604020202020204" pitchFamily="34" charset="0"/>
                  </a:rPr>
                  <a:t>with replacement </a:t>
                </a:r>
                <a:r>
                  <a:rPr lang="en-GB" sz="2800" dirty="0">
                    <a:latin typeface="Arial" panose="020B0604020202020204" pitchFamily="34" charset="0"/>
                    <a:ea typeface="Times New Roman" panose="02020603050405020304" pitchFamily="18" charset="0"/>
                    <a:cs typeface="Arial" panose="020B0604020202020204" pitchFamily="34" charset="0"/>
                  </a:rPr>
                  <a:t>(if we accepted in the full set of possible mixtures that components may occur more than once per mixture). Well: Both is </a:t>
                </a:r>
                <a:r>
                  <a:rPr lang="en-GB" sz="2800" dirty="0">
                    <a:solidFill>
                      <a:srgbClr val="0000FF"/>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not </a:t>
                </a:r>
                <a:r>
                  <a:rPr lang="en-GB" sz="2800" dirty="0">
                    <a:solidFill>
                      <a:srgbClr val="0000FF"/>
                    </a:solidFill>
                    <a:latin typeface="Arial" panose="020B0604020202020204" pitchFamily="34" charset="0"/>
                    <a:ea typeface="Times New Roman" panose="02020603050405020304" pitchFamily="18" charset="0"/>
                    <a:cs typeface="Arial" panose="020B0604020202020204" pitchFamily="34" charset="0"/>
                  </a:rPr>
                  <a:t>our reality</a:t>
                </a:r>
                <a:r>
                  <a:rPr lang="en-GB" sz="2800" dirty="0">
                    <a:latin typeface="Arial" panose="020B0604020202020204" pitchFamily="34" charset="0"/>
                    <a:ea typeface="Times New Roman" panose="02020603050405020304" pitchFamily="18" charset="0"/>
                    <a:cs typeface="Arial" panose="020B0604020202020204" pitchFamily="34" charset="0"/>
                  </a:rPr>
                  <a:t>. </a:t>
                </a:r>
              </a:p>
              <a:p>
                <a:pPr>
                  <a:spcAft>
                    <a:spcPts val="1000"/>
                  </a:spcAft>
                </a:pPr>
                <a:r>
                  <a:rPr lang="en-GB" sz="2800" dirty="0">
                    <a:effectLst/>
                    <a:latin typeface="Arial" panose="020B0604020202020204" pitchFamily="34" charset="0"/>
                    <a:ea typeface="Times New Roman" panose="02020603050405020304" pitchFamily="18" charset="0"/>
                    <a:cs typeface="Arial" panose="020B0604020202020204" pitchFamily="34" charset="0"/>
                  </a:rPr>
                  <a:t>Therefore we expect  </a:t>
                </a:r>
                <a14:m>
                  <m:oMath xmlns:m="http://schemas.openxmlformats.org/officeDocument/2006/math">
                    <m:sSubSup>
                      <m:sSubSupPr>
                        <m:ctrlPr>
                          <a:rPr lang="en-GB"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bSupPr>
                      <m:e>
                        <m:r>
                          <m:rPr>
                            <m:sty m:val="p"/>
                          </m:rP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σ</m:t>
                        </m:r>
                      </m:e>
                      <m:sub>
                        <m:acc>
                          <m:accPr>
                            <m:chr m:val="̅"/>
                            <m:ctrlPr>
                              <a:rPr lang="en-GB"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e>
                        </m:acc>
                      </m:sub>
                      <m:sup>
                        <m: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bSup>
                    <m: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f>
                      <m:fPr>
                        <m:type m:val="skw"/>
                        <m:ctrlPr>
                          <a:rPr lang="en-GB"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sSubSup>
                          <m:sSubSupPr>
                            <m:ctrlPr>
                              <a:rPr lang="en-GB"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bSupPr>
                          <m:e>
                            <m:r>
                              <m:rPr>
                                <m:sty m:val="p"/>
                              </m:rPr>
                              <a:rPr lang="en-GB" sz="36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σ</m:t>
                            </m:r>
                          </m:e>
                          <m:sub>
                            <m:r>
                              <m:rPr>
                                <m:sty m:val="p"/>
                              </m:rPr>
                              <a:rPr lang="en-GB" sz="36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sub>
                          <m:sup>
                            <m:r>
                              <a:rPr lang="en-GB" sz="36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bSup>
                      </m:num>
                      <m:den>
                        <m:r>
                          <m:rPr>
                            <m:sty m:val="p"/>
                          </m:rP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N</m:t>
                        </m:r>
                      </m:den>
                    </m:f>
                    <m: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r>
                      <a:rPr lang="en-GB" sz="3600" b="0" i="0"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en-GB" sz="3600" b="0" i="0"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sSubSup>
                      <m:sSubSupPr>
                        <m:ctrlPr>
                          <a:rPr lang="en-GB"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bSupPr>
                      <m:e>
                        <m:r>
                          <m:rPr>
                            <m:sty m:val="p"/>
                          </m:rP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σ</m:t>
                        </m:r>
                      </m:e>
                      <m:sub>
                        <m:r>
                          <m:rPr>
                            <m:sty m:val="p"/>
                          </m:rP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sub>
                      <m:sup>
                        <m:r>
                          <a:rPr lang="en-GB" sz="3600" i="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bSup>
                  </m:oMath>
                </a14:m>
                <a:r>
                  <a:rPr lang="en-GB" sz="36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 </a:t>
                </a:r>
                <a:r>
                  <a:rPr lang="en-GB" sz="3600" dirty="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a:t>∙ [</a:t>
                </a:r>
                <a:r>
                  <a:rPr lang="en-GB" altLang="en-US" sz="3600" dirty="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a:t>1-(N-1/</a:t>
                </a:r>
                <a:r>
                  <a:rPr lang="en-GB" altLang="en-US" sz="3600" dirty="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a:t>K</a:t>
                </a:r>
                <a:r>
                  <a:rPr lang="en-GB" altLang="en-US" sz="3600" dirty="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a:t>-1)]</a:t>
                </a:r>
                <a:br>
                  <a:rPr lang="en-GB" altLang="en-US" sz="3600" dirty="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a:br>
                <a:r>
                  <a:rPr lang="en-GB" altLang="en-US" noProof="1">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Sukhatme and Sukhatme, 1970: Sampling Theory of Surveys with Applications. Iowa State Univ. Press. Page 14.  </a:t>
                </a:r>
                <a:br>
                  <a:rPr lang="en-GB" altLang="en-US" noProof="1">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br>
                <a:r>
                  <a:rPr lang="en-GB" altLang="en-US" noProof="1">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Arrenberg, J., 1998: Schätzung der Varianz von Mittelwert-Schätzern in endlichen Populationen. Page 134. </a:t>
                </a:r>
                <a:endParaRPr lang="en-GB" sz="2800" noProof="1">
                  <a:latin typeface="Arial" panose="020B0604020202020204" pitchFamily="34" charset="0"/>
                  <a:cs typeface="Arial" panose="020B0604020202020204" pitchFamily="34"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254000" y="493269"/>
                <a:ext cx="11692467" cy="4786951"/>
              </a:xfrm>
              <a:prstGeom prst="rect">
                <a:avLst/>
              </a:prstGeom>
              <a:blipFill>
                <a:blip r:embed="rId2"/>
                <a:stretch>
                  <a:fillRect l="-1095" t="-1401" r="-1199" b="-1146"/>
                </a:stretch>
              </a:blipFill>
            </p:spPr>
            <p:txBody>
              <a:bodyPr/>
              <a:lstStyle/>
              <a:p>
                <a:r>
                  <a:rPr lang="en-GB">
                    <a:noFill/>
                  </a:rPr>
                  <a:t> </a:t>
                </a:r>
              </a:p>
            </p:txBody>
          </p:sp>
        </mc:Fallback>
      </mc:AlternateContent>
    </p:spTree>
    <p:extLst>
      <p:ext uri="{BB962C8B-B14F-4D97-AF65-F5344CB8AC3E}">
        <p14:creationId xmlns:p14="http://schemas.microsoft.com/office/powerpoint/2010/main" val="879658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Rectangle 110"/>
          <p:cNvSpPr/>
          <p:nvPr/>
        </p:nvSpPr>
        <p:spPr>
          <a:xfrm>
            <a:off x="72000" y="1164210"/>
            <a:ext cx="6470202" cy="556023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72001" y="36000"/>
            <a:ext cx="1173079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Hybrid Breeding. </a:t>
            </a:r>
            <a:r>
              <a:rPr lang="en-GB" sz="2400" dirty="0">
                <a:latin typeface="Arial" panose="020B0604020202020204" pitchFamily="34" charset="0"/>
                <a:cs typeface="Arial" panose="020B0604020202020204" pitchFamily="34" charset="0"/>
              </a:rPr>
              <a:t>Have a look how ultra-super short a scheme can be drawn. </a:t>
            </a:r>
          </a:p>
        </p:txBody>
      </p:sp>
      <p:grpSp>
        <p:nvGrpSpPr>
          <p:cNvPr id="110" name="Group 109"/>
          <p:cNvGrpSpPr>
            <a:grpSpLocks noChangeAspect="1"/>
          </p:cNvGrpSpPr>
          <p:nvPr/>
        </p:nvGrpSpPr>
        <p:grpSpPr>
          <a:xfrm>
            <a:off x="164570" y="1547997"/>
            <a:ext cx="6045834" cy="5022914"/>
            <a:chOff x="164571" y="865188"/>
            <a:chExt cx="5545128" cy="4606925"/>
          </a:xfrm>
        </p:grpSpPr>
        <p:sp>
          <p:nvSpPr>
            <p:cNvPr id="5" name="Rectangle 2" descr="Diagonal weit nach oben"/>
            <p:cNvSpPr>
              <a:spLocks noChangeArrowheads="1"/>
            </p:cNvSpPr>
            <p:nvPr/>
          </p:nvSpPr>
          <p:spPr bwMode="auto">
            <a:xfrm>
              <a:off x="164571" y="4946650"/>
              <a:ext cx="2533650" cy="525463"/>
            </a:xfrm>
            <a:prstGeom prst="rect">
              <a:avLst/>
            </a:prstGeom>
            <a:pattFill prst="wdUpDiag">
              <a:fgClr>
                <a:schemeClr val="tx1"/>
              </a:fgClr>
              <a:bgClr>
                <a:schemeClr val="bg1"/>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 name="Text Box 3"/>
            <p:cNvSpPr txBox="1">
              <a:spLocks noChangeArrowheads="1"/>
            </p:cNvSpPr>
            <p:nvPr/>
          </p:nvSpPr>
          <p:spPr bwMode="auto">
            <a:xfrm>
              <a:off x="2907762" y="1123950"/>
              <a:ext cx="2801936" cy="366974"/>
            </a:xfrm>
            <a:prstGeom prst="rect">
              <a:avLst/>
            </a:prstGeom>
            <a:solidFill>
              <a:schemeClr val="bg1"/>
            </a:solidFill>
            <a:ln>
              <a:noFill/>
            </a:ln>
            <a:effectLst>
              <a:outerShdw dist="35921" dir="2700000" algn="ctr" rotWithShape="0">
                <a:schemeClr val="bg2"/>
              </a:outerShdw>
            </a:effectLst>
          </p:spPr>
          <p:txBody>
            <a:bodyPr wrap="square">
              <a:spAutoFit/>
            </a:bodyPr>
            <a:lstStyle/>
            <a:p>
              <a:pPr>
                <a:spcBef>
                  <a:spcPct val="50000"/>
                </a:spcBef>
              </a:pPr>
              <a:r>
                <a:rPr lang="en-GB" altLang="en-US" sz="2000" dirty="0">
                  <a:latin typeface="Arial" panose="020B0604020202020204" pitchFamily="34" charset="0"/>
                </a:rPr>
                <a:t>Test, select lines </a:t>
              </a:r>
            </a:p>
          </p:txBody>
        </p:sp>
        <p:sp>
          <p:nvSpPr>
            <p:cNvPr id="7" name="Text Box 4"/>
            <p:cNvSpPr txBox="1">
              <a:spLocks noChangeArrowheads="1"/>
            </p:cNvSpPr>
            <p:nvPr/>
          </p:nvSpPr>
          <p:spPr bwMode="auto">
            <a:xfrm>
              <a:off x="2907762" y="3022600"/>
              <a:ext cx="2801937" cy="366974"/>
            </a:xfrm>
            <a:prstGeom prst="rect">
              <a:avLst/>
            </a:prstGeom>
            <a:solidFill>
              <a:schemeClr val="bg1"/>
            </a:solidFill>
            <a:ln>
              <a:noFill/>
            </a:ln>
            <a:effectLst>
              <a:outerShdw dist="35921" dir="2700000" algn="ctr" rotWithShape="0">
                <a:schemeClr val="bg2"/>
              </a:outerShdw>
            </a:effectLst>
          </p:spPr>
          <p:txBody>
            <a:bodyPr>
              <a:spAutoFit/>
            </a:bodyPr>
            <a:lstStyle>
              <a:defPPr>
                <a:defRPr lang="en-US"/>
              </a:defPPr>
              <a:lvl1pPr>
                <a:spcBef>
                  <a:spcPct val="50000"/>
                </a:spcBef>
                <a:defRPr sz="2000">
                  <a:latin typeface="Arial" panose="020B0604020202020204" pitchFamily="34" charset="0"/>
                </a:defRPr>
              </a:lvl1pPr>
            </a:lstStyle>
            <a:p>
              <a:r>
                <a:rPr lang="en-GB" altLang="en-US" dirty="0"/>
                <a:t>Test </a:t>
              </a:r>
              <a:r>
                <a:rPr lang="en-GB" altLang="en-US" dirty="0" err="1"/>
                <a:t>experim</a:t>
              </a:r>
              <a:r>
                <a:rPr lang="en-GB" altLang="en-US" dirty="0"/>
                <a:t>. hybrids</a:t>
              </a:r>
            </a:p>
          </p:txBody>
        </p:sp>
        <p:sp>
          <p:nvSpPr>
            <p:cNvPr id="8" name="Text Box 5"/>
            <p:cNvSpPr txBox="1">
              <a:spLocks noChangeArrowheads="1"/>
            </p:cNvSpPr>
            <p:nvPr/>
          </p:nvSpPr>
          <p:spPr bwMode="auto">
            <a:xfrm>
              <a:off x="2890299" y="5062537"/>
              <a:ext cx="2801938" cy="366974"/>
            </a:xfrm>
            <a:prstGeom prst="rect">
              <a:avLst/>
            </a:prstGeom>
            <a:solidFill>
              <a:schemeClr val="bg1"/>
            </a:solidFill>
            <a:ln>
              <a:noFill/>
            </a:ln>
            <a:effectLst>
              <a:outerShdw dist="35921" dir="2700000" algn="ctr" rotWithShape="0">
                <a:schemeClr val="bg2"/>
              </a:outerShdw>
            </a:effectLst>
          </p:spPr>
          <p:txBody>
            <a:bodyPr>
              <a:spAutoFit/>
            </a:bodyPr>
            <a:lstStyle>
              <a:defPPr>
                <a:defRPr lang="en-US"/>
              </a:defPPr>
              <a:lvl1pPr>
                <a:spcBef>
                  <a:spcPct val="50000"/>
                </a:spcBef>
                <a:defRPr sz="2000">
                  <a:latin typeface="Arial" panose="020B0604020202020204" pitchFamily="34" charset="0"/>
                </a:defRPr>
              </a:lvl1pPr>
            </a:lstStyle>
            <a:p>
              <a:r>
                <a:rPr lang="en-GB" altLang="en-US" dirty="0"/>
                <a:t>Experimental cultivar</a:t>
              </a:r>
            </a:p>
          </p:txBody>
        </p:sp>
        <p:sp>
          <p:nvSpPr>
            <p:cNvPr id="9" name="AutoShape 6"/>
            <p:cNvSpPr>
              <a:spLocks noChangeArrowheads="1"/>
            </p:cNvSpPr>
            <p:nvPr/>
          </p:nvSpPr>
          <p:spPr bwMode="auto">
            <a:xfrm>
              <a:off x="486833" y="971550"/>
              <a:ext cx="61913" cy="52388"/>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 name="AutoShape 7"/>
            <p:cNvSpPr>
              <a:spLocks noChangeArrowheads="1"/>
            </p:cNvSpPr>
            <p:nvPr/>
          </p:nvSpPr>
          <p:spPr bwMode="auto">
            <a:xfrm>
              <a:off x="486833" y="1104900"/>
              <a:ext cx="61913" cy="5556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 name="AutoShape 8"/>
            <p:cNvSpPr>
              <a:spLocks noChangeArrowheads="1"/>
            </p:cNvSpPr>
            <p:nvPr/>
          </p:nvSpPr>
          <p:spPr bwMode="auto">
            <a:xfrm>
              <a:off x="486833" y="123983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 name="AutoShape 9"/>
            <p:cNvSpPr>
              <a:spLocks noChangeArrowheads="1"/>
            </p:cNvSpPr>
            <p:nvPr/>
          </p:nvSpPr>
          <p:spPr bwMode="auto">
            <a:xfrm>
              <a:off x="486833" y="137318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 name="AutoShape 10"/>
            <p:cNvSpPr>
              <a:spLocks noChangeArrowheads="1"/>
            </p:cNvSpPr>
            <p:nvPr/>
          </p:nvSpPr>
          <p:spPr bwMode="auto">
            <a:xfrm>
              <a:off x="486833" y="1509713"/>
              <a:ext cx="61913" cy="52387"/>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 name="Rectangle 11"/>
            <p:cNvSpPr>
              <a:spLocks noChangeArrowheads="1"/>
            </p:cNvSpPr>
            <p:nvPr/>
          </p:nvSpPr>
          <p:spPr bwMode="auto">
            <a:xfrm>
              <a:off x="4106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 name="AutoShape 12"/>
            <p:cNvSpPr>
              <a:spLocks noChangeArrowheads="1"/>
            </p:cNvSpPr>
            <p:nvPr/>
          </p:nvSpPr>
          <p:spPr bwMode="auto">
            <a:xfrm>
              <a:off x="791633" y="971550"/>
              <a:ext cx="61913" cy="52388"/>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 name="AutoShape 13"/>
            <p:cNvSpPr>
              <a:spLocks noChangeArrowheads="1"/>
            </p:cNvSpPr>
            <p:nvPr/>
          </p:nvSpPr>
          <p:spPr bwMode="auto">
            <a:xfrm>
              <a:off x="791633" y="1104900"/>
              <a:ext cx="61913" cy="5556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 name="AutoShape 14"/>
            <p:cNvSpPr>
              <a:spLocks noChangeArrowheads="1"/>
            </p:cNvSpPr>
            <p:nvPr/>
          </p:nvSpPr>
          <p:spPr bwMode="auto">
            <a:xfrm>
              <a:off x="791633" y="123983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AutoShape 15"/>
            <p:cNvSpPr>
              <a:spLocks noChangeArrowheads="1"/>
            </p:cNvSpPr>
            <p:nvPr/>
          </p:nvSpPr>
          <p:spPr bwMode="auto">
            <a:xfrm>
              <a:off x="791633" y="137318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 name="AutoShape 16"/>
            <p:cNvSpPr>
              <a:spLocks noChangeArrowheads="1"/>
            </p:cNvSpPr>
            <p:nvPr/>
          </p:nvSpPr>
          <p:spPr bwMode="auto">
            <a:xfrm>
              <a:off x="791633" y="1509713"/>
              <a:ext cx="61913" cy="52387"/>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Rectangle 17"/>
            <p:cNvSpPr>
              <a:spLocks noChangeArrowheads="1"/>
            </p:cNvSpPr>
            <p:nvPr/>
          </p:nvSpPr>
          <p:spPr bwMode="auto">
            <a:xfrm>
              <a:off x="7154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 name="AutoShape 18"/>
            <p:cNvSpPr>
              <a:spLocks noChangeArrowheads="1"/>
            </p:cNvSpPr>
            <p:nvPr/>
          </p:nvSpPr>
          <p:spPr bwMode="auto">
            <a:xfrm>
              <a:off x="1096433" y="971550"/>
              <a:ext cx="61913" cy="52388"/>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2" name="AutoShape 19"/>
            <p:cNvSpPr>
              <a:spLocks noChangeArrowheads="1"/>
            </p:cNvSpPr>
            <p:nvPr/>
          </p:nvSpPr>
          <p:spPr bwMode="auto">
            <a:xfrm>
              <a:off x="1096433" y="1104900"/>
              <a:ext cx="61913" cy="5556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 name="AutoShape 20"/>
            <p:cNvSpPr>
              <a:spLocks noChangeArrowheads="1"/>
            </p:cNvSpPr>
            <p:nvPr/>
          </p:nvSpPr>
          <p:spPr bwMode="auto">
            <a:xfrm>
              <a:off x="1096433" y="123983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4" name="AutoShape 21"/>
            <p:cNvSpPr>
              <a:spLocks noChangeArrowheads="1"/>
            </p:cNvSpPr>
            <p:nvPr/>
          </p:nvSpPr>
          <p:spPr bwMode="auto">
            <a:xfrm>
              <a:off x="1096433" y="137318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AutoShape 22"/>
            <p:cNvSpPr>
              <a:spLocks noChangeArrowheads="1"/>
            </p:cNvSpPr>
            <p:nvPr/>
          </p:nvSpPr>
          <p:spPr bwMode="auto">
            <a:xfrm>
              <a:off x="1096433" y="1509713"/>
              <a:ext cx="61913" cy="52387"/>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 name="Rectangle 23"/>
            <p:cNvSpPr>
              <a:spLocks noChangeArrowheads="1"/>
            </p:cNvSpPr>
            <p:nvPr/>
          </p:nvSpPr>
          <p:spPr bwMode="auto">
            <a:xfrm>
              <a:off x="10202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AutoShape 24"/>
            <p:cNvSpPr>
              <a:spLocks noChangeArrowheads="1"/>
            </p:cNvSpPr>
            <p:nvPr/>
          </p:nvSpPr>
          <p:spPr bwMode="auto">
            <a:xfrm>
              <a:off x="2010833" y="971550"/>
              <a:ext cx="61913" cy="52388"/>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AutoShape 25"/>
            <p:cNvSpPr>
              <a:spLocks noChangeArrowheads="1"/>
            </p:cNvSpPr>
            <p:nvPr/>
          </p:nvSpPr>
          <p:spPr bwMode="auto">
            <a:xfrm>
              <a:off x="2010833" y="1104900"/>
              <a:ext cx="61913" cy="5556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 name="AutoShape 26"/>
            <p:cNvSpPr>
              <a:spLocks noChangeArrowheads="1"/>
            </p:cNvSpPr>
            <p:nvPr/>
          </p:nvSpPr>
          <p:spPr bwMode="auto">
            <a:xfrm>
              <a:off x="2010833" y="123983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 name="AutoShape 27"/>
            <p:cNvSpPr>
              <a:spLocks noChangeArrowheads="1"/>
            </p:cNvSpPr>
            <p:nvPr/>
          </p:nvSpPr>
          <p:spPr bwMode="auto">
            <a:xfrm>
              <a:off x="2010833" y="137318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 name="AutoShape 28"/>
            <p:cNvSpPr>
              <a:spLocks noChangeArrowheads="1"/>
            </p:cNvSpPr>
            <p:nvPr/>
          </p:nvSpPr>
          <p:spPr bwMode="auto">
            <a:xfrm>
              <a:off x="2010833" y="1509713"/>
              <a:ext cx="61913" cy="52387"/>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 name="Rectangle 29"/>
            <p:cNvSpPr>
              <a:spLocks noChangeArrowheads="1"/>
            </p:cNvSpPr>
            <p:nvPr/>
          </p:nvSpPr>
          <p:spPr bwMode="auto">
            <a:xfrm>
              <a:off x="19346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 name="AutoShape 30"/>
            <p:cNvSpPr>
              <a:spLocks noChangeArrowheads="1"/>
            </p:cNvSpPr>
            <p:nvPr/>
          </p:nvSpPr>
          <p:spPr bwMode="auto">
            <a:xfrm>
              <a:off x="1401233" y="971550"/>
              <a:ext cx="61913" cy="52388"/>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4" name="AutoShape 31"/>
            <p:cNvSpPr>
              <a:spLocks noChangeArrowheads="1"/>
            </p:cNvSpPr>
            <p:nvPr/>
          </p:nvSpPr>
          <p:spPr bwMode="auto">
            <a:xfrm>
              <a:off x="1401233" y="1104900"/>
              <a:ext cx="61913" cy="5556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 name="AutoShape 32"/>
            <p:cNvSpPr>
              <a:spLocks noChangeArrowheads="1"/>
            </p:cNvSpPr>
            <p:nvPr/>
          </p:nvSpPr>
          <p:spPr bwMode="auto">
            <a:xfrm>
              <a:off x="1401233" y="123983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 name="AutoShape 33"/>
            <p:cNvSpPr>
              <a:spLocks noChangeArrowheads="1"/>
            </p:cNvSpPr>
            <p:nvPr/>
          </p:nvSpPr>
          <p:spPr bwMode="auto">
            <a:xfrm>
              <a:off x="1401233" y="137318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 name="AutoShape 34"/>
            <p:cNvSpPr>
              <a:spLocks noChangeArrowheads="1"/>
            </p:cNvSpPr>
            <p:nvPr/>
          </p:nvSpPr>
          <p:spPr bwMode="auto">
            <a:xfrm>
              <a:off x="1401233" y="1509713"/>
              <a:ext cx="61913" cy="52387"/>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8" name="Rectangle 35"/>
            <p:cNvSpPr>
              <a:spLocks noChangeArrowheads="1"/>
            </p:cNvSpPr>
            <p:nvPr/>
          </p:nvSpPr>
          <p:spPr bwMode="auto">
            <a:xfrm>
              <a:off x="13250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 name="AutoShape 36"/>
            <p:cNvSpPr>
              <a:spLocks noChangeArrowheads="1"/>
            </p:cNvSpPr>
            <p:nvPr/>
          </p:nvSpPr>
          <p:spPr bwMode="auto">
            <a:xfrm>
              <a:off x="1706033" y="971550"/>
              <a:ext cx="61913" cy="52388"/>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 name="AutoShape 37"/>
            <p:cNvSpPr>
              <a:spLocks noChangeArrowheads="1"/>
            </p:cNvSpPr>
            <p:nvPr/>
          </p:nvSpPr>
          <p:spPr bwMode="auto">
            <a:xfrm>
              <a:off x="1706033" y="1104900"/>
              <a:ext cx="61913" cy="5556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 name="AutoShape 38"/>
            <p:cNvSpPr>
              <a:spLocks noChangeArrowheads="1"/>
            </p:cNvSpPr>
            <p:nvPr/>
          </p:nvSpPr>
          <p:spPr bwMode="auto">
            <a:xfrm>
              <a:off x="1706033" y="123983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 name="AutoShape 39"/>
            <p:cNvSpPr>
              <a:spLocks noChangeArrowheads="1"/>
            </p:cNvSpPr>
            <p:nvPr/>
          </p:nvSpPr>
          <p:spPr bwMode="auto">
            <a:xfrm>
              <a:off x="1706033" y="137318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3" name="AutoShape 40"/>
            <p:cNvSpPr>
              <a:spLocks noChangeArrowheads="1"/>
            </p:cNvSpPr>
            <p:nvPr/>
          </p:nvSpPr>
          <p:spPr bwMode="auto">
            <a:xfrm>
              <a:off x="1706033" y="1509713"/>
              <a:ext cx="61913" cy="52387"/>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 name="Rectangle 41"/>
            <p:cNvSpPr>
              <a:spLocks noChangeArrowheads="1"/>
            </p:cNvSpPr>
            <p:nvPr/>
          </p:nvSpPr>
          <p:spPr bwMode="auto">
            <a:xfrm>
              <a:off x="16298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nvGrpSpPr>
            <p:cNvPr id="45" name="Group 42"/>
            <p:cNvGrpSpPr>
              <a:grpSpLocks/>
            </p:cNvGrpSpPr>
            <p:nvPr/>
          </p:nvGrpSpPr>
          <p:grpSpPr bwMode="auto">
            <a:xfrm>
              <a:off x="2010833" y="2693988"/>
              <a:ext cx="428625" cy="690562"/>
              <a:chOff x="432" y="3936"/>
              <a:chExt cx="384" cy="672"/>
            </a:xfrm>
          </p:grpSpPr>
          <p:sp>
            <p:nvSpPr>
              <p:cNvPr id="46" name="Rectangle 43"/>
              <p:cNvSpPr>
                <a:spLocks noChangeArrowheads="1"/>
              </p:cNvSpPr>
              <p:nvPr/>
            </p:nvSpPr>
            <p:spPr bwMode="auto">
              <a:xfrm>
                <a:off x="432" y="3936"/>
                <a:ext cx="240" cy="57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 name="Rectangle 44"/>
              <p:cNvSpPr>
                <a:spLocks noChangeArrowheads="1"/>
              </p:cNvSpPr>
              <p:nvPr/>
            </p:nvSpPr>
            <p:spPr bwMode="auto">
              <a:xfrm>
                <a:off x="496" y="3985"/>
                <a:ext cx="240" cy="576"/>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 name="Rectangle 45"/>
              <p:cNvSpPr>
                <a:spLocks noChangeArrowheads="1"/>
              </p:cNvSpPr>
              <p:nvPr/>
            </p:nvSpPr>
            <p:spPr bwMode="auto">
              <a:xfrm>
                <a:off x="576" y="4032"/>
                <a:ext cx="240" cy="576"/>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9" name="Line 46"/>
            <p:cNvSpPr>
              <a:spLocks noChangeShapeType="1"/>
            </p:cNvSpPr>
            <p:nvPr/>
          </p:nvSpPr>
          <p:spPr bwMode="auto">
            <a:xfrm>
              <a:off x="2156883" y="2481263"/>
              <a:ext cx="3175" cy="211137"/>
            </a:xfrm>
            <a:prstGeom prst="line">
              <a:avLst/>
            </a:prstGeom>
            <a:noFill/>
            <a:ln w="1905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0" name="AutoShape 47"/>
            <p:cNvSpPr>
              <a:spLocks noChangeArrowheads="1"/>
            </p:cNvSpPr>
            <p:nvPr/>
          </p:nvSpPr>
          <p:spPr bwMode="auto">
            <a:xfrm>
              <a:off x="897996" y="3854450"/>
              <a:ext cx="61912" cy="5556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 name="AutoShape 48"/>
            <p:cNvSpPr>
              <a:spLocks noChangeArrowheads="1"/>
            </p:cNvSpPr>
            <p:nvPr/>
          </p:nvSpPr>
          <p:spPr bwMode="auto">
            <a:xfrm>
              <a:off x="897996" y="3989388"/>
              <a:ext cx="61912" cy="53975"/>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 name="AutoShape 49"/>
            <p:cNvSpPr>
              <a:spLocks noChangeArrowheads="1"/>
            </p:cNvSpPr>
            <p:nvPr/>
          </p:nvSpPr>
          <p:spPr bwMode="auto">
            <a:xfrm>
              <a:off x="897996" y="4122738"/>
              <a:ext cx="61912"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 name="AutoShape 50"/>
            <p:cNvSpPr>
              <a:spLocks noChangeArrowheads="1"/>
            </p:cNvSpPr>
            <p:nvPr/>
          </p:nvSpPr>
          <p:spPr bwMode="auto">
            <a:xfrm>
              <a:off x="897996" y="4256088"/>
              <a:ext cx="61912" cy="57150"/>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 name="AutoShape 51"/>
            <p:cNvSpPr>
              <a:spLocks noChangeArrowheads="1"/>
            </p:cNvSpPr>
            <p:nvPr/>
          </p:nvSpPr>
          <p:spPr bwMode="auto">
            <a:xfrm>
              <a:off x="897996" y="4392613"/>
              <a:ext cx="61912" cy="53975"/>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 name="AutoShape 52"/>
            <p:cNvSpPr>
              <a:spLocks noChangeArrowheads="1"/>
            </p:cNvSpPr>
            <p:nvPr/>
          </p:nvSpPr>
          <p:spPr bwMode="auto">
            <a:xfrm rot="2714443">
              <a:off x="1175809" y="3941762"/>
              <a:ext cx="304800" cy="3460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6" name="AutoShape 53"/>
            <p:cNvSpPr>
              <a:spLocks noChangeArrowheads="1"/>
            </p:cNvSpPr>
            <p:nvPr/>
          </p:nvSpPr>
          <p:spPr bwMode="auto">
            <a:xfrm>
              <a:off x="1688571" y="3854450"/>
              <a:ext cx="61912" cy="55563"/>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7" name="AutoShape 54"/>
            <p:cNvSpPr>
              <a:spLocks noChangeArrowheads="1"/>
            </p:cNvSpPr>
            <p:nvPr/>
          </p:nvSpPr>
          <p:spPr bwMode="auto">
            <a:xfrm>
              <a:off x="1688571" y="3989388"/>
              <a:ext cx="61912" cy="53975"/>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8" name="AutoShape 55"/>
            <p:cNvSpPr>
              <a:spLocks noChangeArrowheads="1"/>
            </p:cNvSpPr>
            <p:nvPr/>
          </p:nvSpPr>
          <p:spPr bwMode="auto">
            <a:xfrm>
              <a:off x="1688571" y="4122738"/>
              <a:ext cx="61912" cy="55562"/>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 name="AutoShape 56"/>
            <p:cNvSpPr>
              <a:spLocks noChangeArrowheads="1"/>
            </p:cNvSpPr>
            <p:nvPr/>
          </p:nvSpPr>
          <p:spPr bwMode="auto">
            <a:xfrm>
              <a:off x="1688571" y="4256088"/>
              <a:ext cx="61912" cy="57150"/>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 name="AutoShape 57"/>
            <p:cNvSpPr>
              <a:spLocks noChangeArrowheads="1"/>
            </p:cNvSpPr>
            <p:nvPr/>
          </p:nvSpPr>
          <p:spPr bwMode="auto">
            <a:xfrm>
              <a:off x="1688571" y="4392613"/>
              <a:ext cx="61912" cy="53975"/>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 name="Text Box 58"/>
            <p:cNvSpPr txBox="1">
              <a:spLocks noChangeArrowheads="1"/>
            </p:cNvSpPr>
            <p:nvPr/>
          </p:nvSpPr>
          <p:spPr bwMode="auto">
            <a:xfrm>
              <a:off x="2890299" y="4008437"/>
              <a:ext cx="2801938" cy="649260"/>
            </a:xfrm>
            <a:prstGeom prst="rect">
              <a:avLst/>
            </a:prstGeom>
            <a:solidFill>
              <a:schemeClr val="bg1"/>
            </a:solidFill>
            <a:ln>
              <a:noFill/>
            </a:ln>
            <a:effectLst>
              <a:outerShdw dist="35921" dir="2700000" algn="ctr" rotWithShape="0">
                <a:schemeClr val="bg2"/>
              </a:outerShdw>
            </a:effectLst>
          </p:spPr>
          <p:txBody>
            <a:bodyPr>
              <a:spAutoFit/>
            </a:bodyPr>
            <a:lstStyle>
              <a:defPPr>
                <a:defRPr lang="en-US"/>
              </a:defPPr>
              <a:lvl1pPr>
                <a:spcBef>
                  <a:spcPct val="50000"/>
                </a:spcBef>
                <a:defRPr sz="2000">
                  <a:latin typeface="Arial" panose="020B0604020202020204" pitchFamily="34" charset="0"/>
                </a:defRPr>
              </a:lvl1pPr>
            </a:lstStyle>
            <a:p>
              <a:r>
                <a:rPr lang="en-GB" altLang="en-US" dirty="0"/>
                <a:t>Select, produce best hybrid</a:t>
              </a:r>
            </a:p>
          </p:txBody>
        </p:sp>
        <p:cxnSp>
          <p:nvCxnSpPr>
            <p:cNvPr id="62" name="AutoShape 59"/>
            <p:cNvCxnSpPr>
              <a:cxnSpLocks noChangeShapeType="1"/>
              <a:endCxn id="56" idx="0"/>
            </p:cNvCxnSpPr>
            <p:nvPr/>
          </p:nvCxnSpPr>
          <p:spPr bwMode="auto">
            <a:xfrm rot="5400000">
              <a:off x="1399448" y="2571949"/>
              <a:ext cx="1649810" cy="947739"/>
            </a:xfrm>
            <a:prstGeom prst="bentConnector2">
              <a:avLst/>
            </a:prstGeom>
            <a:noFill/>
            <a:ln w="19050">
              <a:solidFill>
                <a:srgbClr val="0000FF"/>
              </a:solidFill>
              <a:miter lim="800000"/>
              <a:headEnd type="none" w="lg" len="lg"/>
              <a:tailEnd type="triangle" w="lg" len="lg"/>
            </a:ln>
            <a:effectLst>
              <a:outerShdw dist="35921" dir="2700000" algn="ctr" rotWithShape="0">
                <a:schemeClr val="bg2"/>
              </a:outerShdw>
            </a:effectLst>
            <a:extLst>
              <a:ext uri="{909E8E84-426E-40DD-AFC4-6F175D3DCCD1}">
                <a14:hiddenFill xmlns:a14="http://schemas.microsoft.com/office/drawing/2010/main">
                  <a:noFill/>
                </a14:hiddenFill>
              </a:ext>
            </a:extLst>
          </p:spPr>
        </p:cxnSp>
        <p:sp>
          <p:nvSpPr>
            <p:cNvPr id="63" name="Line 60"/>
            <p:cNvSpPr>
              <a:spLocks noChangeShapeType="1"/>
            </p:cNvSpPr>
            <p:nvPr/>
          </p:nvSpPr>
          <p:spPr bwMode="auto">
            <a:xfrm>
              <a:off x="566208" y="998538"/>
              <a:ext cx="0" cy="733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4" name="Line 61"/>
            <p:cNvSpPr>
              <a:spLocks noChangeShapeType="1"/>
            </p:cNvSpPr>
            <p:nvPr/>
          </p:nvSpPr>
          <p:spPr bwMode="auto">
            <a:xfrm>
              <a:off x="1175808" y="989013"/>
              <a:ext cx="3175" cy="10302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5" name="Line 62"/>
            <p:cNvSpPr>
              <a:spLocks noChangeShapeType="1"/>
            </p:cNvSpPr>
            <p:nvPr/>
          </p:nvSpPr>
          <p:spPr bwMode="auto">
            <a:xfrm>
              <a:off x="871008" y="984250"/>
              <a:ext cx="0" cy="8826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6" name="Line 63"/>
            <p:cNvSpPr>
              <a:spLocks noChangeShapeType="1"/>
            </p:cNvSpPr>
            <p:nvPr/>
          </p:nvSpPr>
          <p:spPr bwMode="auto">
            <a:xfrm flipH="1">
              <a:off x="1477433" y="984250"/>
              <a:ext cx="3175" cy="1174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7" name="Line 64"/>
            <p:cNvSpPr>
              <a:spLocks noChangeShapeType="1"/>
            </p:cNvSpPr>
            <p:nvPr/>
          </p:nvSpPr>
          <p:spPr bwMode="auto">
            <a:xfrm flipH="1">
              <a:off x="1782233" y="995363"/>
              <a:ext cx="1588" cy="1317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8" name="Line 65"/>
            <p:cNvSpPr>
              <a:spLocks noChangeShapeType="1"/>
            </p:cNvSpPr>
            <p:nvPr/>
          </p:nvSpPr>
          <p:spPr bwMode="auto">
            <a:xfrm flipH="1">
              <a:off x="2087033" y="995363"/>
              <a:ext cx="3175" cy="1447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9" name="Line 66"/>
            <p:cNvSpPr>
              <a:spLocks noChangeShapeType="1"/>
            </p:cNvSpPr>
            <p:nvPr/>
          </p:nvSpPr>
          <p:spPr bwMode="auto">
            <a:xfrm>
              <a:off x="978958" y="387826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0" name="Line 67"/>
            <p:cNvSpPr>
              <a:spLocks noChangeShapeType="1"/>
            </p:cNvSpPr>
            <p:nvPr/>
          </p:nvSpPr>
          <p:spPr bwMode="auto">
            <a:xfrm>
              <a:off x="1769533" y="387826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1" name="AutoShape 68"/>
            <p:cNvSpPr>
              <a:spLocks noChangeArrowheads="1"/>
            </p:cNvSpPr>
            <p:nvPr/>
          </p:nvSpPr>
          <p:spPr bwMode="auto">
            <a:xfrm>
              <a:off x="486833" y="170973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2" name="AutoShape 69"/>
            <p:cNvSpPr>
              <a:spLocks noChangeArrowheads="1"/>
            </p:cNvSpPr>
            <p:nvPr/>
          </p:nvSpPr>
          <p:spPr bwMode="auto">
            <a:xfrm>
              <a:off x="791633" y="1852613"/>
              <a:ext cx="61913" cy="52387"/>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 name="AutoShape 70"/>
            <p:cNvSpPr>
              <a:spLocks noChangeArrowheads="1"/>
            </p:cNvSpPr>
            <p:nvPr/>
          </p:nvSpPr>
          <p:spPr bwMode="auto">
            <a:xfrm>
              <a:off x="2010833" y="2413000"/>
              <a:ext cx="61913" cy="5556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 name="AutoShape 71"/>
            <p:cNvSpPr>
              <a:spLocks noChangeArrowheads="1"/>
            </p:cNvSpPr>
            <p:nvPr/>
          </p:nvSpPr>
          <p:spPr bwMode="auto">
            <a:xfrm>
              <a:off x="1401233" y="2133600"/>
              <a:ext cx="61913" cy="52388"/>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5" name="AutoShape 72"/>
            <p:cNvSpPr>
              <a:spLocks noChangeArrowheads="1"/>
            </p:cNvSpPr>
            <p:nvPr/>
          </p:nvSpPr>
          <p:spPr bwMode="auto">
            <a:xfrm>
              <a:off x="1096433" y="1992313"/>
              <a:ext cx="61913" cy="53975"/>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6" name="AutoShape 73"/>
            <p:cNvSpPr>
              <a:spLocks noChangeArrowheads="1"/>
            </p:cNvSpPr>
            <p:nvPr/>
          </p:nvSpPr>
          <p:spPr bwMode="auto">
            <a:xfrm>
              <a:off x="1706033" y="2273300"/>
              <a:ext cx="61913" cy="5556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7" name="AutoShape 74"/>
            <p:cNvSpPr>
              <a:spLocks noChangeArrowheads="1"/>
            </p:cNvSpPr>
            <p:nvPr/>
          </p:nvSpPr>
          <p:spPr bwMode="auto">
            <a:xfrm rot="2714443">
              <a:off x="597164" y="1683544"/>
              <a:ext cx="93663"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8" name="AutoShape 75"/>
            <p:cNvSpPr>
              <a:spLocks noChangeArrowheads="1"/>
            </p:cNvSpPr>
            <p:nvPr/>
          </p:nvSpPr>
          <p:spPr bwMode="auto">
            <a:xfrm rot="2714443">
              <a:off x="896408" y="1830388"/>
              <a:ext cx="92075"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9" name="AutoShape 76"/>
            <p:cNvSpPr>
              <a:spLocks noChangeArrowheads="1"/>
            </p:cNvSpPr>
            <p:nvPr/>
          </p:nvSpPr>
          <p:spPr bwMode="auto">
            <a:xfrm rot="2714443">
              <a:off x="1198033" y="1979613"/>
              <a:ext cx="92075"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0" name="AutoShape 77"/>
            <p:cNvSpPr>
              <a:spLocks noChangeArrowheads="1"/>
            </p:cNvSpPr>
            <p:nvPr/>
          </p:nvSpPr>
          <p:spPr bwMode="auto">
            <a:xfrm rot="2714443">
              <a:off x="1511564" y="2108994"/>
              <a:ext cx="93663"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1" name="AutoShape 78"/>
            <p:cNvSpPr>
              <a:spLocks noChangeArrowheads="1"/>
            </p:cNvSpPr>
            <p:nvPr/>
          </p:nvSpPr>
          <p:spPr bwMode="auto">
            <a:xfrm rot="2714443">
              <a:off x="1817952" y="2258219"/>
              <a:ext cx="90487"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2" name="AutoShape 79"/>
            <p:cNvSpPr>
              <a:spLocks noChangeArrowheads="1"/>
            </p:cNvSpPr>
            <p:nvPr/>
          </p:nvSpPr>
          <p:spPr bwMode="auto">
            <a:xfrm rot="2714443">
              <a:off x="2111640" y="2389981"/>
              <a:ext cx="93662"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 name="AutoShape 80"/>
            <p:cNvSpPr>
              <a:spLocks noChangeArrowheads="1"/>
            </p:cNvSpPr>
            <p:nvPr/>
          </p:nvSpPr>
          <p:spPr bwMode="auto">
            <a:xfrm>
              <a:off x="2544233" y="1790700"/>
              <a:ext cx="61913" cy="5556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4" name="AutoShape 81"/>
            <p:cNvSpPr>
              <a:spLocks noChangeArrowheads="1"/>
            </p:cNvSpPr>
            <p:nvPr/>
          </p:nvSpPr>
          <p:spPr bwMode="auto">
            <a:xfrm>
              <a:off x="2544233" y="1925638"/>
              <a:ext cx="61913" cy="5556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5" name="AutoShape 82"/>
            <p:cNvSpPr>
              <a:spLocks noChangeArrowheads="1"/>
            </p:cNvSpPr>
            <p:nvPr/>
          </p:nvSpPr>
          <p:spPr bwMode="auto">
            <a:xfrm>
              <a:off x="2544233" y="2062163"/>
              <a:ext cx="61913" cy="52387"/>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6" name="AutoShape 83"/>
            <p:cNvSpPr>
              <a:spLocks noChangeArrowheads="1"/>
            </p:cNvSpPr>
            <p:nvPr/>
          </p:nvSpPr>
          <p:spPr bwMode="auto">
            <a:xfrm>
              <a:off x="2544233" y="2195513"/>
              <a:ext cx="61913" cy="53975"/>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7" name="AutoShape 84"/>
            <p:cNvSpPr>
              <a:spLocks noChangeArrowheads="1"/>
            </p:cNvSpPr>
            <p:nvPr/>
          </p:nvSpPr>
          <p:spPr bwMode="auto">
            <a:xfrm>
              <a:off x="2544233" y="2328863"/>
              <a:ext cx="61913" cy="53975"/>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8" name="Line 85"/>
            <p:cNvSpPr>
              <a:spLocks noChangeShapeType="1"/>
            </p:cNvSpPr>
            <p:nvPr/>
          </p:nvSpPr>
          <p:spPr bwMode="auto">
            <a:xfrm>
              <a:off x="2620433" y="1663700"/>
              <a:ext cx="0" cy="852488"/>
            </a:xfrm>
            <a:prstGeom prst="line">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9" name="Line 86"/>
            <p:cNvSpPr>
              <a:spLocks noChangeShapeType="1"/>
            </p:cNvSpPr>
            <p:nvPr/>
          </p:nvSpPr>
          <p:spPr bwMode="auto">
            <a:xfrm rot="10800000">
              <a:off x="728133" y="1738313"/>
              <a:ext cx="1736725" cy="1587"/>
            </a:xfrm>
            <a:prstGeom prst="line">
              <a:avLst/>
            </a:prstGeom>
            <a:noFill/>
            <a:ln w="12700">
              <a:solidFill>
                <a:schemeClr val="tx1"/>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0" name="Line 87"/>
            <p:cNvSpPr>
              <a:spLocks noChangeShapeType="1"/>
            </p:cNvSpPr>
            <p:nvPr/>
          </p:nvSpPr>
          <p:spPr bwMode="auto">
            <a:xfrm rot="10800000" flipV="1">
              <a:off x="1007533" y="1874838"/>
              <a:ext cx="1460500" cy="3175"/>
            </a:xfrm>
            <a:prstGeom prst="line">
              <a:avLst/>
            </a:prstGeom>
            <a:noFill/>
            <a:ln w="12700">
              <a:solidFill>
                <a:schemeClr val="tx1">
                  <a:lumMod val="50000"/>
                  <a:lumOff val="50000"/>
                </a:schemeClr>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1" name="Line 88"/>
            <p:cNvSpPr>
              <a:spLocks noChangeShapeType="1"/>
            </p:cNvSpPr>
            <p:nvPr/>
          </p:nvSpPr>
          <p:spPr bwMode="auto">
            <a:xfrm rot="10800000" flipV="1">
              <a:off x="1293283" y="2027238"/>
              <a:ext cx="1177925" cy="3175"/>
            </a:xfrm>
            <a:prstGeom prst="line">
              <a:avLst/>
            </a:prstGeom>
            <a:noFill/>
            <a:ln w="12700">
              <a:solidFill>
                <a:schemeClr val="tx1">
                  <a:lumMod val="50000"/>
                  <a:lumOff val="50000"/>
                </a:schemeClr>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2" name="Line 89"/>
            <p:cNvSpPr>
              <a:spLocks noChangeShapeType="1"/>
            </p:cNvSpPr>
            <p:nvPr/>
          </p:nvSpPr>
          <p:spPr bwMode="auto">
            <a:xfrm rot="10800000">
              <a:off x="1598083" y="2157413"/>
              <a:ext cx="863600" cy="0"/>
            </a:xfrm>
            <a:prstGeom prst="line">
              <a:avLst/>
            </a:prstGeom>
            <a:noFill/>
            <a:ln w="12700">
              <a:solidFill>
                <a:schemeClr val="tx1"/>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3" name="Line 90"/>
            <p:cNvSpPr>
              <a:spLocks noChangeShapeType="1"/>
            </p:cNvSpPr>
            <p:nvPr/>
          </p:nvSpPr>
          <p:spPr bwMode="auto">
            <a:xfrm rot="10800000" flipV="1">
              <a:off x="1915583" y="2309813"/>
              <a:ext cx="552450" cy="0"/>
            </a:xfrm>
            <a:prstGeom prst="line">
              <a:avLst/>
            </a:prstGeom>
            <a:noFill/>
            <a:ln w="12700">
              <a:solidFill>
                <a:schemeClr val="tx1">
                  <a:lumMod val="50000"/>
                  <a:lumOff val="50000"/>
                </a:schemeClr>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4" name="Line 91"/>
            <p:cNvSpPr>
              <a:spLocks noChangeShapeType="1"/>
            </p:cNvSpPr>
            <p:nvPr/>
          </p:nvSpPr>
          <p:spPr bwMode="auto">
            <a:xfrm rot="10800000" flipV="1">
              <a:off x="2204508" y="2438400"/>
              <a:ext cx="260350" cy="4763"/>
            </a:xfrm>
            <a:prstGeom prst="line">
              <a:avLst/>
            </a:prstGeom>
            <a:noFill/>
            <a:ln w="12700">
              <a:solidFill>
                <a:schemeClr val="tx1"/>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95" name="Group 92"/>
            <p:cNvGrpSpPr>
              <a:grpSpLocks/>
            </p:cNvGrpSpPr>
            <p:nvPr/>
          </p:nvGrpSpPr>
          <p:grpSpPr bwMode="auto">
            <a:xfrm>
              <a:off x="1401233" y="2697163"/>
              <a:ext cx="428625" cy="688975"/>
              <a:chOff x="432" y="3936"/>
              <a:chExt cx="384" cy="672"/>
            </a:xfrm>
          </p:grpSpPr>
          <p:sp>
            <p:nvSpPr>
              <p:cNvPr id="96" name="Rectangle 93"/>
              <p:cNvSpPr>
                <a:spLocks noChangeArrowheads="1"/>
              </p:cNvSpPr>
              <p:nvPr/>
            </p:nvSpPr>
            <p:spPr bwMode="auto">
              <a:xfrm>
                <a:off x="432" y="3936"/>
                <a:ext cx="240" cy="57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 name="Rectangle 94"/>
              <p:cNvSpPr>
                <a:spLocks noChangeArrowheads="1"/>
              </p:cNvSpPr>
              <p:nvPr/>
            </p:nvSpPr>
            <p:spPr bwMode="auto">
              <a:xfrm>
                <a:off x="496" y="3985"/>
                <a:ext cx="240" cy="576"/>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8" name="Rectangle 95"/>
              <p:cNvSpPr>
                <a:spLocks noChangeArrowheads="1"/>
              </p:cNvSpPr>
              <p:nvPr/>
            </p:nvSpPr>
            <p:spPr bwMode="auto">
              <a:xfrm>
                <a:off x="576" y="4032"/>
                <a:ext cx="240" cy="576"/>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9" name="Line 96"/>
            <p:cNvSpPr>
              <a:spLocks noChangeShapeType="1"/>
            </p:cNvSpPr>
            <p:nvPr/>
          </p:nvSpPr>
          <p:spPr bwMode="auto">
            <a:xfrm>
              <a:off x="1550458" y="2197100"/>
              <a:ext cx="3175" cy="495300"/>
            </a:xfrm>
            <a:prstGeom prst="line">
              <a:avLst/>
            </a:prstGeom>
            <a:noFill/>
            <a:ln w="1905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0" name="Rectangle 97"/>
            <p:cNvSpPr>
              <a:spLocks noChangeArrowheads="1"/>
            </p:cNvSpPr>
            <p:nvPr/>
          </p:nvSpPr>
          <p:spPr bwMode="auto">
            <a:xfrm>
              <a:off x="486833" y="2693988"/>
              <a:ext cx="268288" cy="590550"/>
            </a:xfrm>
            <a:prstGeom prst="rect">
              <a:avLst/>
            </a:prstGeom>
            <a:solidFill>
              <a:srgbClr val="3333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 name="Rectangle 98"/>
            <p:cNvSpPr>
              <a:spLocks noChangeArrowheads="1"/>
            </p:cNvSpPr>
            <p:nvPr/>
          </p:nvSpPr>
          <p:spPr bwMode="auto">
            <a:xfrm>
              <a:off x="558271" y="2743200"/>
              <a:ext cx="268287" cy="592138"/>
            </a:xfrm>
            <a:prstGeom prst="rect">
              <a:avLst/>
            </a:prstGeom>
            <a:solidFill>
              <a:srgbClr val="1C1C1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 name="Rectangle 99"/>
            <p:cNvSpPr>
              <a:spLocks noChangeArrowheads="1"/>
            </p:cNvSpPr>
            <p:nvPr/>
          </p:nvSpPr>
          <p:spPr bwMode="auto">
            <a:xfrm>
              <a:off x="647171" y="2792413"/>
              <a:ext cx="268287" cy="592137"/>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Line 100"/>
            <p:cNvSpPr>
              <a:spLocks noChangeShapeType="1"/>
            </p:cNvSpPr>
            <p:nvPr/>
          </p:nvSpPr>
          <p:spPr bwMode="auto">
            <a:xfrm>
              <a:off x="642408" y="1795463"/>
              <a:ext cx="0" cy="903287"/>
            </a:xfrm>
            <a:prstGeom prst="line">
              <a:avLst/>
            </a:prstGeom>
            <a:noFill/>
            <a:ln w="1905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5" name="Line 102"/>
            <p:cNvSpPr>
              <a:spLocks noChangeShapeType="1"/>
            </p:cNvSpPr>
            <p:nvPr/>
          </p:nvSpPr>
          <p:spPr bwMode="auto">
            <a:xfrm>
              <a:off x="1307571" y="4241800"/>
              <a:ext cx="0" cy="7048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6" name="Text Box 103"/>
            <p:cNvSpPr txBox="1">
              <a:spLocks noChangeArrowheads="1"/>
            </p:cNvSpPr>
            <p:nvPr/>
          </p:nvSpPr>
          <p:spPr bwMode="auto">
            <a:xfrm>
              <a:off x="2907761" y="1968500"/>
              <a:ext cx="2801937" cy="649260"/>
            </a:xfrm>
            <a:prstGeom prst="rect">
              <a:avLst/>
            </a:prstGeom>
            <a:solidFill>
              <a:schemeClr val="bg1"/>
            </a:solidFill>
            <a:ln>
              <a:noFill/>
            </a:ln>
            <a:effectLst>
              <a:outerShdw dist="35921" dir="2700000" algn="ctr" rotWithShape="0">
                <a:schemeClr val="bg2"/>
              </a:outerShdw>
            </a:effectLst>
          </p:spPr>
          <p:txBody>
            <a:bodyPr wrap="square">
              <a:spAutoFit/>
            </a:bodyPr>
            <a:lstStyle>
              <a:defPPr>
                <a:defRPr lang="en-US"/>
              </a:defPPr>
              <a:lvl1pPr>
                <a:spcBef>
                  <a:spcPct val="50000"/>
                </a:spcBef>
                <a:defRPr sz="2000">
                  <a:latin typeface="Arial" panose="020B0604020202020204" pitchFamily="34" charset="0"/>
                </a:defRPr>
              </a:lvl1pPr>
            </a:lstStyle>
            <a:p>
              <a:r>
                <a:rPr lang="en-GB" altLang="en-US" dirty="0"/>
                <a:t>Cross them with a </a:t>
              </a:r>
              <a:r>
                <a:rPr lang="en-GB" altLang="en-US" dirty="0">
                  <a:solidFill>
                    <a:srgbClr val="FF0000"/>
                  </a:solidFill>
                </a:rPr>
                <a:t>distant</a:t>
              </a:r>
              <a:r>
                <a:rPr lang="en-GB" altLang="en-US" dirty="0"/>
                <a:t> line</a:t>
              </a:r>
            </a:p>
          </p:txBody>
        </p:sp>
        <p:sp>
          <p:nvSpPr>
            <p:cNvPr id="107" name="AutoShape 104"/>
            <p:cNvSpPr>
              <a:spLocks noChangeArrowheads="1"/>
            </p:cNvSpPr>
            <p:nvPr/>
          </p:nvSpPr>
          <p:spPr bwMode="auto">
            <a:xfrm>
              <a:off x="2544233" y="1639888"/>
              <a:ext cx="61913" cy="5556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108" name="AutoShape 105"/>
            <p:cNvSpPr>
              <a:spLocks noChangeArrowheads="1"/>
            </p:cNvSpPr>
            <p:nvPr/>
          </p:nvSpPr>
          <p:spPr bwMode="auto">
            <a:xfrm>
              <a:off x="2544233" y="2484438"/>
              <a:ext cx="61913" cy="53975"/>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cxnSp>
          <p:nvCxnSpPr>
            <p:cNvPr id="104" name="AutoShape 101"/>
            <p:cNvCxnSpPr>
              <a:cxnSpLocks noChangeShapeType="1"/>
              <a:stCxn id="14" idx="1"/>
              <a:endCxn id="50" idx="0"/>
            </p:cNvCxnSpPr>
            <p:nvPr/>
          </p:nvCxnSpPr>
          <p:spPr bwMode="auto">
            <a:xfrm rot="10800000" flipH="1" flipV="1">
              <a:off x="410632" y="1262063"/>
              <a:ext cx="549275" cy="2608660"/>
            </a:xfrm>
            <a:prstGeom prst="bentConnector5">
              <a:avLst>
                <a:gd name="adj1" fmla="val -41618"/>
                <a:gd name="adj2" fmla="val 57295"/>
                <a:gd name="adj3" fmla="val -41503"/>
              </a:avLst>
            </a:prstGeom>
            <a:noFill/>
            <a:ln w="19050">
              <a:solidFill>
                <a:srgbClr val="0000FF"/>
              </a:solidFill>
              <a:miter lim="800000"/>
              <a:headEnd type="none" w="lg" len="lg"/>
              <a:tailEnd type="triangle" w="lg" len="lg"/>
            </a:ln>
            <a:effectLst>
              <a:outerShdw dist="35921" dir="2700000" algn="ctr" rotWithShape="0">
                <a:schemeClr val="bg2"/>
              </a:outerShdw>
            </a:effectLst>
            <a:extLst>
              <a:ext uri="{909E8E84-426E-40DD-AFC4-6F175D3DCCD1}">
                <a14:hiddenFill xmlns:a14="http://schemas.microsoft.com/office/drawing/2010/main">
                  <a:noFill/>
                </a14:hiddenFill>
              </a:ext>
            </a:extLst>
          </p:spPr>
        </p:cxnSp>
      </p:grpSp>
      <p:sp>
        <p:nvSpPr>
          <p:cNvPr id="113" name="Right Triangle 4">
            <a:extLst>
              <a:ext uri="{FF2B5EF4-FFF2-40B4-BE49-F238E27FC236}">
                <a16:creationId xmlns:a16="http://schemas.microsoft.com/office/drawing/2014/main" id="{DEA3E591-5B8D-4673-8F16-41096B824203}"/>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4" name="Grafik 113">
            <a:extLst>
              <a:ext uri="{FF2B5EF4-FFF2-40B4-BE49-F238E27FC236}">
                <a16:creationId xmlns:a16="http://schemas.microsoft.com/office/drawing/2014/main" id="{49108ABE-1061-46F9-8B5D-9A29B31269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8220" y="567444"/>
            <a:ext cx="4676207" cy="6211678"/>
          </a:xfrm>
          <a:prstGeom prst="rect">
            <a:avLst/>
          </a:prstGeom>
        </p:spPr>
      </p:pic>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sp>
        <p:nvSpPr>
          <p:cNvPr id="115" name="Textfeld 114">
            <a:extLst>
              <a:ext uri="{FF2B5EF4-FFF2-40B4-BE49-F238E27FC236}">
                <a16:creationId xmlns:a16="http://schemas.microsoft.com/office/drawing/2014/main" id="{4A15C98F-39D3-43C0-B501-BF4C7EC521A8}"/>
              </a:ext>
            </a:extLst>
          </p:cNvPr>
          <p:cNvSpPr txBox="1"/>
          <p:nvPr/>
        </p:nvSpPr>
        <p:spPr>
          <a:xfrm>
            <a:off x="7189830" y="6324407"/>
            <a:ext cx="1444942" cy="369332"/>
          </a:xfrm>
          <a:prstGeom prst="rect">
            <a:avLst/>
          </a:prstGeom>
          <a:solidFill>
            <a:schemeClr val="bg1"/>
          </a:solidFill>
        </p:spPr>
        <p:txBody>
          <a:bodyPr wrap="square" rtlCol="0">
            <a:spAutoFit/>
          </a:bodyPr>
          <a:lstStyle/>
          <a:p>
            <a:pPr algn="ctr"/>
            <a:r>
              <a:rPr lang="de-DE" dirty="0">
                <a:latin typeface="Arial" panose="020B0604020202020204" pitchFamily="34" charset="0"/>
                <a:cs typeface="Arial" panose="020B0604020202020204" pitchFamily="34" charset="0"/>
              </a:rPr>
              <a:t>© W. Link</a:t>
            </a:r>
          </a:p>
        </p:txBody>
      </p:sp>
    </p:spTree>
    <p:extLst>
      <p:ext uri="{BB962C8B-B14F-4D97-AF65-F5344CB8AC3E}">
        <p14:creationId xmlns:p14="http://schemas.microsoft.com/office/powerpoint/2010/main" val="3100759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Grafik 123">
            <a:extLst>
              <a:ext uri="{FF2B5EF4-FFF2-40B4-BE49-F238E27FC236}">
                <a16:creationId xmlns:a16="http://schemas.microsoft.com/office/drawing/2014/main" id="{D6486230-37E5-489A-B5EA-E9A4E878BC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1112" y="202799"/>
            <a:ext cx="1850160" cy="4036227"/>
          </a:xfrm>
          <a:prstGeom prst="rect">
            <a:avLst/>
          </a:prstGeom>
          <a:effectLst>
            <a:outerShdw blurRad="63500" sx="102000" sy="102000" algn="ctr" rotWithShape="0">
              <a:prstClr val="black">
                <a:alpha val="40000"/>
              </a:prstClr>
            </a:outerShdw>
          </a:effectLst>
        </p:spPr>
      </p:pic>
      <p:sp>
        <p:nvSpPr>
          <p:cNvPr id="109" name="Rectangle 108"/>
          <p:cNvSpPr/>
          <p:nvPr/>
        </p:nvSpPr>
        <p:spPr>
          <a:xfrm>
            <a:off x="72000" y="805992"/>
            <a:ext cx="5673637" cy="480002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2000" y="36000"/>
            <a:ext cx="1203289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Hybrid Breeding. Have a look how ultra-super short a scheme can be drawn. </a:t>
            </a:r>
          </a:p>
        </p:txBody>
      </p:sp>
      <p:sp>
        <p:nvSpPr>
          <p:cNvPr id="5" name="Rectangle 2" descr="Diagonal weit nach oben"/>
          <p:cNvSpPr>
            <a:spLocks noChangeArrowheads="1"/>
          </p:cNvSpPr>
          <p:nvPr/>
        </p:nvSpPr>
        <p:spPr bwMode="auto">
          <a:xfrm>
            <a:off x="164571" y="4946650"/>
            <a:ext cx="2533650" cy="525463"/>
          </a:xfrm>
          <a:prstGeom prst="rect">
            <a:avLst/>
          </a:prstGeom>
          <a:pattFill prst="wdUpDiag">
            <a:fgClr>
              <a:schemeClr val="tx1"/>
            </a:fgClr>
            <a:bgClr>
              <a:schemeClr val="bg1"/>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 name="Text Box 3"/>
          <p:cNvSpPr txBox="1">
            <a:spLocks noChangeArrowheads="1"/>
          </p:cNvSpPr>
          <p:nvPr/>
        </p:nvSpPr>
        <p:spPr bwMode="auto">
          <a:xfrm>
            <a:off x="2907762" y="1123950"/>
            <a:ext cx="2801936" cy="396875"/>
          </a:xfrm>
          <a:prstGeom prst="rect">
            <a:avLst/>
          </a:prstGeom>
          <a:solidFill>
            <a:schemeClr val="bg1"/>
          </a:solidFill>
          <a:ln>
            <a:noFill/>
          </a:ln>
          <a:effectLst>
            <a:outerShdw dist="35921" dir="2700000" algn="ctr" rotWithShape="0">
              <a:schemeClr val="bg2"/>
            </a:outerShdw>
          </a:effectLst>
        </p:spPr>
        <p:txBody>
          <a:bodyPr wrap="square">
            <a:spAutoFit/>
          </a:bodyPr>
          <a:lstStyle/>
          <a:p>
            <a:pPr>
              <a:spcBef>
                <a:spcPct val="50000"/>
              </a:spcBef>
            </a:pPr>
            <a:r>
              <a:rPr lang="en-GB" altLang="en-US" sz="2000" dirty="0">
                <a:latin typeface="Arial" panose="020B0604020202020204" pitchFamily="34" charset="0"/>
              </a:rPr>
              <a:t>Test, select lines </a:t>
            </a:r>
          </a:p>
        </p:txBody>
      </p:sp>
      <p:sp>
        <p:nvSpPr>
          <p:cNvPr id="7" name="Text Box 4"/>
          <p:cNvSpPr txBox="1">
            <a:spLocks noChangeArrowheads="1"/>
          </p:cNvSpPr>
          <p:nvPr/>
        </p:nvSpPr>
        <p:spPr bwMode="auto">
          <a:xfrm>
            <a:off x="2907762" y="3022600"/>
            <a:ext cx="2801937" cy="396875"/>
          </a:xfrm>
          <a:prstGeom prst="rect">
            <a:avLst/>
          </a:prstGeom>
          <a:solidFill>
            <a:schemeClr val="bg1"/>
          </a:solidFill>
          <a:ln>
            <a:noFill/>
          </a:ln>
          <a:effectLst>
            <a:outerShdw dist="35921" dir="2700000" algn="ctr" rotWithShape="0">
              <a:schemeClr val="bg2"/>
            </a:outerShdw>
          </a:effectLst>
        </p:spPr>
        <p:txBody>
          <a:bodyPr>
            <a:spAutoFit/>
          </a:bodyPr>
          <a:lstStyle>
            <a:defPPr>
              <a:defRPr lang="en-US"/>
            </a:defPPr>
            <a:lvl1pPr>
              <a:spcBef>
                <a:spcPct val="50000"/>
              </a:spcBef>
              <a:defRPr sz="2000">
                <a:latin typeface="Arial" panose="020B0604020202020204" pitchFamily="34" charset="0"/>
              </a:defRPr>
            </a:lvl1pPr>
          </a:lstStyle>
          <a:p>
            <a:r>
              <a:rPr lang="en-GB" altLang="en-US" dirty="0"/>
              <a:t>Test </a:t>
            </a:r>
            <a:r>
              <a:rPr lang="en-GB" altLang="en-US" dirty="0" err="1"/>
              <a:t>experim</a:t>
            </a:r>
            <a:r>
              <a:rPr lang="en-GB" altLang="en-US" dirty="0"/>
              <a:t>. hybrids</a:t>
            </a:r>
          </a:p>
        </p:txBody>
      </p:sp>
      <p:sp>
        <p:nvSpPr>
          <p:cNvPr id="8" name="Text Box 5"/>
          <p:cNvSpPr txBox="1">
            <a:spLocks noChangeArrowheads="1"/>
          </p:cNvSpPr>
          <p:nvPr/>
        </p:nvSpPr>
        <p:spPr bwMode="auto">
          <a:xfrm>
            <a:off x="2890299" y="5062537"/>
            <a:ext cx="2801938" cy="396875"/>
          </a:xfrm>
          <a:prstGeom prst="rect">
            <a:avLst/>
          </a:prstGeom>
          <a:solidFill>
            <a:schemeClr val="bg1"/>
          </a:solidFill>
          <a:ln>
            <a:noFill/>
          </a:ln>
          <a:effectLst>
            <a:outerShdw dist="35921" dir="2700000" algn="ctr" rotWithShape="0">
              <a:schemeClr val="bg2"/>
            </a:outerShdw>
          </a:effectLst>
        </p:spPr>
        <p:txBody>
          <a:bodyPr>
            <a:spAutoFit/>
          </a:bodyPr>
          <a:lstStyle>
            <a:defPPr>
              <a:defRPr lang="en-US"/>
            </a:defPPr>
            <a:lvl1pPr>
              <a:spcBef>
                <a:spcPct val="50000"/>
              </a:spcBef>
              <a:defRPr sz="2000">
                <a:latin typeface="Arial" panose="020B0604020202020204" pitchFamily="34" charset="0"/>
              </a:defRPr>
            </a:lvl1pPr>
          </a:lstStyle>
          <a:p>
            <a:r>
              <a:rPr lang="en-GB" altLang="en-US" dirty="0"/>
              <a:t>Experimental cultivar</a:t>
            </a:r>
          </a:p>
        </p:txBody>
      </p:sp>
      <p:sp>
        <p:nvSpPr>
          <p:cNvPr id="9" name="AutoShape 6"/>
          <p:cNvSpPr>
            <a:spLocks noChangeArrowheads="1"/>
          </p:cNvSpPr>
          <p:nvPr/>
        </p:nvSpPr>
        <p:spPr bwMode="auto">
          <a:xfrm>
            <a:off x="486833" y="971550"/>
            <a:ext cx="61913" cy="52388"/>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 name="AutoShape 7"/>
          <p:cNvSpPr>
            <a:spLocks noChangeArrowheads="1"/>
          </p:cNvSpPr>
          <p:nvPr/>
        </p:nvSpPr>
        <p:spPr bwMode="auto">
          <a:xfrm>
            <a:off x="486833" y="1104900"/>
            <a:ext cx="61913" cy="5556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 name="AutoShape 8"/>
          <p:cNvSpPr>
            <a:spLocks noChangeArrowheads="1"/>
          </p:cNvSpPr>
          <p:nvPr/>
        </p:nvSpPr>
        <p:spPr bwMode="auto">
          <a:xfrm>
            <a:off x="486833" y="123983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 name="AutoShape 9"/>
          <p:cNvSpPr>
            <a:spLocks noChangeArrowheads="1"/>
          </p:cNvSpPr>
          <p:nvPr/>
        </p:nvSpPr>
        <p:spPr bwMode="auto">
          <a:xfrm>
            <a:off x="486833" y="137318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 name="AutoShape 10"/>
          <p:cNvSpPr>
            <a:spLocks noChangeArrowheads="1"/>
          </p:cNvSpPr>
          <p:nvPr/>
        </p:nvSpPr>
        <p:spPr bwMode="auto">
          <a:xfrm>
            <a:off x="486833" y="1509713"/>
            <a:ext cx="61913" cy="52387"/>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 name="Rectangle 11"/>
          <p:cNvSpPr>
            <a:spLocks noChangeArrowheads="1"/>
          </p:cNvSpPr>
          <p:nvPr/>
        </p:nvSpPr>
        <p:spPr bwMode="auto">
          <a:xfrm>
            <a:off x="4106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 name="AutoShape 12"/>
          <p:cNvSpPr>
            <a:spLocks noChangeArrowheads="1"/>
          </p:cNvSpPr>
          <p:nvPr/>
        </p:nvSpPr>
        <p:spPr bwMode="auto">
          <a:xfrm>
            <a:off x="791633" y="971550"/>
            <a:ext cx="61913" cy="52388"/>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 name="AutoShape 13"/>
          <p:cNvSpPr>
            <a:spLocks noChangeArrowheads="1"/>
          </p:cNvSpPr>
          <p:nvPr/>
        </p:nvSpPr>
        <p:spPr bwMode="auto">
          <a:xfrm>
            <a:off x="791633" y="1104900"/>
            <a:ext cx="61913" cy="5556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 name="AutoShape 14"/>
          <p:cNvSpPr>
            <a:spLocks noChangeArrowheads="1"/>
          </p:cNvSpPr>
          <p:nvPr/>
        </p:nvSpPr>
        <p:spPr bwMode="auto">
          <a:xfrm>
            <a:off x="791633" y="123983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AutoShape 15"/>
          <p:cNvSpPr>
            <a:spLocks noChangeArrowheads="1"/>
          </p:cNvSpPr>
          <p:nvPr/>
        </p:nvSpPr>
        <p:spPr bwMode="auto">
          <a:xfrm>
            <a:off x="791633" y="137318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 name="AutoShape 16"/>
          <p:cNvSpPr>
            <a:spLocks noChangeArrowheads="1"/>
          </p:cNvSpPr>
          <p:nvPr/>
        </p:nvSpPr>
        <p:spPr bwMode="auto">
          <a:xfrm>
            <a:off x="791633" y="1509713"/>
            <a:ext cx="61913" cy="52387"/>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Rectangle 17"/>
          <p:cNvSpPr>
            <a:spLocks noChangeArrowheads="1"/>
          </p:cNvSpPr>
          <p:nvPr/>
        </p:nvSpPr>
        <p:spPr bwMode="auto">
          <a:xfrm>
            <a:off x="7154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 name="AutoShape 18"/>
          <p:cNvSpPr>
            <a:spLocks noChangeArrowheads="1"/>
          </p:cNvSpPr>
          <p:nvPr/>
        </p:nvSpPr>
        <p:spPr bwMode="auto">
          <a:xfrm>
            <a:off x="1096433" y="971550"/>
            <a:ext cx="61913" cy="52388"/>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2" name="AutoShape 19"/>
          <p:cNvSpPr>
            <a:spLocks noChangeArrowheads="1"/>
          </p:cNvSpPr>
          <p:nvPr/>
        </p:nvSpPr>
        <p:spPr bwMode="auto">
          <a:xfrm>
            <a:off x="1096433" y="1104900"/>
            <a:ext cx="61913" cy="5556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 name="AutoShape 20"/>
          <p:cNvSpPr>
            <a:spLocks noChangeArrowheads="1"/>
          </p:cNvSpPr>
          <p:nvPr/>
        </p:nvSpPr>
        <p:spPr bwMode="auto">
          <a:xfrm>
            <a:off x="1096433" y="123983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4" name="AutoShape 21"/>
          <p:cNvSpPr>
            <a:spLocks noChangeArrowheads="1"/>
          </p:cNvSpPr>
          <p:nvPr/>
        </p:nvSpPr>
        <p:spPr bwMode="auto">
          <a:xfrm>
            <a:off x="1096433" y="137318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AutoShape 22"/>
          <p:cNvSpPr>
            <a:spLocks noChangeArrowheads="1"/>
          </p:cNvSpPr>
          <p:nvPr/>
        </p:nvSpPr>
        <p:spPr bwMode="auto">
          <a:xfrm>
            <a:off x="1096433" y="1509713"/>
            <a:ext cx="61913" cy="52387"/>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 name="Rectangle 23"/>
          <p:cNvSpPr>
            <a:spLocks noChangeArrowheads="1"/>
          </p:cNvSpPr>
          <p:nvPr/>
        </p:nvSpPr>
        <p:spPr bwMode="auto">
          <a:xfrm>
            <a:off x="10202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AutoShape 24"/>
          <p:cNvSpPr>
            <a:spLocks noChangeArrowheads="1"/>
          </p:cNvSpPr>
          <p:nvPr/>
        </p:nvSpPr>
        <p:spPr bwMode="auto">
          <a:xfrm>
            <a:off x="2010833" y="971550"/>
            <a:ext cx="61913" cy="52388"/>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AutoShape 25"/>
          <p:cNvSpPr>
            <a:spLocks noChangeArrowheads="1"/>
          </p:cNvSpPr>
          <p:nvPr/>
        </p:nvSpPr>
        <p:spPr bwMode="auto">
          <a:xfrm>
            <a:off x="2010833" y="1104900"/>
            <a:ext cx="61913" cy="5556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 name="AutoShape 26"/>
          <p:cNvSpPr>
            <a:spLocks noChangeArrowheads="1"/>
          </p:cNvSpPr>
          <p:nvPr/>
        </p:nvSpPr>
        <p:spPr bwMode="auto">
          <a:xfrm>
            <a:off x="2010833" y="123983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 name="AutoShape 27"/>
          <p:cNvSpPr>
            <a:spLocks noChangeArrowheads="1"/>
          </p:cNvSpPr>
          <p:nvPr/>
        </p:nvSpPr>
        <p:spPr bwMode="auto">
          <a:xfrm>
            <a:off x="2010833" y="137318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 name="AutoShape 28"/>
          <p:cNvSpPr>
            <a:spLocks noChangeArrowheads="1"/>
          </p:cNvSpPr>
          <p:nvPr/>
        </p:nvSpPr>
        <p:spPr bwMode="auto">
          <a:xfrm>
            <a:off x="2010833" y="1509713"/>
            <a:ext cx="61913" cy="52387"/>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 name="Rectangle 29"/>
          <p:cNvSpPr>
            <a:spLocks noChangeArrowheads="1"/>
          </p:cNvSpPr>
          <p:nvPr/>
        </p:nvSpPr>
        <p:spPr bwMode="auto">
          <a:xfrm>
            <a:off x="19346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 name="AutoShape 30"/>
          <p:cNvSpPr>
            <a:spLocks noChangeArrowheads="1"/>
          </p:cNvSpPr>
          <p:nvPr/>
        </p:nvSpPr>
        <p:spPr bwMode="auto">
          <a:xfrm>
            <a:off x="1401233" y="971550"/>
            <a:ext cx="61913" cy="52388"/>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4" name="AutoShape 31"/>
          <p:cNvSpPr>
            <a:spLocks noChangeArrowheads="1"/>
          </p:cNvSpPr>
          <p:nvPr/>
        </p:nvSpPr>
        <p:spPr bwMode="auto">
          <a:xfrm>
            <a:off x="1401233" y="1104900"/>
            <a:ext cx="61913" cy="5556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 name="AutoShape 32"/>
          <p:cNvSpPr>
            <a:spLocks noChangeArrowheads="1"/>
          </p:cNvSpPr>
          <p:nvPr/>
        </p:nvSpPr>
        <p:spPr bwMode="auto">
          <a:xfrm>
            <a:off x="1401233" y="123983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 name="AutoShape 33"/>
          <p:cNvSpPr>
            <a:spLocks noChangeArrowheads="1"/>
          </p:cNvSpPr>
          <p:nvPr/>
        </p:nvSpPr>
        <p:spPr bwMode="auto">
          <a:xfrm>
            <a:off x="1401233" y="137318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 name="AutoShape 34"/>
          <p:cNvSpPr>
            <a:spLocks noChangeArrowheads="1"/>
          </p:cNvSpPr>
          <p:nvPr/>
        </p:nvSpPr>
        <p:spPr bwMode="auto">
          <a:xfrm>
            <a:off x="1401233" y="1509713"/>
            <a:ext cx="61913" cy="52387"/>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8" name="Rectangle 35"/>
          <p:cNvSpPr>
            <a:spLocks noChangeArrowheads="1"/>
          </p:cNvSpPr>
          <p:nvPr/>
        </p:nvSpPr>
        <p:spPr bwMode="auto">
          <a:xfrm>
            <a:off x="13250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 name="AutoShape 36"/>
          <p:cNvSpPr>
            <a:spLocks noChangeArrowheads="1"/>
          </p:cNvSpPr>
          <p:nvPr/>
        </p:nvSpPr>
        <p:spPr bwMode="auto">
          <a:xfrm>
            <a:off x="1706033" y="971550"/>
            <a:ext cx="61913" cy="52388"/>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 name="AutoShape 37"/>
          <p:cNvSpPr>
            <a:spLocks noChangeArrowheads="1"/>
          </p:cNvSpPr>
          <p:nvPr/>
        </p:nvSpPr>
        <p:spPr bwMode="auto">
          <a:xfrm>
            <a:off x="1706033" y="1104900"/>
            <a:ext cx="61913" cy="5556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 name="AutoShape 38"/>
          <p:cNvSpPr>
            <a:spLocks noChangeArrowheads="1"/>
          </p:cNvSpPr>
          <p:nvPr/>
        </p:nvSpPr>
        <p:spPr bwMode="auto">
          <a:xfrm>
            <a:off x="1706033" y="123983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 name="AutoShape 39"/>
          <p:cNvSpPr>
            <a:spLocks noChangeArrowheads="1"/>
          </p:cNvSpPr>
          <p:nvPr/>
        </p:nvSpPr>
        <p:spPr bwMode="auto">
          <a:xfrm>
            <a:off x="1706033" y="1373188"/>
            <a:ext cx="61913" cy="5556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3" name="AutoShape 40"/>
          <p:cNvSpPr>
            <a:spLocks noChangeArrowheads="1"/>
          </p:cNvSpPr>
          <p:nvPr/>
        </p:nvSpPr>
        <p:spPr bwMode="auto">
          <a:xfrm>
            <a:off x="1706033" y="1509713"/>
            <a:ext cx="61913" cy="52387"/>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 name="Rectangle 41"/>
          <p:cNvSpPr>
            <a:spLocks noChangeArrowheads="1"/>
          </p:cNvSpPr>
          <p:nvPr/>
        </p:nvSpPr>
        <p:spPr bwMode="auto">
          <a:xfrm>
            <a:off x="1629833" y="865188"/>
            <a:ext cx="230188" cy="793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nvGrpSpPr>
          <p:cNvPr id="45" name="Group 42"/>
          <p:cNvGrpSpPr>
            <a:grpSpLocks/>
          </p:cNvGrpSpPr>
          <p:nvPr/>
        </p:nvGrpSpPr>
        <p:grpSpPr bwMode="auto">
          <a:xfrm>
            <a:off x="2010833" y="2693988"/>
            <a:ext cx="428625" cy="690562"/>
            <a:chOff x="432" y="3936"/>
            <a:chExt cx="384" cy="672"/>
          </a:xfrm>
        </p:grpSpPr>
        <p:sp>
          <p:nvSpPr>
            <p:cNvPr id="46" name="Rectangle 43"/>
            <p:cNvSpPr>
              <a:spLocks noChangeArrowheads="1"/>
            </p:cNvSpPr>
            <p:nvPr/>
          </p:nvSpPr>
          <p:spPr bwMode="auto">
            <a:xfrm>
              <a:off x="432" y="3936"/>
              <a:ext cx="240" cy="57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 name="Rectangle 44"/>
            <p:cNvSpPr>
              <a:spLocks noChangeArrowheads="1"/>
            </p:cNvSpPr>
            <p:nvPr/>
          </p:nvSpPr>
          <p:spPr bwMode="auto">
            <a:xfrm>
              <a:off x="496" y="3985"/>
              <a:ext cx="240" cy="576"/>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 name="Rectangle 45"/>
            <p:cNvSpPr>
              <a:spLocks noChangeArrowheads="1"/>
            </p:cNvSpPr>
            <p:nvPr/>
          </p:nvSpPr>
          <p:spPr bwMode="auto">
            <a:xfrm>
              <a:off x="576" y="4032"/>
              <a:ext cx="240" cy="576"/>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49" name="Line 46"/>
          <p:cNvSpPr>
            <a:spLocks noChangeShapeType="1"/>
          </p:cNvSpPr>
          <p:nvPr/>
        </p:nvSpPr>
        <p:spPr bwMode="auto">
          <a:xfrm>
            <a:off x="2156883" y="2481263"/>
            <a:ext cx="3175" cy="211137"/>
          </a:xfrm>
          <a:prstGeom prst="line">
            <a:avLst/>
          </a:prstGeom>
          <a:noFill/>
          <a:ln w="1905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0" name="AutoShape 47"/>
          <p:cNvSpPr>
            <a:spLocks noChangeArrowheads="1"/>
          </p:cNvSpPr>
          <p:nvPr/>
        </p:nvSpPr>
        <p:spPr bwMode="auto">
          <a:xfrm>
            <a:off x="897996" y="3854450"/>
            <a:ext cx="61912" cy="5556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 name="AutoShape 48"/>
          <p:cNvSpPr>
            <a:spLocks noChangeArrowheads="1"/>
          </p:cNvSpPr>
          <p:nvPr/>
        </p:nvSpPr>
        <p:spPr bwMode="auto">
          <a:xfrm>
            <a:off x="897996" y="3989388"/>
            <a:ext cx="61912" cy="53975"/>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 name="AutoShape 49"/>
          <p:cNvSpPr>
            <a:spLocks noChangeArrowheads="1"/>
          </p:cNvSpPr>
          <p:nvPr/>
        </p:nvSpPr>
        <p:spPr bwMode="auto">
          <a:xfrm>
            <a:off x="897996" y="4122738"/>
            <a:ext cx="61912"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 name="AutoShape 50"/>
          <p:cNvSpPr>
            <a:spLocks noChangeArrowheads="1"/>
          </p:cNvSpPr>
          <p:nvPr/>
        </p:nvSpPr>
        <p:spPr bwMode="auto">
          <a:xfrm>
            <a:off x="897996" y="4256088"/>
            <a:ext cx="61912" cy="57150"/>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 name="AutoShape 51"/>
          <p:cNvSpPr>
            <a:spLocks noChangeArrowheads="1"/>
          </p:cNvSpPr>
          <p:nvPr/>
        </p:nvSpPr>
        <p:spPr bwMode="auto">
          <a:xfrm>
            <a:off x="897996" y="4392613"/>
            <a:ext cx="61912" cy="53975"/>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 name="AutoShape 52"/>
          <p:cNvSpPr>
            <a:spLocks noChangeArrowheads="1"/>
          </p:cNvSpPr>
          <p:nvPr/>
        </p:nvSpPr>
        <p:spPr bwMode="auto">
          <a:xfrm rot="2714443">
            <a:off x="1175809" y="3941762"/>
            <a:ext cx="304800" cy="3460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6" name="AutoShape 53"/>
          <p:cNvSpPr>
            <a:spLocks noChangeArrowheads="1"/>
          </p:cNvSpPr>
          <p:nvPr/>
        </p:nvSpPr>
        <p:spPr bwMode="auto">
          <a:xfrm>
            <a:off x="1688571" y="3854450"/>
            <a:ext cx="61912" cy="55563"/>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7" name="AutoShape 54"/>
          <p:cNvSpPr>
            <a:spLocks noChangeArrowheads="1"/>
          </p:cNvSpPr>
          <p:nvPr/>
        </p:nvSpPr>
        <p:spPr bwMode="auto">
          <a:xfrm>
            <a:off x="1688571" y="3989388"/>
            <a:ext cx="61912" cy="53975"/>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8" name="AutoShape 55"/>
          <p:cNvSpPr>
            <a:spLocks noChangeArrowheads="1"/>
          </p:cNvSpPr>
          <p:nvPr/>
        </p:nvSpPr>
        <p:spPr bwMode="auto">
          <a:xfrm>
            <a:off x="1688571" y="4122738"/>
            <a:ext cx="61912" cy="55562"/>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 name="AutoShape 56"/>
          <p:cNvSpPr>
            <a:spLocks noChangeArrowheads="1"/>
          </p:cNvSpPr>
          <p:nvPr/>
        </p:nvSpPr>
        <p:spPr bwMode="auto">
          <a:xfrm>
            <a:off x="1688571" y="4256088"/>
            <a:ext cx="61912" cy="57150"/>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 name="AutoShape 57"/>
          <p:cNvSpPr>
            <a:spLocks noChangeArrowheads="1"/>
          </p:cNvSpPr>
          <p:nvPr/>
        </p:nvSpPr>
        <p:spPr bwMode="auto">
          <a:xfrm>
            <a:off x="1688571" y="4392613"/>
            <a:ext cx="61912" cy="53975"/>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 name="Text Box 58"/>
          <p:cNvSpPr txBox="1">
            <a:spLocks noChangeArrowheads="1"/>
          </p:cNvSpPr>
          <p:nvPr/>
        </p:nvSpPr>
        <p:spPr bwMode="auto">
          <a:xfrm>
            <a:off x="2890299" y="4008437"/>
            <a:ext cx="2801938" cy="701675"/>
          </a:xfrm>
          <a:prstGeom prst="rect">
            <a:avLst/>
          </a:prstGeom>
          <a:solidFill>
            <a:schemeClr val="bg1"/>
          </a:solidFill>
          <a:ln>
            <a:noFill/>
          </a:ln>
          <a:effectLst>
            <a:outerShdw dist="35921" dir="2700000" algn="ctr" rotWithShape="0">
              <a:schemeClr val="bg2"/>
            </a:outerShdw>
          </a:effectLst>
        </p:spPr>
        <p:txBody>
          <a:bodyPr>
            <a:spAutoFit/>
          </a:bodyPr>
          <a:lstStyle>
            <a:defPPr>
              <a:defRPr lang="en-US"/>
            </a:defPPr>
            <a:lvl1pPr>
              <a:spcBef>
                <a:spcPct val="50000"/>
              </a:spcBef>
              <a:defRPr sz="2000">
                <a:latin typeface="Arial" panose="020B0604020202020204" pitchFamily="34" charset="0"/>
              </a:defRPr>
            </a:lvl1pPr>
          </a:lstStyle>
          <a:p>
            <a:r>
              <a:rPr lang="en-GB" altLang="en-US" dirty="0"/>
              <a:t>Select, produce best hybrid</a:t>
            </a:r>
          </a:p>
        </p:txBody>
      </p:sp>
      <p:cxnSp>
        <p:nvCxnSpPr>
          <p:cNvPr id="62" name="AutoShape 59"/>
          <p:cNvCxnSpPr>
            <a:cxnSpLocks noChangeShapeType="1"/>
            <a:endCxn id="56" idx="0"/>
          </p:cNvCxnSpPr>
          <p:nvPr/>
        </p:nvCxnSpPr>
        <p:spPr bwMode="auto">
          <a:xfrm rot="5400000">
            <a:off x="1399448" y="2571949"/>
            <a:ext cx="1649810" cy="947739"/>
          </a:xfrm>
          <a:prstGeom prst="bentConnector2">
            <a:avLst/>
          </a:prstGeom>
          <a:noFill/>
          <a:ln w="19050">
            <a:solidFill>
              <a:srgbClr val="0000FF"/>
            </a:solidFill>
            <a:miter lim="800000"/>
            <a:headEnd type="none" w="lg" len="lg"/>
            <a:tailEnd type="triangle" w="lg" len="lg"/>
          </a:ln>
          <a:effectLst>
            <a:outerShdw dist="35921" dir="2700000" algn="ctr" rotWithShape="0">
              <a:schemeClr val="bg2"/>
            </a:outerShdw>
          </a:effectLst>
          <a:extLst>
            <a:ext uri="{909E8E84-426E-40DD-AFC4-6F175D3DCCD1}">
              <a14:hiddenFill xmlns:a14="http://schemas.microsoft.com/office/drawing/2010/main">
                <a:noFill/>
              </a14:hiddenFill>
            </a:ext>
          </a:extLst>
        </p:spPr>
      </p:cxnSp>
      <p:sp>
        <p:nvSpPr>
          <p:cNvPr id="63" name="Line 60"/>
          <p:cNvSpPr>
            <a:spLocks noChangeShapeType="1"/>
          </p:cNvSpPr>
          <p:nvPr/>
        </p:nvSpPr>
        <p:spPr bwMode="auto">
          <a:xfrm>
            <a:off x="566208" y="998538"/>
            <a:ext cx="0" cy="733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4" name="Line 61"/>
          <p:cNvSpPr>
            <a:spLocks noChangeShapeType="1"/>
          </p:cNvSpPr>
          <p:nvPr/>
        </p:nvSpPr>
        <p:spPr bwMode="auto">
          <a:xfrm>
            <a:off x="1175808" y="989013"/>
            <a:ext cx="3175" cy="10302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5" name="Line 62"/>
          <p:cNvSpPr>
            <a:spLocks noChangeShapeType="1"/>
          </p:cNvSpPr>
          <p:nvPr/>
        </p:nvSpPr>
        <p:spPr bwMode="auto">
          <a:xfrm>
            <a:off x="871008" y="984250"/>
            <a:ext cx="0" cy="8826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6" name="Line 63"/>
          <p:cNvSpPr>
            <a:spLocks noChangeShapeType="1"/>
          </p:cNvSpPr>
          <p:nvPr/>
        </p:nvSpPr>
        <p:spPr bwMode="auto">
          <a:xfrm flipH="1">
            <a:off x="1477433" y="984250"/>
            <a:ext cx="3175" cy="1174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7" name="Line 64"/>
          <p:cNvSpPr>
            <a:spLocks noChangeShapeType="1"/>
          </p:cNvSpPr>
          <p:nvPr/>
        </p:nvSpPr>
        <p:spPr bwMode="auto">
          <a:xfrm flipH="1">
            <a:off x="1782233" y="995363"/>
            <a:ext cx="1588" cy="1317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8" name="Line 65"/>
          <p:cNvSpPr>
            <a:spLocks noChangeShapeType="1"/>
          </p:cNvSpPr>
          <p:nvPr/>
        </p:nvSpPr>
        <p:spPr bwMode="auto">
          <a:xfrm flipH="1">
            <a:off x="2087033" y="995363"/>
            <a:ext cx="3175" cy="1447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9" name="Line 66"/>
          <p:cNvSpPr>
            <a:spLocks noChangeShapeType="1"/>
          </p:cNvSpPr>
          <p:nvPr/>
        </p:nvSpPr>
        <p:spPr bwMode="auto">
          <a:xfrm>
            <a:off x="978958" y="387826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0" name="Line 67"/>
          <p:cNvSpPr>
            <a:spLocks noChangeShapeType="1"/>
          </p:cNvSpPr>
          <p:nvPr/>
        </p:nvSpPr>
        <p:spPr bwMode="auto">
          <a:xfrm>
            <a:off x="1769533" y="387826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1" name="AutoShape 68"/>
          <p:cNvSpPr>
            <a:spLocks noChangeArrowheads="1"/>
          </p:cNvSpPr>
          <p:nvPr/>
        </p:nvSpPr>
        <p:spPr bwMode="auto">
          <a:xfrm>
            <a:off x="486833" y="1709738"/>
            <a:ext cx="61913" cy="5556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2" name="AutoShape 69"/>
          <p:cNvSpPr>
            <a:spLocks noChangeArrowheads="1"/>
          </p:cNvSpPr>
          <p:nvPr/>
        </p:nvSpPr>
        <p:spPr bwMode="auto">
          <a:xfrm>
            <a:off x="791633" y="1852613"/>
            <a:ext cx="61913" cy="52387"/>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 name="AutoShape 70"/>
          <p:cNvSpPr>
            <a:spLocks noChangeArrowheads="1"/>
          </p:cNvSpPr>
          <p:nvPr/>
        </p:nvSpPr>
        <p:spPr bwMode="auto">
          <a:xfrm>
            <a:off x="2010833" y="2413000"/>
            <a:ext cx="61913" cy="5556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 name="AutoShape 71"/>
          <p:cNvSpPr>
            <a:spLocks noChangeArrowheads="1"/>
          </p:cNvSpPr>
          <p:nvPr/>
        </p:nvSpPr>
        <p:spPr bwMode="auto">
          <a:xfrm>
            <a:off x="1401233" y="2133600"/>
            <a:ext cx="61913" cy="52388"/>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5" name="AutoShape 72"/>
          <p:cNvSpPr>
            <a:spLocks noChangeArrowheads="1"/>
          </p:cNvSpPr>
          <p:nvPr/>
        </p:nvSpPr>
        <p:spPr bwMode="auto">
          <a:xfrm>
            <a:off x="1096433" y="1992313"/>
            <a:ext cx="61913" cy="53975"/>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6" name="AutoShape 73"/>
          <p:cNvSpPr>
            <a:spLocks noChangeArrowheads="1"/>
          </p:cNvSpPr>
          <p:nvPr/>
        </p:nvSpPr>
        <p:spPr bwMode="auto">
          <a:xfrm>
            <a:off x="1706033" y="2273300"/>
            <a:ext cx="61913" cy="5556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7" name="AutoShape 74"/>
          <p:cNvSpPr>
            <a:spLocks noChangeArrowheads="1"/>
          </p:cNvSpPr>
          <p:nvPr/>
        </p:nvSpPr>
        <p:spPr bwMode="auto">
          <a:xfrm rot="2714443">
            <a:off x="597164" y="1683544"/>
            <a:ext cx="93663"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8" name="AutoShape 75"/>
          <p:cNvSpPr>
            <a:spLocks noChangeArrowheads="1"/>
          </p:cNvSpPr>
          <p:nvPr/>
        </p:nvSpPr>
        <p:spPr bwMode="auto">
          <a:xfrm rot="2714443">
            <a:off x="896408" y="1830388"/>
            <a:ext cx="92075"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9" name="AutoShape 76"/>
          <p:cNvSpPr>
            <a:spLocks noChangeArrowheads="1"/>
          </p:cNvSpPr>
          <p:nvPr/>
        </p:nvSpPr>
        <p:spPr bwMode="auto">
          <a:xfrm rot="2714443">
            <a:off x="1198033" y="1979613"/>
            <a:ext cx="92075"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0" name="AutoShape 77"/>
          <p:cNvSpPr>
            <a:spLocks noChangeArrowheads="1"/>
          </p:cNvSpPr>
          <p:nvPr/>
        </p:nvSpPr>
        <p:spPr bwMode="auto">
          <a:xfrm rot="2714443">
            <a:off x="1511564" y="2108994"/>
            <a:ext cx="93663"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1" name="AutoShape 78"/>
          <p:cNvSpPr>
            <a:spLocks noChangeArrowheads="1"/>
          </p:cNvSpPr>
          <p:nvPr/>
        </p:nvSpPr>
        <p:spPr bwMode="auto">
          <a:xfrm rot="2714443">
            <a:off x="1817952" y="2258219"/>
            <a:ext cx="90487"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2" name="AutoShape 79"/>
          <p:cNvSpPr>
            <a:spLocks noChangeArrowheads="1"/>
          </p:cNvSpPr>
          <p:nvPr/>
        </p:nvSpPr>
        <p:spPr bwMode="auto">
          <a:xfrm rot="2714443">
            <a:off x="2111640" y="2389981"/>
            <a:ext cx="93662" cy="1047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 name="AutoShape 80"/>
          <p:cNvSpPr>
            <a:spLocks noChangeArrowheads="1"/>
          </p:cNvSpPr>
          <p:nvPr/>
        </p:nvSpPr>
        <p:spPr bwMode="auto">
          <a:xfrm>
            <a:off x="2544233" y="1790700"/>
            <a:ext cx="61913" cy="5556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4" name="AutoShape 81"/>
          <p:cNvSpPr>
            <a:spLocks noChangeArrowheads="1"/>
          </p:cNvSpPr>
          <p:nvPr/>
        </p:nvSpPr>
        <p:spPr bwMode="auto">
          <a:xfrm>
            <a:off x="2544233" y="1925638"/>
            <a:ext cx="61913" cy="5556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5" name="AutoShape 82"/>
          <p:cNvSpPr>
            <a:spLocks noChangeArrowheads="1"/>
          </p:cNvSpPr>
          <p:nvPr/>
        </p:nvSpPr>
        <p:spPr bwMode="auto">
          <a:xfrm>
            <a:off x="2544233" y="2062163"/>
            <a:ext cx="61913" cy="52387"/>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6" name="AutoShape 83"/>
          <p:cNvSpPr>
            <a:spLocks noChangeArrowheads="1"/>
          </p:cNvSpPr>
          <p:nvPr/>
        </p:nvSpPr>
        <p:spPr bwMode="auto">
          <a:xfrm>
            <a:off x="2544233" y="2195513"/>
            <a:ext cx="61913" cy="53975"/>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7" name="AutoShape 84"/>
          <p:cNvSpPr>
            <a:spLocks noChangeArrowheads="1"/>
          </p:cNvSpPr>
          <p:nvPr/>
        </p:nvSpPr>
        <p:spPr bwMode="auto">
          <a:xfrm>
            <a:off x="2544233" y="2328863"/>
            <a:ext cx="61913" cy="53975"/>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8" name="Line 85"/>
          <p:cNvSpPr>
            <a:spLocks noChangeShapeType="1"/>
          </p:cNvSpPr>
          <p:nvPr/>
        </p:nvSpPr>
        <p:spPr bwMode="auto">
          <a:xfrm>
            <a:off x="2620433" y="1663700"/>
            <a:ext cx="0" cy="852488"/>
          </a:xfrm>
          <a:prstGeom prst="line">
            <a:avLst/>
          </a:prstGeom>
          <a:solidFill>
            <a:srgbClr val="FF0000"/>
          </a:solidFill>
          <a:ln w="19050">
            <a:solidFill>
              <a:srgbClr val="C00000"/>
            </a:solidFill>
            <a:miter lim="800000"/>
            <a:headEnd/>
            <a:tailEnd/>
          </a:ln>
          <a:effectLst/>
        </p:spPr>
        <p:txBody>
          <a:bodyPr wrap="none" anchor="ctr"/>
          <a:lstStyle/>
          <a:p>
            <a:endParaRPr lang="en-GB" dirty="0"/>
          </a:p>
        </p:txBody>
      </p:sp>
      <p:sp>
        <p:nvSpPr>
          <p:cNvPr id="89" name="Line 86"/>
          <p:cNvSpPr>
            <a:spLocks noChangeShapeType="1"/>
          </p:cNvSpPr>
          <p:nvPr/>
        </p:nvSpPr>
        <p:spPr bwMode="auto">
          <a:xfrm rot="10800000">
            <a:off x="728133" y="1738313"/>
            <a:ext cx="1736725" cy="1587"/>
          </a:xfrm>
          <a:prstGeom prst="line">
            <a:avLst/>
          </a:prstGeom>
          <a:noFill/>
          <a:ln w="12700">
            <a:solidFill>
              <a:schemeClr val="tx1"/>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0" name="Line 87"/>
          <p:cNvSpPr>
            <a:spLocks noChangeShapeType="1"/>
          </p:cNvSpPr>
          <p:nvPr/>
        </p:nvSpPr>
        <p:spPr bwMode="auto">
          <a:xfrm rot="10800000" flipV="1">
            <a:off x="1007533" y="1874838"/>
            <a:ext cx="1460500" cy="3175"/>
          </a:xfrm>
          <a:prstGeom prst="line">
            <a:avLst/>
          </a:prstGeom>
          <a:noFill/>
          <a:ln w="12700">
            <a:solidFill>
              <a:schemeClr val="tx1">
                <a:lumMod val="50000"/>
                <a:lumOff val="50000"/>
              </a:schemeClr>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1" name="Line 88"/>
          <p:cNvSpPr>
            <a:spLocks noChangeShapeType="1"/>
          </p:cNvSpPr>
          <p:nvPr/>
        </p:nvSpPr>
        <p:spPr bwMode="auto">
          <a:xfrm rot="10800000" flipV="1">
            <a:off x="1293283" y="2027238"/>
            <a:ext cx="1177925" cy="3175"/>
          </a:xfrm>
          <a:prstGeom prst="line">
            <a:avLst/>
          </a:prstGeom>
          <a:noFill/>
          <a:ln w="12700">
            <a:solidFill>
              <a:schemeClr val="tx1">
                <a:lumMod val="50000"/>
                <a:lumOff val="50000"/>
              </a:schemeClr>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2" name="Line 89"/>
          <p:cNvSpPr>
            <a:spLocks noChangeShapeType="1"/>
          </p:cNvSpPr>
          <p:nvPr/>
        </p:nvSpPr>
        <p:spPr bwMode="auto">
          <a:xfrm rot="10800000">
            <a:off x="1598083" y="2157413"/>
            <a:ext cx="863600" cy="0"/>
          </a:xfrm>
          <a:prstGeom prst="line">
            <a:avLst/>
          </a:prstGeom>
          <a:noFill/>
          <a:ln w="12700">
            <a:solidFill>
              <a:schemeClr val="tx1"/>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3" name="Line 90"/>
          <p:cNvSpPr>
            <a:spLocks noChangeShapeType="1"/>
          </p:cNvSpPr>
          <p:nvPr/>
        </p:nvSpPr>
        <p:spPr bwMode="auto">
          <a:xfrm rot="10800000" flipV="1">
            <a:off x="1915583" y="2309813"/>
            <a:ext cx="552450" cy="0"/>
          </a:xfrm>
          <a:prstGeom prst="line">
            <a:avLst/>
          </a:prstGeom>
          <a:noFill/>
          <a:ln w="12700">
            <a:solidFill>
              <a:schemeClr val="tx1">
                <a:lumMod val="50000"/>
                <a:lumOff val="50000"/>
              </a:schemeClr>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4" name="Line 91"/>
          <p:cNvSpPr>
            <a:spLocks noChangeShapeType="1"/>
          </p:cNvSpPr>
          <p:nvPr/>
        </p:nvSpPr>
        <p:spPr bwMode="auto">
          <a:xfrm rot="10800000" flipV="1">
            <a:off x="2204508" y="2438400"/>
            <a:ext cx="260350" cy="4763"/>
          </a:xfrm>
          <a:prstGeom prst="line">
            <a:avLst/>
          </a:prstGeom>
          <a:noFill/>
          <a:ln w="12700">
            <a:solidFill>
              <a:schemeClr val="tx1"/>
            </a:solidFill>
            <a:prstDash val="solid"/>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95" name="Group 92"/>
          <p:cNvGrpSpPr>
            <a:grpSpLocks/>
          </p:cNvGrpSpPr>
          <p:nvPr/>
        </p:nvGrpSpPr>
        <p:grpSpPr bwMode="auto">
          <a:xfrm>
            <a:off x="1401233" y="2697163"/>
            <a:ext cx="428625" cy="688975"/>
            <a:chOff x="432" y="3936"/>
            <a:chExt cx="384" cy="672"/>
          </a:xfrm>
        </p:grpSpPr>
        <p:sp>
          <p:nvSpPr>
            <p:cNvPr id="96" name="Rectangle 93"/>
            <p:cNvSpPr>
              <a:spLocks noChangeArrowheads="1"/>
            </p:cNvSpPr>
            <p:nvPr/>
          </p:nvSpPr>
          <p:spPr bwMode="auto">
            <a:xfrm>
              <a:off x="432" y="3936"/>
              <a:ext cx="240" cy="57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 name="Rectangle 94"/>
            <p:cNvSpPr>
              <a:spLocks noChangeArrowheads="1"/>
            </p:cNvSpPr>
            <p:nvPr/>
          </p:nvSpPr>
          <p:spPr bwMode="auto">
            <a:xfrm>
              <a:off x="496" y="3985"/>
              <a:ext cx="240" cy="576"/>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8" name="Rectangle 95"/>
            <p:cNvSpPr>
              <a:spLocks noChangeArrowheads="1"/>
            </p:cNvSpPr>
            <p:nvPr/>
          </p:nvSpPr>
          <p:spPr bwMode="auto">
            <a:xfrm>
              <a:off x="576" y="4032"/>
              <a:ext cx="240" cy="576"/>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9" name="Line 96"/>
          <p:cNvSpPr>
            <a:spLocks noChangeShapeType="1"/>
          </p:cNvSpPr>
          <p:nvPr/>
        </p:nvSpPr>
        <p:spPr bwMode="auto">
          <a:xfrm>
            <a:off x="1550458" y="2197100"/>
            <a:ext cx="3175" cy="495300"/>
          </a:xfrm>
          <a:prstGeom prst="line">
            <a:avLst/>
          </a:prstGeom>
          <a:noFill/>
          <a:ln w="1905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0" name="Rectangle 97"/>
          <p:cNvSpPr>
            <a:spLocks noChangeArrowheads="1"/>
          </p:cNvSpPr>
          <p:nvPr/>
        </p:nvSpPr>
        <p:spPr bwMode="auto">
          <a:xfrm>
            <a:off x="486833" y="2693988"/>
            <a:ext cx="268288" cy="590550"/>
          </a:xfrm>
          <a:prstGeom prst="rect">
            <a:avLst/>
          </a:prstGeom>
          <a:solidFill>
            <a:srgbClr val="3333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 name="Rectangle 98"/>
          <p:cNvSpPr>
            <a:spLocks noChangeArrowheads="1"/>
          </p:cNvSpPr>
          <p:nvPr/>
        </p:nvSpPr>
        <p:spPr bwMode="auto">
          <a:xfrm>
            <a:off x="558271" y="2743200"/>
            <a:ext cx="268287" cy="592138"/>
          </a:xfrm>
          <a:prstGeom prst="rect">
            <a:avLst/>
          </a:prstGeom>
          <a:solidFill>
            <a:srgbClr val="1C1C1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 name="Rectangle 99"/>
          <p:cNvSpPr>
            <a:spLocks noChangeArrowheads="1"/>
          </p:cNvSpPr>
          <p:nvPr/>
        </p:nvSpPr>
        <p:spPr bwMode="auto">
          <a:xfrm>
            <a:off x="647171" y="2792413"/>
            <a:ext cx="268287" cy="592137"/>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Line 100"/>
          <p:cNvSpPr>
            <a:spLocks noChangeShapeType="1"/>
          </p:cNvSpPr>
          <p:nvPr/>
        </p:nvSpPr>
        <p:spPr bwMode="auto">
          <a:xfrm>
            <a:off x="642408" y="1795463"/>
            <a:ext cx="0" cy="903287"/>
          </a:xfrm>
          <a:prstGeom prst="line">
            <a:avLst/>
          </a:prstGeom>
          <a:noFill/>
          <a:ln w="1905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5" name="Line 102"/>
          <p:cNvSpPr>
            <a:spLocks noChangeShapeType="1"/>
          </p:cNvSpPr>
          <p:nvPr/>
        </p:nvSpPr>
        <p:spPr bwMode="auto">
          <a:xfrm>
            <a:off x="1307571" y="4241800"/>
            <a:ext cx="0" cy="7048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6" name="Text Box 103"/>
          <p:cNvSpPr txBox="1">
            <a:spLocks noChangeArrowheads="1"/>
          </p:cNvSpPr>
          <p:nvPr/>
        </p:nvSpPr>
        <p:spPr bwMode="auto">
          <a:xfrm>
            <a:off x="2907761" y="1968500"/>
            <a:ext cx="2801937" cy="701675"/>
          </a:xfrm>
          <a:prstGeom prst="rect">
            <a:avLst/>
          </a:prstGeom>
          <a:solidFill>
            <a:schemeClr val="bg1"/>
          </a:solidFill>
          <a:ln>
            <a:noFill/>
          </a:ln>
          <a:effectLst>
            <a:outerShdw dist="35921" dir="2700000" algn="ctr" rotWithShape="0">
              <a:schemeClr val="bg2"/>
            </a:outerShdw>
          </a:effectLst>
        </p:spPr>
        <p:txBody>
          <a:bodyPr wrap="square">
            <a:spAutoFit/>
          </a:bodyPr>
          <a:lstStyle>
            <a:defPPr>
              <a:defRPr lang="en-US"/>
            </a:defPPr>
            <a:lvl1pPr>
              <a:spcBef>
                <a:spcPct val="50000"/>
              </a:spcBef>
              <a:defRPr sz="2000">
                <a:latin typeface="Arial" panose="020B0604020202020204" pitchFamily="34" charset="0"/>
              </a:defRPr>
            </a:lvl1pPr>
          </a:lstStyle>
          <a:p>
            <a:r>
              <a:rPr lang="en-GB" altLang="en-US" dirty="0"/>
              <a:t>Cross them with a </a:t>
            </a:r>
            <a:r>
              <a:rPr lang="en-GB" altLang="en-US" dirty="0">
                <a:solidFill>
                  <a:srgbClr val="C00000"/>
                </a:solidFill>
              </a:rPr>
              <a:t>distant</a:t>
            </a:r>
            <a:r>
              <a:rPr lang="en-GB" altLang="en-US" dirty="0"/>
              <a:t> line</a:t>
            </a:r>
          </a:p>
        </p:txBody>
      </p:sp>
      <p:sp>
        <p:nvSpPr>
          <p:cNvPr id="107" name="AutoShape 104"/>
          <p:cNvSpPr>
            <a:spLocks noChangeArrowheads="1"/>
          </p:cNvSpPr>
          <p:nvPr/>
        </p:nvSpPr>
        <p:spPr bwMode="auto">
          <a:xfrm>
            <a:off x="2544233" y="1639888"/>
            <a:ext cx="61913" cy="5556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108" name="AutoShape 105"/>
          <p:cNvSpPr>
            <a:spLocks noChangeArrowheads="1"/>
          </p:cNvSpPr>
          <p:nvPr/>
        </p:nvSpPr>
        <p:spPr bwMode="auto">
          <a:xfrm>
            <a:off x="2544233" y="2484438"/>
            <a:ext cx="61913" cy="53975"/>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cxnSp>
        <p:nvCxnSpPr>
          <p:cNvPr id="104" name="AutoShape 101"/>
          <p:cNvCxnSpPr>
            <a:cxnSpLocks noChangeShapeType="1"/>
            <a:stCxn id="14" idx="1"/>
            <a:endCxn id="50" idx="0"/>
          </p:cNvCxnSpPr>
          <p:nvPr/>
        </p:nvCxnSpPr>
        <p:spPr bwMode="auto">
          <a:xfrm rot="10800000" flipH="1" flipV="1">
            <a:off x="410632" y="1262063"/>
            <a:ext cx="549275" cy="2608660"/>
          </a:xfrm>
          <a:prstGeom prst="bentConnector5">
            <a:avLst>
              <a:gd name="adj1" fmla="val -41618"/>
              <a:gd name="adj2" fmla="val 57295"/>
              <a:gd name="adj3" fmla="val -41503"/>
            </a:avLst>
          </a:prstGeom>
          <a:noFill/>
          <a:ln w="19050">
            <a:solidFill>
              <a:srgbClr val="0000FF"/>
            </a:solidFill>
            <a:miter lim="800000"/>
            <a:headEnd type="none" w="lg" len="lg"/>
            <a:tailEnd type="triangle" w="lg" len="lg"/>
          </a:ln>
          <a:effectLst>
            <a:outerShdw dist="35921" dir="2700000" algn="ctr" rotWithShape="0">
              <a:schemeClr val="bg2"/>
            </a:outerShdw>
          </a:effectLst>
          <a:extLst>
            <a:ext uri="{909E8E84-426E-40DD-AFC4-6F175D3DCCD1}">
              <a14:hiddenFill xmlns:a14="http://schemas.microsoft.com/office/drawing/2010/main">
                <a:noFill/>
              </a14:hiddenFill>
            </a:ext>
          </a:extLst>
        </p:spPr>
      </p:cxnSp>
      <p:grpSp>
        <p:nvGrpSpPr>
          <p:cNvPr id="122" name="Group 121"/>
          <p:cNvGrpSpPr/>
          <p:nvPr/>
        </p:nvGrpSpPr>
        <p:grpSpPr>
          <a:xfrm>
            <a:off x="5869043" y="1120338"/>
            <a:ext cx="2936861" cy="2308324"/>
            <a:chOff x="5869043" y="1120338"/>
            <a:chExt cx="2936861" cy="2308324"/>
          </a:xfrm>
        </p:grpSpPr>
        <p:sp>
          <p:nvSpPr>
            <p:cNvPr id="112" name="TextBox 111"/>
            <p:cNvSpPr txBox="1"/>
            <p:nvPr/>
          </p:nvSpPr>
          <p:spPr>
            <a:xfrm>
              <a:off x="5869043" y="1120338"/>
              <a:ext cx="2936861"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Of course, this scheme is too much abbreviated.</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Wherefrom do the initial inbred lines come?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Wherefrom did the paternal (</a:t>
              </a:r>
              <a:r>
                <a:rPr lang="en-GB" dirty="0">
                  <a:solidFill>
                    <a:srgbClr val="C00000"/>
                  </a:solidFill>
                  <a:latin typeface="Arial" panose="020B0604020202020204" pitchFamily="34" charset="0"/>
                  <a:cs typeface="Arial" panose="020B0604020202020204" pitchFamily="34" charset="0"/>
                </a:rPr>
                <a:t>distant</a:t>
              </a:r>
              <a:r>
                <a:rPr lang="en-GB" dirty="0">
                  <a:latin typeface="Arial" panose="020B0604020202020204" pitchFamily="34" charset="0"/>
                  <a:cs typeface="Arial" panose="020B0604020202020204" pitchFamily="34" charset="0"/>
                </a:rPr>
                <a:t>) line           come?</a:t>
              </a:r>
            </a:p>
          </p:txBody>
        </p:sp>
        <p:grpSp>
          <p:nvGrpSpPr>
            <p:cNvPr id="117" name="Group 116"/>
            <p:cNvGrpSpPr/>
            <p:nvPr/>
          </p:nvGrpSpPr>
          <p:grpSpPr>
            <a:xfrm rot="5400000">
              <a:off x="7803933" y="3010282"/>
              <a:ext cx="61913" cy="474662"/>
              <a:chOff x="2696633" y="1792288"/>
              <a:chExt cx="61913" cy="474662"/>
            </a:xfrm>
          </p:grpSpPr>
          <p:sp>
            <p:nvSpPr>
              <p:cNvPr id="113" name="AutoShape 80"/>
              <p:cNvSpPr>
                <a:spLocks noChangeArrowheads="1"/>
              </p:cNvSpPr>
              <p:nvPr/>
            </p:nvSpPr>
            <p:spPr bwMode="auto">
              <a:xfrm>
                <a:off x="2696633" y="1943100"/>
                <a:ext cx="61913" cy="5556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114" name="AutoShape 81"/>
              <p:cNvSpPr>
                <a:spLocks noChangeArrowheads="1"/>
              </p:cNvSpPr>
              <p:nvPr/>
            </p:nvSpPr>
            <p:spPr bwMode="auto">
              <a:xfrm>
                <a:off x="2696633" y="2078038"/>
                <a:ext cx="61913" cy="5556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115" name="AutoShape 82"/>
              <p:cNvSpPr>
                <a:spLocks noChangeArrowheads="1"/>
              </p:cNvSpPr>
              <p:nvPr/>
            </p:nvSpPr>
            <p:spPr bwMode="auto">
              <a:xfrm>
                <a:off x="2696633" y="2214563"/>
                <a:ext cx="61913" cy="52387"/>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116" name="AutoShape 104"/>
              <p:cNvSpPr>
                <a:spLocks noChangeArrowheads="1"/>
              </p:cNvSpPr>
              <p:nvPr/>
            </p:nvSpPr>
            <p:spPr bwMode="auto">
              <a:xfrm>
                <a:off x="2696633" y="1792288"/>
                <a:ext cx="61913" cy="5556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grpSp>
      </p:grpSp>
      <p:sp>
        <p:nvSpPr>
          <p:cNvPr id="119" name="TextBox 118"/>
          <p:cNvSpPr txBox="1"/>
          <p:nvPr/>
        </p:nvSpPr>
        <p:spPr>
          <a:xfrm>
            <a:off x="5824728" y="3851693"/>
            <a:ext cx="6277186"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bi-parental single crosses for field testing were </a:t>
            </a:r>
            <a:r>
              <a:rPr lang="en-GB" dirty="0" err="1">
                <a:latin typeface="Arial" panose="020B0604020202020204" pitchFamily="34" charset="0"/>
                <a:cs typeface="Arial" panose="020B0604020202020204" pitchFamily="34" charset="0"/>
              </a:rPr>
              <a:t>produ-ced</a:t>
            </a:r>
            <a:r>
              <a:rPr lang="en-GB" dirty="0">
                <a:latin typeface="Arial" panose="020B0604020202020204" pitchFamily="34" charset="0"/>
                <a:cs typeface="Arial" panose="020B0604020202020204" pitchFamily="34" charset="0"/>
              </a:rPr>
              <a:t> directly after the selection between the lines? Means: The first selection at F1-level is for [GCA+SCA] and with high crossing-effort  - instead of first selecting based on GCA and conducting bi-parental manual crossing only bet-ween the lesser-many lines that showed superior GCA  !? </a:t>
            </a:r>
            <a:endParaRPr lang="en-GB" dirty="0"/>
          </a:p>
        </p:txBody>
      </p:sp>
      <p:sp>
        <p:nvSpPr>
          <p:cNvPr id="120" name="TextBox 119"/>
          <p:cNvSpPr txBox="1"/>
          <p:nvPr/>
        </p:nvSpPr>
        <p:spPr>
          <a:xfrm>
            <a:off x="164571" y="5811012"/>
            <a:ext cx="1193734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a:solidFill>
                  <a:srgbClr val="C00000"/>
                </a:solidFill>
                <a:latin typeface="Arial" panose="020B0604020202020204" pitchFamily="34" charset="0"/>
                <a:cs typeface="Arial" panose="020B0604020202020204" pitchFamily="34" charset="0"/>
              </a:rPr>
              <a:t>pollinator side </a:t>
            </a:r>
            <a:r>
              <a:rPr lang="en-GB" dirty="0">
                <a:latin typeface="Arial" panose="020B0604020202020204" pitchFamily="34" charset="0"/>
                <a:cs typeface="Arial" panose="020B0604020202020204" pitchFamily="34" charset="0"/>
              </a:rPr>
              <a:t>is totally neglected here. Just as there is selection between seed-parent lines, there must be selection between the pollinator lines. Ultra-super-short scheme; too short, I would say.</a:t>
            </a:r>
            <a:endParaRPr lang="en-GB" dirty="0"/>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
        <p:nvSpPr>
          <p:cNvPr id="121" name="Right Triangle 4">
            <a:extLst>
              <a:ext uri="{FF2B5EF4-FFF2-40B4-BE49-F238E27FC236}">
                <a16:creationId xmlns:a16="http://schemas.microsoft.com/office/drawing/2014/main" id="{9EFE27FF-6276-4A7C-B9E4-FE3749E226C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Textfeld 124">
            <a:extLst>
              <a:ext uri="{FF2B5EF4-FFF2-40B4-BE49-F238E27FC236}">
                <a16:creationId xmlns:a16="http://schemas.microsoft.com/office/drawing/2014/main" id="{E5DEB47F-4ADE-4F2D-BFBD-F107C807F4AA}"/>
              </a:ext>
            </a:extLst>
          </p:cNvPr>
          <p:cNvSpPr txBox="1"/>
          <p:nvPr/>
        </p:nvSpPr>
        <p:spPr>
          <a:xfrm>
            <a:off x="9551963" y="2743200"/>
            <a:ext cx="116736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 HCB</a:t>
            </a:r>
          </a:p>
        </p:txBody>
      </p:sp>
    </p:spTree>
    <p:extLst>
      <p:ext uri="{BB962C8B-B14F-4D97-AF65-F5344CB8AC3E}">
        <p14:creationId xmlns:p14="http://schemas.microsoft.com/office/powerpoint/2010/main" val="2515398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2308324"/>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#30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UNPLAB-BrMeth_Ch-12[</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TheFour</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IV]</a:t>
            </a:r>
          </a:p>
          <a:p>
            <a:pPr>
              <a:spcBef>
                <a:spcPct val="50000"/>
              </a:spcBef>
            </a:pPr>
            <a:r>
              <a:rPr lang="de-DE" altLang="de-DE" sz="3200" dirty="0">
                <a:latin typeface="Arial" panose="020B0604020202020204" pitchFamily="34" charset="0"/>
                <a:cs typeface="Arial" panose="020B0604020202020204" pitchFamily="34" charset="0"/>
              </a:rPr>
              <a:t>Start </a:t>
            </a:r>
            <a:r>
              <a:rPr lang="de-DE" altLang="de-DE" sz="3200" dirty="0" err="1">
                <a:latin typeface="Arial" panose="020B0604020202020204" pitchFamily="34" charset="0"/>
                <a:cs typeface="Arial" panose="020B0604020202020204" pitchFamily="34" charset="0"/>
              </a:rPr>
              <a:t>with</a:t>
            </a:r>
            <a:r>
              <a:rPr lang="de-DE" altLang="de-DE" sz="3200" dirty="0">
                <a:latin typeface="Arial" panose="020B0604020202020204" pitchFamily="34" charset="0"/>
                <a:cs typeface="Arial" panose="020B0604020202020204" pitchFamily="34" charset="0"/>
              </a:rPr>
              <a:t> Clone </a:t>
            </a:r>
            <a:r>
              <a:rPr lang="de-DE" altLang="de-DE" sz="3200" dirty="0" err="1">
                <a:latin typeface="Arial" panose="020B0604020202020204" pitchFamily="34" charset="0"/>
                <a:cs typeface="Arial" panose="020B0604020202020204" pitchFamily="34" charset="0"/>
              </a:rPr>
              <a:t>Breeding</a:t>
            </a:r>
            <a:r>
              <a:rPr lang="de-DE" altLang="de-DE" sz="3200" dirty="0">
                <a:latin typeface="Arial" panose="020B0604020202020204" pitchFamily="34" charset="0"/>
                <a:cs typeface="Arial" panose="020B0604020202020204" pitchFamily="34" charset="0"/>
              </a:rPr>
              <a:t>; </a:t>
            </a:r>
            <a:r>
              <a:rPr lang="de-DE" altLang="de-DE" sz="3200" dirty="0" err="1">
                <a:latin typeface="Arial" panose="020B0604020202020204" pitchFamily="34" charset="0"/>
                <a:cs typeface="Arial" panose="020B0604020202020204" pitchFamily="34" charset="0"/>
              </a:rPr>
              <a:t>continue</a:t>
            </a:r>
            <a:r>
              <a:rPr lang="de-DE" altLang="de-DE" sz="3200" dirty="0">
                <a:latin typeface="Arial" panose="020B0604020202020204" pitchFamily="34" charset="0"/>
                <a:cs typeface="Arial" panose="020B0604020202020204" pitchFamily="34" charset="0"/>
              </a:rPr>
              <a:t> </a:t>
            </a:r>
            <a:r>
              <a:rPr lang="de-DE" altLang="de-DE" sz="3200" dirty="0" err="1">
                <a:latin typeface="Arial" panose="020B0604020202020204" pitchFamily="34" charset="0"/>
                <a:cs typeface="Arial" panose="020B0604020202020204" pitchFamily="34" charset="0"/>
              </a:rPr>
              <a:t>with</a:t>
            </a:r>
            <a:r>
              <a:rPr lang="de-DE" altLang="de-DE" sz="3200" dirty="0">
                <a:latin typeface="Arial" panose="020B0604020202020204" pitchFamily="34" charset="0"/>
                <a:cs typeface="Arial" panose="020B0604020202020204" pitchFamily="34" charset="0"/>
              </a:rPr>
              <a:t> Population </a:t>
            </a:r>
            <a:r>
              <a:rPr lang="de-DE" altLang="de-DE" sz="3200" dirty="0" err="1">
                <a:latin typeface="Arial" panose="020B0604020202020204" pitchFamily="34" charset="0"/>
                <a:cs typeface="Arial" panose="020B0604020202020204" pitchFamily="34" charset="0"/>
              </a:rPr>
              <a:t>Breeding</a:t>
            </a:r>
            <a:r>
              <a:rPr lang="de-DE" altLang="de-DE" sz="3200" dirty="0">
                <a:latin typeface="Arial" panose="020B0604020202020204" pitchFamily="34" charset="0"/>
                <a:cs typeface="Arial" panose="020B0604020202020204" pitchFamily="34" charset="0"/>
              </a:rPr>
              <a:t>, </a:t>
            </a:r>
            <a:br>
              <a:rPr lang="de-DE" altLang="de-DE" sz="3200" dirty="0">
                <a:latin typeface="Arial" panose="020B0604020202020204" pitchFamily="34" charset="0"/>
                <a:cs typeface="Arial" panose="020B0604020202020204" pitchFamily="34" charset="0"/>
              </a:rPr>
            </a:br>
            <a:r>
              <a:rPr lang="de-DE" altLang="de-DE" sz="3200" dirty="0" err="1">
                <a:latin typeface="Arial" panose="020B0604020202020204" pitchFamily="34" charset="0"/>
                <a:cs typeface="Arial" panose="020B0604020202020204" pitchFamily="34" charset="0"/>
              </a:rPr>
              <a:t>go</a:t>
            </a:r>
            <a:r>
              <a:rPr lang="de-DE" altLang="de-DE" sz="3200" dirty="0">
                <a:latin typeface="Arial" panose="020B0604020202020204" pitchFamily="34" charset="0"/>
                <a:cs typeface="Arial" panose="020B0604020202020204" pitchFamily="34" charset="0"/>
              </a:rPr>
              <a:t> on </a:t>
            </a:r>
            <a:r>
              <a:rPr lang="de-DE" altLang="de-DE" sz="3200" dirty="0" err="1">
                <a:latin typeface="Arial" panose="020B0604020202020204" pitchFamily="34" charset="0"/>
                <a:cs typeface="Arial" panose="020B0604020202020204" pitchFamily="34" charset="0"/>
              </a:rPr>
              <a:t>to</a:t>
            </a:r>
            <a:r>
              <a:rPr lang="de-DE" altLang="de-DE" sz="3200" dirty="0">
                <a:latin typeface="Arial" panose="020B0604020202020204" pitchFamily="34" charset="0"/>
                <a:cs typeface="Arial" panose="020B0604020202020204" pitchFamily="34" charset="0"/>
              </a:rPr>
              <a:t> Hybrid </a:t>
            </a:r>
            <a:r>
              <a:rPr lang="de-DE" altLang="de-DE" sz="3200" dirty="0" err="1">
                <a:latin typeface="Arial" panose="020B0604020202020204" pitchFamily="34" charset="0"/>
                <a:cs typeface="Arial" panose="020B0604020202020204" pitchFamily="34" charset="0"/>
              </a:rPr>
              <a:t>Breeding</a:t>
            </a:r>
            <a:r>
              <a:rPr lang="de-DE" altLang="de-DE" sz="3200" dirty="0">
                <a:latin typeface="Arial" panose="020B0604020202020204" pitchFamily="34" charset="0"/>
                <a:cs typeface="Arial" panose="020B0604020202020204" pitchFamily="34" charset="0"/>
              </a:rPr>
              <a:t>.</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FA68D6D-31F5-48BB-A3EF-4FBA5D9663BE}"/>
              </a:ext>
            </a:extLst>
          </p:cNvPr>
          <p:cNvSpPr txBox="1"/>
          <p:nvPr/>
        </p:nvSpPr>
        <p:spPr>
          <a:xfrm>
            <a:off x="86149" y="3568625"/>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615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9703" y="636411"/>
            <a:ext cx="12011277" cy="443521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59267" y="84667"/>
            <a:ext cx="1202171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Sequence of steps in Hybrid Breeding, with indication of potential numbers &amp; sizes</a:t>
            </a:r>
          </a:p>
        </p:txBody>
      </p:sp>
      <p:sp>
        <p:nvSpPr>
          <p:cNvPr id="9" name="TextBox 8"/>
          <p:cNvSpPr txBox="1"/>
          <p:nvPr/>
        </p:nvSpPr>
        <p:spPr>
          <a:xfrm>
            <a:off x="59267" y="1151467"/>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Population A (‚Dent‘)</a:t>
            </a:r>
          </a:p>
        </p:txBody>
      </p:sp>
      <p:sp>
        <p:nvSpPr>
          <p:cNvPr id="10" name="TextBox 9"/>
          <p:cNvSpPr txBox="1"/>
          <p:nvPr/>
        </p:nvSpPr>
        <p:spPr>
          <a:xfrm>
            <a:off x="2973029" y="1151467"/>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Population B (‚Flint‘)</a:t>
            </a:r>
          </a:p>
        </p:txBody>
      </p:sp>
      <p:sp>
        <p:nvSpPr>
          <p:cNvPr id="11" name="TextBox 10"/>
          <p:cNvSpPr txBox="1"/>
          <p:nvPr/>
        </p:nvSpPr>
        <p:spPr>
          <a:xfrm>
            <a:off x="59267" y="1600595"/>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Develop inbred lines</a:t>
            </a:r>
          </a:p>
        </p:txBody>
      </p:sp>
      <p:sp>
        <p:nvSpPr>
          <p:cNvPr id="12" name="TextBox 11"/>
          <p:cNvSpPr txBox="1"/>
          <p:nvPr/>
        </p:nvSpPr>
        <p:spPr>
          <a:xfrm>
            <a:off x="2973029" y="1607059"/>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Develop inbred lines</a:t>
            </a:r>
          </a:p>
        </p:txBody>
      </p:sp>
      <p:sp>
        <p:nvSpPr>
          <p:cNvPr id="13" name="TextBox 12"/>
          <p:cNvSpPr txBox="1"/>
          <p:nvPr/>
        </p:nvSpPr>
        <p:spPr>
          <a:xfrm>
            <a:off x="69704" y="2156469"/>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4.000 lines </a:t>
            </a:r>
          </a:p>
        </p:txBody>
      </p:sp>
      <p:sp>
        <p:nvSpPr>
          <p:cNvPr id="14" name="TextBox 13"/>
          <p:cNvSpPr txBox="1"/>
          <p:nvPr/>
        </p:nvSpPr>
        <p:spPr>
          <a:xfrm>
            <a:off x="2973029" y="2192550"/>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   4.000 lines</a:t>
            </a:r>
          </a:p>
        </p:txBody>
      </p:sp>
      <p:sp>
        <p:nvSpPr>
          <p:cNvPr id="15" name="TextBox 14"/>
          <p:cNvSpPr txBox="1"/>
          <p:nvPr/>
        </p:nvSpPr>
        <p:spPr>
          <a:xfrm>
            <a:off x="59267" y="2594920"/>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400 lines</a:t>
            </a:r>
          </a:p>
        </p:txBody>
      </p:sp>
      <p:sp>
        <p:nvSpPr>
          <p:cNvPr id="16" name="TextBox 15"/>
          <p:cNvSpPr txBox="1"/>
          <p:nvPr/>
        </p:nvSpPr>
        <p:spPr>
          <a:xfrm>
            <a:off x="2973029" y="2595348"/>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400 lines</a:t>
            </a:r>
          </a:p>
        </p:txBody>
      </p:sp>
      <p:sp>
        <p:nvSpPr>
          <p:cNvPr id="19" name="TextBox 18"/>
          <p:cNvSpPr txBox="1"/>
          <p:nvPr/>
        </p:nvSpPr>
        <p:spPr>
          <a:xfrm>
            <a:off x="69704" y="3255036"/>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 lines</a:t>
            </a:r>
          </a:p>
        </p:txBody>
      </p:sp>
      <p:sp>
        <p:nvSpPr>
          <p:cNvPr id="20" name="TextBox 19"/>
          <p:cNvSpPr txBox="1"/>
          <p:nvPr/>
        </p:nvSpPr>
        <p:spPr>
          <a:xfrm>
            <a:off x="2973029" y="3255036"/>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 lines</a:t>
            </a:r>
          </a:p>
        </p:txBody>
      </p:sp>
      <p:sp>
        <p:nvSpPr>
          <p:cNvPr id="21" name="TextBox 20"/>
          <p:cNvSpPr txBox="1"/>
          <p:nvPr/>
        </p:nvSpPr>
        <p:spPr>
          <a:xfrm>
            <a:off x="69703" y="671269"/>
            <a:ext cx="5738541"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Germplasm; Genetic material (Numbers: Seasons)</a:t>
            </a:r>
          </a:p>
        </p:txBody>
      </p:sp>
      <p:sp>
        <p:nvSpPr>
          <p:cNvPr id="27" name="TextBox 26"/>
          <p:cNvSpPr txBox="1"/>
          <p:nvPr/>
        </p:nvSpPr>
        <p:spPr>
          <a:xfrm>
            <a:off x="80139" y="3738478"/>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 lines</a:t>
            </a:r>
          </a:p>
        </p:txBody>
      </p:sp>
      <p:sp>
        <p:nvSpPr>
          <p:cNvPr id="28" name="TextBox 27"/>
          <p:cNvSpPr txBox="1"/>
          <p:nvPr/>
        </p:nvSpPr>
        <p:spPr>
          <a:xfrm>
            <a:off x="2983464" y="3738478"/>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 lines</a:t>
            </a:r>
          </a:p>
        </p:txBody>
      </p:sp>
      <p:sp>
        <p:nvSpPr>
          <p:cNvPr id="30" name="TextBox 29"/>
          <p:cNvSpPr txBox="1"/>
          <p:nvPr/>
        </p:nvSpPr>
        <p:spPr>
          <a:xfrm>
            <a:off x="1454004" y="4304936"/>
            <a:ext cx="3095450" cy="369332"/>
          </a:xfrm>
          <a:prstGeom prst="rect">
            <a:avLst/>
          </a:prstGeom>
          <a:pattFill prst="wdUpDiag">
            <a:fgClr>
              <a:schemeClr val="bg1">
                <a:lumMod val="95000"/>
              </a:schemeClr>
            </a:fgClr>
            <a:bgClr>
              <a:srgbClr val="66CCFF"/>
            </a:bgClr>
          </a:pattFill>
          <a:ln>
            <a:solidFill>
              <a:schemeClr val="bg1">
                <a:lumMod val="85000"/>
              </a:schemeClr>
            </a:solidFill>
          </a:ln>
          <a:effectLst>
            <a:outerShdw blurRad="50800" dist="38100" dir="2700000" algn="tl" rotWithShape="0">
              <a:prstClr val="black">
                <a:alpha val="40000"/>
              </a:prstClr>
            </a:outerShdw>
          </a:effectLst>
        </p:spPr>
        <p:txBody>
          <a:bodyPr wrap="square" rtlCol="0">
            <a:spAutoFit/>
          </a:bodyPr>
          <a:lstStyle/>
          <a:p>
            <a:pPr algn="ctr"/>
            <a:r>
              <a:rPr lang="en-GB" b="1" dirty="0">
                <a:latin typeface="Arial" panose="020B0604020202020204" pitchFamily="34" charset="0"/>
                <a:cs typeface="Arial" panose="020B0604020202020204" pitchFamily="34" charset="0"/>
              </a:rPr>
              <a:t>4 experimental F1-hybrids</a:t>
            </a:r>
          </a:p>
        </p:txBody>
      </p:sp>
      <p:sp>
        <p:nvSpPr>
          <p:cNvPr id="31" name="TextBox 30"/>
          <p:cNvSpPr txBox="1"/>
          <p:nvPr/>
        </p:nvSpPr>
        <p:spPr>
          <a:xfrm rot="16200000">
            <a:off x="8664036" y="2306472"/>
            <a:ext cx="2956343" cy="646331"/>
          </a:xfrm>
          <a:prstGeom prst="rect">
            <a:avLst/>
          </a:prstGeom>
          <a:solidFill>
            <a:schemeClr val="bg1"/>
          </a:solidFill>
          <a:effectLst>
            <a:outerShdw blurRad="50800" dist="38100" dir="2700000" algn="tl" rotWithShape="0">
              <a:prstClr val="black">
                <a:alpha val="40000"/>
              </a:prstClr>
            </a:outerShdw>
          </a:effectLst>
        </p:spPr>
        <p:txBody>
          <a:bodyPr wrap="square" rtlCol="0" anchor="ctr">
            <a:spAutoFit/>
          </a:bodyPr>
          <a:lstStyle/>
          <a:p>
            <a:pPr algn="ctr"/>
            <a:r>
              <a:rPr lang="en-GB" dirty="0">
                <a:latin typeface="Arial" panose="020B0604020202020204" pitchFamily="34" charset="0"/>
                <a:cs typeface="Arial" panose="020B0604020202020204" pitchFamily="34" charset="0"/>
              </a:rPr>
              <a:t>Cultivar development. </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5 - 7 years</a:t>
            </a:r>
          </a:p>
        </p:txBody>
      </p:sp>
      <p:sp>
        <p:nvSpPr>
          <p:cNvPr id="33" name="TextBox 32"/>
          <p:cNvSpPr txBox="1"/>
          <p:nvPr/>
        </p:nvSpPr>
        <p:spPr>
          <a:xfrm>
            <a:off x="69703" y="5519120"/>
            <a:ext cx="12011277" cy="923330"/>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Employ superior lines as soon as they are identified: Not only for cultivar development, but in addition to breed new lines from crosses between such superior lines; this is the so-called </a:t>
            </a:r>
            <a:r>
              <a:rPr lang="en-GB" dirty="0">
                <a:solidFill>
                  <a:srgbClr val="0000FF"/>
                </a:solidFill>
              </a:rPr>
              <a:t>second-cycle breeding </a:t>
            </a:r>
            <a:r>
              <a:rPr lang="en-GB" dirty="0"/>
              <a:t>(DOI 10.1007/s00122-007-0585-2).  </a:t>
            </a:r>
            <a:r>
              <a:rPr lang="en-GB" dirty="0">
                <a:solidFill>
                  <a:srgbClr val="0000FF"/>
                </a:solidFill>
              </a:rPr>
              <a:t>Employ Genomic Prediction</a:t>
            </a:r>
            <a:r>
              <a:rPr lang="en-GB" dirty="0"/>
              <a:t>! </a:t>
            </a:r>
          </a:p>
        </p:txBody>
      </p:sp>
      <p:sp>
        <p:nvSpPr>
          <p:cNvPr id="38" name="Freeform 37"/>
          <p:cNvSpPr/>
          <p:nvPr/>
        </p:nvSpPr>
        <p:spPr>
          <a:xfrm>
            <a:off x="2957924" y="2139254"/>
            <a:ext cx="1182188" cy="2305746"/>
          </a:xfrm>
          <a:custGeom>
            <a:avLst/>
            <a:gdLst>
              <a:gd name="connsiteX0" fmla="*/ 1182188 w 1182188"/>
              <a:gd name="connsiteY0" fmla="*/ 0 h 1721031"/>
              <a:gd name="connsiteX1" fmla="*/ 111034 w 1182188"/>
              <a:gd name="connsiteY1" fmla="*/ 591094 h 1721031"/>
              <a:gd name="connsiteX2" fmla="*/ 22860 w 1182188"/>
              <a:gd name="connsiteY2" fmla="*/ 1143000 h 1721031"/>
              <a:gd name="connsiteX3" fmla="*/ 6531 w 1182188"/>
              <a:gd name="connsiteY3" fmla="*/ 1721031 h 1721031"/>
              <a:gd name="connsiteX4" fmla="*/ 0 w 1182188"/>
              <a:gd name="connsiteY4" fmla="*/ 6531 h 1721031"/>
              <a:gd name="connsiteX5" fmla="*/ 1182188 w 1182188"/>
              <a:gd name="connsiteY5" fmla="*/ 0 h 172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2188" h="1721031">
                <a:moveTo>
                  <a:pt x="1182188" y="0"/>
                </a:moveTo>
                <a:lnTo>
                  <a:pt x="111034" y="591094"/>
                </a:lnTo>
                <a:lnTo>
                  <a:pt x="22860" y="1143000"/>
                </a:lnTo>
                <a:lnTo>
                  <a:pt x="6531" y="1721031"/>
                </a:lnTo>
                <a:lnTo>
                  <a:pt x="0" y="6531"/>
                </a:lnTo>
                <a:lnTo>
                  <a:pt x="1182188" y="0"/>
                </a:lnTo>
                <a:close/>
              </a:path>
            </a:pathLst>
          </a:custGeom>
          <a:ln>
            <a:solidFill>
              <a:srgbClr val="005392"/>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Freeform 38"/>
          <p:cNvSpPr/>
          <p:nvPr/>
        </p:nvSpPr>
        <p:spPr>
          <a:xfrm>
            <a:off x="1696194" y="2121189"/>
            <a:ext cx="1198517" cy="2294178"/>
          </a:xfrm>
          <a:custGeom>
            <a:avLst/>
            <a:gdLst>
              <a:gd name="connsiteX0" fmla="*/ 0 w 1198517"/>
              <a:gd name="connsiteY0" fmla="*/ 0 h 1734094"/>
              <a:gd name="connsiteX1" fmla="*/ 1094014 w 1198517"/>
              <a:gd name="connsiteY1" fmla="*/ 591094 h 1734094"/>
              <a:gd name="connsiteX2" fmla="*/ 1165860 w 1198517"/>
              <a:gd name="connsiteY2" fmla="*/ 1159328 h 1734094"/>
              <a:gd name="connsiteX3" fmla="*/ 1198517 w 1198517"/>
              <a:gd name="connsiteY3" fmla="*/ 1734094 h 1734094"/>
              <a:gd name="connsiteX4" fmla="*/ 1198517 w 1198517"/>
              <a:gd name="connsiteY4" fmla="*/ 16328 h 1734094"/>
              <a:gd name="connsiteX5" fmla="*/ 0 w 1198517"/>
              <a:gd name="connsiteY5" fmla="*/ 0 h 1734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517" h="1734094">
                <a:moveTo>
                  <a:pt x="0" y="0"/>
                </a:moveTo>
                <a:lnTo>
                  <a:pt x="1094014" y="591094"/>
                </a:lnTo>
                <a:lnTo>
                  <a:pt x="1165860" y="1159328"/>
                </a:lnTo>
                <a:lnTo>
                  <a:pt x="1198517" y="1734094"/>
                </a:lnTo>
                <a:lnTo>
                  <a:pt x="1198517" y="16328"/>
                </a:lnTo>
                <a:lnTo>
                  <a:pt x="0" y="0"/>
                </a:lnTo>
                <a:close/>
              </a:path>
            </a:pathLst>
          </a:custGeom>
          <a:solidFill>
            <a:schemeClr val="bg1">
              <a:lumMod val="50000"/>
            </a:schemeClr>
          </a:solidFill>
          <a:ln>
            <a:solidFill>
              <a:schemeClr val="tx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Box 39"/>
          <p:cNvSpPr txBox="1"/>
          <p:nvPr/>
        </p:nvSpPr>
        <p:spPr>
          <a:xfrm>
            <a:off x="1454004" y="4646096"/>
            <a:ext cx="309545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Narrow" panose="020B0606020202030204" pitchFamily="34" charset="0"/>
                <a:cs typeface="Arial" panose="020B0604020202020204" pitchFamily="34" charset="0"/>
              </a:rPr>
              <a:t>A1xB1;   A2xB2;   A3xB3;    A4xB4</a:t>
            </a:r>
            <a:endParaRPr lang="en-GB" dirty="0">
              <a:latin typeface="Arial Narrow" panose="020B0606020202030204" pitchFamily="34" charset="0"/>
            </a:endParaRPr>
          </a:p>
        </p:txBody>
      </p:sp>
      <p:sp>
        <p:nvSpPr>
          <p:cNvPr id="41" name="TextBox 40"/>
          <p:cNvSpPr txBox="1"/>
          <p:nvPr/>
        </p:nvSpPr>
        <p:spPr>
          <a:xfrm>
            <a:off x="2724208" y="1142755"/>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1</a:t>
            </a:r>
          </a:p>
        </p:txBody>
      </p:sp>
      <p:sp>
        <p:nvSpPr>
          <p:cNvPr id="42" name="TextBox 41"/>
          <p:cNvSpPr txBox="1"/>
          <p:nvPr/>
        </p:nvSpPr>
        <p:spPr>
          <a:xfrm>
            <a:off x="2738682" y="1591438"/>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2</a:t>
            </a:r>
          </a:p>
        </p:txBody>
      </p:sp>
      <p:sp>
        <p:nvSpPr>
          <p:cNvPr id="43" name="TextBox 42"/>
          <p:cNvSpPr txBox="1"/>
          <p:nvPr/>
        </p:nvSpPr>
        <p:spPr>
          <a:xfrm>
            <a:off x="2618870" y="2120427"/>
            <a:ext cx="58201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3;4</a:t>
            </a:r>
          </a:p>
        </p:txBody>
      </p:sp>
      <p:sp>
        <p:nvSpPr>
          <p:cNvPr id="44" name="TextBox 43"/>
          <p:cNvSpPr txBox="1"/>
          <p:nvPr/>
        </p:nvSpPr>
        <p:spPr>
          <a:xfrm>
            <a:off x="2624093" y="2594492"/>
            <a:ext cx="57993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3;4</a:t>
            </a:r>
          </a:p>
        </p:txBody>
      </p:sp>
      <p:sp>
        <p:nvSpPr>
          <p:cNvPr id="45" name="TextBox 44"/>
          <p:cNvSpPr txBox="1"/>
          <p:nvPr/>
        </p:nvSpPr>
        <p:spPr>
          <a:xfrm>
            <a:off x="2629886" y="3240950"/>
            <a:ext cx="57099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5;6</a:t>
            </a:r>
          </a:p>
        </p:txBody>
      </p:sp>
      <p:sp>
        <p:nvSpPr>
          <p:cNvPr id="47" name="TextBox 46"/>
          <p:cNvSpPr txBox="1"/>
          <p:nvPr/>
        </p:nvSpPr>
        <p:spPr>
          <a:xfrm>
            <a:off x="2725463" y="3738478"/>
            <a:ext cx="35357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7</a:t>
            </a:r>
          </a:p>
        </p:txBody>
      </p:sp>
      <p:sp>
        <p:nvSpPr>
          <p:cNvPr id="48" name="TextBox 47"/>
          <p:cNvSpPr txBox="1"/>
          <p:nvPr/>
        </p:nvSpPr>
        <p:spPr>
          <a:xfrm>
            <a:off x="1089988" y="4489602"/>
            <a:ext cx="35357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8</a:t>
            </a:r>
          </a:p>
        </p:txBody>
      </p:sp>
      <p:sp>
        <p:nvSpPr>
          <p:cNvPr id="49"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
        <p:nvSpPr>
          <p:cNvPr id="51" name="Down Arrow 50"/>
          <p:cNvSpPr/>
          <p:nvPr/>
        </p:nvSpPr>
        <p:spPr>
          <a:xfrm>
            <a:off x="8867362" y="671269"/>
            <a:ext cx="592572" cy="3480479"/>
          </a:xfrm>
          <a:prstGeom prst="downArrow">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p:cNvSpPr txBox="1"/>
          <p:nvPr/>
        </p:nvSpPr>
        <p:spPr>
          <a:xfrm rot="16200000">
            <a:off x="8002855" y="2446066"/>
            <a:ext cx="2314096" cy="369332"/>
          </a:xfrm>
          <a:prstGeom prst="rect">
            <a:avLst/>
          </a:prstGeom>
          <a:noFill/>
        </p:spPr>
        <p:txBody>
          <a:bodyPr wrap="square" rtlCol="0">
            <a:spAutoFit/>
          </a:bodyPr>
          <a:lstStyle/>
          <a:p>
            <a:pPr algn="ctr"/>
            <a:r>
              <a:rPr lang="de-DE" dirty="0">
                <a:solidFill>
                  <a:srgbClr val="0000FF"/>
                </a:solidFill>
                <a:latin typeface="Arial" panose="020B0604020202020204" pitchFamily="34" charset="0"/>
                <a:cs typeface="Arial" panose="020B0604020202020204" pitchFamily="34" charset="0"/>
              </a:rPr>
              <a:t>Time</a:t>
            </a:r>
            <a:endParaRPr lang="en-GB" dirty="0">
              <a:solidFill>
                <a:srgbClr val="0000FF"/>
              </a:solidFill>
              <a:latin typeface="Arial" panose="020B0604020202020204" pitchFamily="34" charset="0"/>
              <a:cs typeface="Arial" panose="020B0604020202020204" pitchFamily="34" charset="0"/>
            </a:endParaRPr>
          </a:p>
        </p:txBody>
      </p:sp>
      <p:pic>
        <p:nvPicPr>
          <p:cNvPr id="35" name="Grafik 34">
            <a:extLst>
              <a:ext uri="{FF2B5EF4-FFF2-40B4-BE49-F238E27FC236}">
                <a16:creationId xmlns:a16="http://schemas.microsoft.com/office/drawing/2014/main" id="{9E595D51-871D-4C5B-A1A2-0EDF61E1CD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5096" y="694945"/>
            <a:ext cx="1966793" cy="4290668"/>
          </a:xfrm>
          <a:prstGeom prst="rect">
            <a:avLst/>
          </a:prstGeom>
          <a:effectLst>
            <a:outerShdw blurRad="63500" sx="102000" sy="102000" algn="ctr" rotWithShape="0">
              <a:prstClr val="black">
                <a:alpha val="40000"/>
              </a:prstClr>
            </a:outerShdw>
          </a:effectLst>
        </p:spPr>
      </p:pic>
      <p:sp>
        <p:nvSpPr>
          <p:cNvPr id="36" name="Textfeld 35">
            <a:extLst>
              <a:ext uri="{FF2B5EF4-FFF2-40B4-BE49-F238E27FC236}">
                <a16:creationId xmlns:a16="http://schemas.microsoft.com/office/drawing/2014/main" id="{E176341B-98FD-43CC-8555-234E77523106}"/>
              </a:ext>
            </a:extLst>
          </p:cNvPr>
          <p:cNvSpPr txBox="1"/>
          <p:nvPr/>
        </p:nvSpPr>
        <p:spPr>
          <a:xfrm>
            <a:off x="7764443" y="4516525"/>
            <a:ext cx="124095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 HCB</a:t>
            </a:r>
          </a:p>
        </p:txBody>
      </p:sp>
    </p:spTree>
    <p:extLst>
      <p:ext uri="{BB962C8B-B14F-4D97-AF65-F5344CB8AC3E}">
        <p14:creationId xmlns:p14="http://schemas.microsoft.com/office/powerpoint/2010/main" val="2430412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69703" y="636411"/>
            <a:ext cx="12011277" cy="443521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59267" y="84667"/>
            <a:ext cx="1202171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Sequence of steps in Hybrid Breeding, with indication of potential numbers &amp; sizes</a:t>
            </a:r>
          </a:p>
        </p:txBody>
      </p:sp>
      <p:sp>
        <p:nvSpPr>
          <p:cNvPr id="9" name="TextBox 8"/>
          <p:cNvSpPr txBox="1"/>
          <p:nvPr/>
        </p:nvSpPr>
        <p:spPr>
          <a:xfrm>
            <a:off x="59267" y="1151467"/>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Population A (‚Dent‘)</a:t>
            </a:r>
          </a:p>
        </p:txBody>
      </p:sp>
      <p:sp>
        <p:nvSpPr>
          <p:cNvPr id="10" name="TextBox 9"/>
          <p:cNvSpPr txBox="1"/>
          <p:nvPr/>
        </p:nvSpPr>
        <p:spPr>
          <a:xfrm>
            <a:off x="2973029" y="1151467"/>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Population B (‚Flint‘)</a:t>
            </a:r>
          </a:p>
        </p:txBody>
      </p:sp>
      <p:sp>
        <p:nvSpPr>
          <p:cNvPr id="11" name="TextBox 10"/>
          <p:cNvSpPr txBox="1"/>
          <p:nvPr/>
        </p:nvSpPr>
        <p:spPr>
          <a:xfrm>
            <a:off x="59267" y="1600595"/>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Develop inbred lines</a:t>
            </a:r>
          </a:p>
        </p:txBody>
      </p:sp>
      <p:sp>
        <p:nvSpPr>
          <p:cNvPr id="12" name="TextBox 11"/>
          <p:cNvSpPr txBox="1"/>
          <p:nvPr/>
        </p:nvSpPr>
        <p:spPr>
          <a:xfrm>
            <a:off x="2973029" y="1607059"/>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Develop inbred lines</a:t>
            </a:r>
          </a:p>
        </p:txBody>
      </p:sp>
      <p:sp>
        <p:nvSpPr>
          <p:cNvPr id="13" name="TextBox 12"/>
          <p:cNvSpPr txBox="1"/>
          <p:nvPr/>
        </p:nvSpPr>
        <p:spPr>
          <a:xfrm>
            <a:off x="69704" y="2156469"/>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4.000 lines</a:t>
            </a:r>
          </a:p>
        </p:txBody>
      </p:sp>
      <p:sp>
        <p:nvSpPr>
          <p:cNvPr id="14" name="TextBox 13"/>
          <p:cNvSpPr txBox="1"/>
          <p:nvPr/>
        </p:nvSpPr>
        <p:spPr>
          <a:xfrm>
            <a:off x="2973029" y="2192550"/>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4.000 lines</a:t>
            </a:r>
          </a:p>
        </p:txBody>
      </p:sp>
      <p:sp>
        <p:nvSpPr>
          <p:cNvPr id="15" name="TextBox 14"/>
          <p:cNvSpPr txBox="1"/>
          <p:nvPr/>
        </p:nvSpPr>
        <p:spPr>
          <a:xfrm>
            <a:off x="59267" y="2594920"/>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400 lines</a:t>
            </a:r>
          </a:p>
        </p:txBody>
      </p:sp>
      <p:sp>
        <p:nvSpPr>
          <p:cNvPr id="16" name="TextBox 15"/>
          <p:cNvSpPr txBox="1"/>
          <p:nvPr/>
        </p:nvSpPr>
        <p:spPr>
          <a:xfrm>
            <a:off x="2973029" y="2595348"/>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400 lines</a:t>
            </a:r>
          </a:p>
        </p:txBody>
      </p:sp>
      <p:sp>
        <p:nvSpPr>
          <p:cNvPr id="19" name="TextBox 18"/>
          <p:cNvSpPr txBox="1"/>
          <p:nvPr/>
        </p:nvSpPr>
        <p:spPr>
          <a:xfrm>
            <a:off x="69704" y="3255036"/>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 lines</a:t>
            </a:r>
          </a:p>
        </p:txBody>
      </p:sp>
      <p:sp>
        <p:nvSpPr>
          <p:cNvPr id="20" name="TextBox 19"/>
          <p:cNvSpPr txBox="1"/>
          <p:nvPr/>
        </p:nvSpPr>
        <p:spPr>
          <a:xfrm>
            <a:off x="2973029" y="3255036"/>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40 lines</a:t>
            </a:r>
          </a:p>
        </p:txBody>
      </p:sp>
      <p:sp>
        <p:nvSpPr>
          <p:cNvPr id="21" name="TextBox 20"/>
          <p:cNvSpPr txBox="1"/>
          <p:nvPr/>
        </p:nvSpPr>
        <p:spPr>
          <a:xfrm>
            <a:off x="69704" y="671269"/>
            <a:ext cx="5671926"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Germplasm; Genetic material (Numbers: Steps)</a:t>
            </a:r>
          </a:p>
        </p:txBody>
      </p:sp>
      <p:sp>
        <p:nvSpPr>
          <p:cNvPr id="22" name="TextBox 21"/>
          <p:cNvSpPr txBox="1"/>
          <p:nvPr/>
        </p:nvSpPr>
        <p:spPr>
          <a:xfrm>
            <a:off x="5898911" y="671269"/>
            <a:ext cx="4861686"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Steps (Start again each year: ‘Staggering’)</a:t>
            </a:r>
          </a:p>
        </p:txBody>
      </p:sp>
      <p:sp>
        <p:nvSpPr>
          <p:cNvPr id="23" name="Text Box 3"/>
          <p:cNvSpPr txBox="1">
            <a:spLocks noChangeArrowheads="1"/>
          </p:cNvSpPr>
          <p:nvPr/>
        </p:nvSpPr>
        <p:spPr bwMode="auto">
          <a:xfrm>
            <a:off x="5898911" y="1218052"/>
            <a:ext cx="4888694" cy="64633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a:latin typeface="Arial" panose="020B0604020202020204" pitchFamily="34" charset="0"/>
                <a:cs typeface="Arial" panose="020B0604020202020204" pitchFamily="34" charset="0"/>
              </a:defRPr>
            </a:lvl1pPr>
          </a:lstStyle>
          <a:p>
            <a:pPr algn="l"/>
            <a:r>
              <a:rPr lang="en-GB" altLang="en-US" dirty="0"/>
              <a:t>Develop inbred lines from base populations.</a:t>
            </a:r>
            <a:br>
              <a:rPr lang="en-GB" altLang="en-US" dirty="0"/>
            </a:br>
            <a:r>
              <a:rPr lang="en-GB" altLang="en-US" dirty="0"/>
              <a:t>Select lines </a:t>
            </a:r>
            <a:r>
              <a:rPr lang="en-GB" altLang="en-US" i="1" dirty="0"/>
              <a:t>via</a:t>
            </a:r>
            <a:r>
              <a:rPr lang="en-GB" altLang="en-US" dirty="0"/>
              <a:t> per se performance</a:t>
            </a:r>
          </a:p>
        </p:txBody>
      </p:sp>
      <p:sp>
        <p:nvSpPr>
          <p:cNvPr id="24" name="Text Box 3"/>
          <p:cNvSpPr txBox="1">
            <a:spLocks noChangeArrowheads="1"/>
          </p:cNvSpPr>
          <p:nvPr/>
        </p:nvSpPr>
        <p:spPr bwMode="auto">
          <a:xfrm>
            <a:off x="5898911" y="2192550"/>
            <a:ext cx="4923418"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a:latin typeface="Arial" panose="020B0604020202020204" pitchFamily="34" charset="0"/>
                <a:cs typeface="Arial" panose="020B0604020202020204" pitchFamily="34" charset="0"/>
              </a:defRPr>
            </a:lvl1pPr>
          </a:lstStyle>
          <a:p>
            <a:pPr algn="l"/>
            <a:r>
              <a:rPr lang="en-GB" altLang="en-US" dirty="0"/>
              <a:t>Topcross &amp; Topcross-Test, select via GCA</a:t>
            </a:r>
            <a:r>
              <a:rPr lang="en-GB" altLang="en-US" b="1" dirty="0">
                <a:effectLst>
                  <a:outerShdw blurRad="38100" dist="38100" dir="2700000" algn="tl">
                    <a:srgbClr val="000000">
                      <a:alpha val="43137"/>
                    </a:srgbClr>
                  </a:outerShdw>
                </a:effectLst>
              </a:rPr>
              <a:t>*</a:t>
            </a:r>
          </a:p>
        </p:txBody>
      </p:sp>
      <p:sp>
        <p:nvSpPr>
          <p:cNvPr id="25" name="Text Box 3"/>
          <p:cNvSpPr txBox="1">
            <a:spLocks noChangeArrowheads="1"/>
          </p:cNvSpPr>
          <p:nvPr/>
        </p:nvSpPr>
        <p:spPr bwMode="auto">
          <a:xfrm>
            <a:off x="5898912" y="2594920"/>
            <a:ext cx="4923418"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a:latin typeface="Arial" panose="020B0604020202020204" pitchFamily="34" charset="0"/>
                <a:cs typeface="Arial" panose="020B0604020202020204" pitchFamily="34" charset="0"/>
              </a:defRPr>
            </a:lvl1pPr>
          </a:lstStyle>
          <a:p>
            <a:pPr algn="l"/>
            <a:r>
              <a:rPr lang="en-GB" altLang="en-US" dirty="0"/>
              <a:t>Topcross &amp; Topcross-Test; further tester(s)</a:t>
            </a:r>
            <a:r>
              <a:rPr lang="en-GB" altLang="en-US" b="1" dirty="0">
                <a:effectLst>
                  <a:outerShdw blurRad="38100" dist="38100" dir="2700000" algn="tl">
                    <a:srgbClr val="000000">
                      <a:alpha val="43137"/>
                    </a:srgbClr>
                  </a:outerShdw>
                </a:effectLst>
              </a:rPr>
              <a:t>*</a:t>
            </a:r>
            <a:r>
              <a:rPr lang="en-GB" altLang="en-US" dirty="0"/>
              <a:t> </a:t>
            </a:r>
          </a:p>
        </p:txBody>
      </p:sp>
      <p:sp>
        <p:nvSpPr>
          <p:cNvPr id="26" name="Text Box 3"/>
          <p:cNvSpPr txBox="1">
            <a:spLocks noChangeArrowheads="1"/>
          </p:cNvSpPr>
          <p:nvPr/>
        </p:nvSpPr>
        <p:spPr bwMode="auto">
          <a:xfrm>
            <a:off x="5898912" y="3255036"/>
            <a:ext cx="4923418"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a:latin typeface="Arial" panose="020B0604020202020204" pitchFamily="34" charset="0"/>
                <a:cs typeface="Arial" panose="020B0604020202020204" pitchFamily="34" charset="0"/>
              </a:defRPr>
            </a:lvl1pPr>
          </a:lstStyle>
          <a:p>
            <a:pPr algn="l"/>
            <a:r>
              <a:rPr lang="en-GB" altLang="en-US" dirty="0"/>
              <a:t>Diallel and Diallel test (N²-N)/2=780); Select</a:t>
            </a:r>
            <a:r>
              <a:rPr lang="en-GB" altLang="en-US" b="1" baseline="30000" dirty="0">
                <a:effectLst>
                  <a:outerShdw blurRad="38100" dist="38100" dir="2700000" algn="tl">
                    <a:srgbClr val="000000">
                      <a:alpha val="43137"/>
                    </a:srgbClr>
                  </a:outerShdw>
                </a:effectLst>
              </a:rPr>
              <a:t>§</a:t>
            </a:r>
          </a:p>
        </p:txBody>
      </p:sp>
      <p:sp>
        <p:nvSpPr>
          <p:cNvPr id="27" name="TextBox 26"/>
          <p:cNvSpPr txBox="1"/>
          <p:nvPr/>
        </p:nvSpPr>
        <p:spPr>
          <a:xfrm>
            <a:off x="80139" y="3738478"/>
            <a:ext cx="2768600" cy="369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 lines</a:t>
            </a:r>
          </a:p>
        </p:txBody>
      </p:sp>
      <p:sp>
        <p:nvSpPr>
          <p:cNvPr id="28" name="TextBox 27"/>
          <p:cNvSpPr txBox="1"/>
          <p:nvPr/>
        </p:nvSpPr>
        <p:spPr>
          <a:xfrm>
            <a:off x="2983464" y="3738478"/>
            <a:ext cx="2768600" cy="369332"/>
          </a:xfrm>
          <a:prstGeom prst="rect">
            <a:avLst/>
          </a:prstGeom>
          <a:solidFill>
            <a:srgbClr val="66CCFF">
              <a:alpha val="74902"/>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4 lines</a:t>
            </a:r>
          </a:p>
        </p:txBody>
      </p:sp>
      <p:sp>
        <p:nvSpPr>
          <p:cNvPr id="29" name="Text Box 3"/>
          <p:cNvSpPr txBox="1">
            <a:spLocks noChangeArrowheads="1"/>
          </p:cNvSpPr>
          <p:nvPr/>
        </p:nvSpPr>
        <p:spPr bwMode="auto">
          <a:xfrm>
            <a:off x="5898912" y="3730486"/>
            <a:ext cx="4923418"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a:latin typeface="Arial" panose="020B0604020202020204" pitchFamily="34" charset="0"/>
                <a:cs typeface="Arial" panose="020B0604020202020204" pitchFamily="34" charset="0"/>
              </a:defRPr>
            </a:lvl1pPr>
          </a:lstStyle>
          <a:p>
            <a:pPr algn="l"/>
            <a:r>
              <a:rPr lang="en-GB" altLang="en-US" dirty="0"/>
              <a:t>Seed of four best hybrids for official tests</a:t>
            </a:r>
          </a:p>
        </p:txBody>
      </p:sp>
      <p:sp>
        <p:nvSpPr>
          <p:cNvPr id="30" name="TextBox 29"/>
          <p:cNvSpPr txBox="1"/>
          <p:nvPr/>
        </p:nvSpPr>
        <p:spPr>
          <a:xfrm>
            <a:off x="1454004" y="4304936"/>
            <a:ext cx="3095450" cy="369332"/>
          </a:xfrm>
          <a:prstGeom prst="rect">
            <a:avLst/>
          </a:prstGeom>
          <a:pattFill prst="wdUpDiag">
            <a:fgClr>
              <a:schemeClr val="bg1">
                <a:lumMod val="95000"/>
              </a:schemeClr>
            </a:fgClr>
            <a:bgClr>
              <a:srgbClr val="66CCFF"/>
            </a:bgClr>
          </a:pattFill>
          <a:ln>
            <a:solidFill>
              <a:schemeClr val="bg1">
                <a:lumMod val="85000"/>
              </a:schemeClr>
            </a:solidFill>
          </a:ln>
          <a:effectLst>
            <a:outerShdw blurRad="50800" dist="38100" dir="2700000" algn="tl" rotWithShape="0">
              <a:prstClr val="black">
                <a:alpha val="40000"/>
              </a:prstClr>
            </a:outerShdw>
          </a:effectLst>
        </p:spPr>
        <p:txBody>
          <a:bodyPr wrap="square" rtlCol="0">
            <a:spAutoFit/>
          </a:bodyPr>
          <a:lstStyle/>
          <a:p>
            <a:pPr algn="ctr"/>
            <a:r>
              <a:rPr lang="en-GB" b="1" dirty="0">
                <a:latin typeface="Arial" panose="020B0604020202020204" pitchFamily="34" charset="0"/>
                <a:cs typeface="Arial" panose="020B0604020202020204" pitchFamily="34" charset="0"/>
              </a:rPr>
              <a:t>4 experimental F1-hybrids</a:t>
            </a:r>
          </a:p>
        </p:txBody>
      </p:sp>
      <p:sp>
        <p:nvSpPr>
          <p:cNvPr id="31" name="TextBox 30"/>
          <p:cNvSpPr txBox="1"/>
          <p:nvPr/>
        </p:nvSpPr>
        <p:spPr>
          <a:xfrm rot="16200000">
            <a:off x="10141143" y="2306472"/>
            <a:ext cx="2956343" cy="646331"/>
          </a:xfrm>
          <a:prstGeom prst="rect">
            <a:avLst/>
          </a:prstGeom>
          <a:solidFill>
            <a:schemeClr val="bg1"/>
          </a:solidFill>
          <a:effectLst>
            <a:outerShdw blurRad="50800" dist="38100" dir="2700000" algn="tl" rotWithShape="0">
              <a:prstClr val="black">
                <a:alpha val="40000"/>
              </a:prstClr>
            </a:outerShdw>
          </a:effectLst>
        </p:spPr>
        <p:txBody>
          <a:bodyPr wrap="square" rtlCol="0" anchor="ctr">
            <a:spAutoFit/>
          </a:bodyPr>
          <a:lstStyle/>
          <a:p>
            <a:pPr algn="ctr"/>
            <a:r>
              <a:rPr lang="en-GB" dirty="0">
                <a:latin typeface="Arial" panose="020B0604020202020204" pitchFamily="34" charset="0"/>
                <a:cs typeface="Arial" panose="020B0604020202020204" pitchFamily="34" charset="0"/>
              </a:rPr>
              <a:t>Cultivar development. </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5 - 7 years</a:t>
            </a:r>
          </a:p>
        </p:txBody>
      </p:sp>
      <p:sp>
        <p:nvSpPr>
          <p:cNvPr id="33" name="TextBox 32"/>
          <p:cNvSpPr txBox="1"/>
          <p:nvPr/>
        </p:nvSpPr>
        <p:spPr>
          <a:xfrm>
            <a:off x="122601" y="5159464"/>
            <a:ext cx="11947943" cy="1477328"/>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altLang="en-US" b="1" baseline="30000" dirty="0">
                <a:effectLst>
                  <a:outerShdw blurRad="38100" dist="38100" dir="2700000" algn="tl">
                    <a:srgbClr val="000000">
                      <a:alpha val="43137"/>
                    </a:srgbClr>
                  </a:outerShdw>
                </a:effectLst>
              </a:rPr>
              <a:t>§</a:t>
            </a:r>
            <a:r>
              <a:rPr lang="en-GB" dirty="0"/>
              <a:t>Employ superior lines in addition to breed new lines from crosses, so-called </a:t>
            </a:r>
            <a:r>
              <a:rPr lang="en-GB" dirty="0">
                <a:solidFill>
                  <a:srgbClr val="0000FF"/>
                </a:solidFill>
              </a:rPr>
              <a:t>second-cycle breeding.</a:t>
            </a:r>
            <a:br>
              <a:rPr lang="en-GB" dirty="0"/>
            </a:br>
            <a:br>
              <a:rPr lang="en-GB" dirty="0"/>
            </a:br>
            <a:r>
              <a:rPr lang="en-GB" b="1" dirty="0">
                <a:effectLst>
                  <a:outerShdw blurRad="38100" dist="38100" dir="2700000" algn="tl">
                    <a:srgbClr val="000000">
                      <a:alpha val="43137"/>
                    </a:srgbClr>
                  </a:outerShdw>
                </a:effectLst>
              </a:rPr>
              <a:t>*</a:t>
            </a:r>
            <a:r>
              <a:rPr lang="en-GB" dirty="0"/>
              <a:t>Employ Genomic Prediction. Optimize balance between (a) Selection based on genomic estimates of GCA from Genomic Prediction and (b) Selection based on phenotypic GCA data from field (c) and re-training the Genomic Prediction model with fresh phenotypic data (and filtering out old, outdated phenotypic data).</a:t>
            </a:r>
          </a:p>
        </p:txBody>
      </p:sp>
      <p:sp>
        <p:nvSpPr>
          <p:cNvPr id="38" name="Freeform 37"/>
          <p:cNvSpPr/>
          <p:nvPr/>
        </p:nvSpPr>
        <p:spPr>
          <a:xfrm>
            <a:off x="2957924" y="2139254"/>
            <a:ext cx="1182188" cy="2165681"/>
          </a:xfrm>
          <a:custGeom>
            <a:avLst/>
            <a:gdLst>
              <a:gd name="connsiteX0" fmla="*/ 1182188 w 1182188"/>
              <a:gd name="connsiteY0" fmla="*/ 0 h 1721031"/>
              <a:gd name="connsiteX1" fmla="*/ 111034 w 1182188"/>
              <a:gd name="connsiteY1" fmla="*/ 591094 h 1721031"/>
              <a:gd name="connsiteX2" fmla="*/ 22860 w 1182188"/>
              <a:gd name="connsiteY2" fmla="*/ 1143000 h 1721031"/>
              <a:gd name="connsiteX3" fmla="*/ 6531 w 1182188"/>
              <a:gd name="connsiteY3" fmla="*/ 1721031 h 1721031"/>
              <a:gd name="connsiteX4" fmla="*/ 0 w 1182188"/>
              <a:gd name="connsiteY4" fmla="*/ 6531 h 1721031"/>
              <a:gd name="connsiteX5" fmla="*/ 1182188 w 1182188"/>
              <a:gd name="connsiteY5" fmla="*/ 0 h 172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2188" h="1721031">
                <a:moveTo>
                  <a:pt x="1182188" y="0"/>
                </a:moveTo>
                <a:lnTo>
                  <a:pt x="111034" y="591094"/>
                </a:lnTo>
                <a:lnTo>
                  <a:pt x="22860" y="1143000"/>
                </a:lnTo>
                <a:lnTo>
                  <a:pt x="6531" y="1721031"/>
                </a:lnTo>
                <a:lnTo>
                  <a:pt x="0" y="6531"/>
                </a:lnTo>
                <a:lnTo>
                  <a:pt x="1182188" y="0"/>
                </a:lnTo>
                <a:close/>
              </a:path>
            </a:pathLst>
          </a:custGeom>
          <a:ln>
            <a:solidFill>
              <a:srgbClr val="005392"/>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Freeform 38"/>
          <p:cNvSpPr/>
          <p:nvPr/>
        </p:nvSpPr>
        <p:spPr>
          <a:xfrm>
            <a:off x="1696194" y="2121189"/>
            <a:ext cx="1198517" cy="2183747"/>
          </a:xfrm>
          <a:custGeom>
            <a:avLst/>
            <a:gdLst>
              <a:gd name="connsiteX0" fmla="*/ 0 w 1198517"/>
              <a:gd name="connsiteY0" fmla="*/ 0 h 1734094"/>
              <a:gd name="connsiteX1" fmla="*/ 1094014 w 1198517"/>
              <a:gd name="connsiteY1" fmla="*/ 591094 h 1734094"/>
              <a:gd name="connsiteX2" fmla="*/ 1165860 w 1198517"/>
              <a:gd name="connsiteY2" fmla="*/ 1159328 h 1734094"/>
              <a:gd name="connsiteX3" fmla="*/ 1198517 w 1198517"/>
              <a:gd name="connsiteY3" fmla="*/ 1734094 h 1734094"/>
              <a:gd name="connsiteX4" fmla="*/ 1198517 w 1198517"/>
              <a:gd name="connsiteY4" fmla="*/ 16328 h 1734094"/>
              <a:gd name="connsiteX5" fmla="*/ 0 w 1198517"/>
              <a:gd name="connsiteY5" fmla="*/ 0 h 1734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517" h="1734094">
                <a:moveTo>
                  <a:pt x="0" y="0"/>
                </a:moveTo>
                <a:lnTo>
                  <a:pt x="1094014" y="591094"/>
                </a:lnTo>
                <a:lnTo>
                  <a:pt x="1165860" y="1159328"/>
                </a:lnTo>
                <a:lnTo>
                  <a:pt x="1198517" y="1734094"/>
                </a:lnTo>
                <a:lnTo>
                  <a:pt x="1198517" y="16328"/>
                </a:lnTo>
                <a:lnTo>
                  <a:pt x="0" y="0"/>
                </a:lnTo>
                <a:close/>
              </a:path>
            </a:pathLst>
          </a:custGeom>
          <a:solidFill>
            <a:schemeClr val="bg1">
              <a:lumMod val="50000"/>
            </a:schemeClr>
          </a:solidFill>
          <a:ln>
            <a:solidFill>
              <a:schemeClr val="tx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Box 39"/>
          <p:cNvSpPr txBox="1"/>
          <p:nvPr/>
        </p:nvSpPr>
        <p:spPr>
          <a:xfrm>
            <a:off x="1454004" y="4646096"/>
            <a:ext cx="309545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Narrow" panose="020B0606020202030204" pitchFamily="34" charset="0"/>
                <a:cs typeface="Arial" panose="020B0604020202020204" pitchFamily="34" charset="0"/>
              </a:rPr>
              <a:t>A1xB1;   A2xB2;   A3xB3;    A4xB4</a:t>
            </a:r>
            <a:endParaRPr lang="en-GB" dirty="0">
              <a:latin typeface="Arial Narrow" panose="020B0606020202030204" pitchFamily="34" charset="0"/>
            </a:endParaRPr>
          </a:p>
        </p:txBody>
      </p:sp>
      <p:sp>
        <p:nvSpPr>
          <p:cNvPr id="32" name="TextBox 31"/>
          <p:cNvSpPr txBox="1"/>
          <p:nvPr/>
        </p:nvSpPr>
        <p:spPr>
          <a:xfrm>
            <a:off x="4651588" y="4384250"/>
            <a:ext cx="7337780" cy="646331"/>
          </a:xfrm>
          <a:prstGeom prst="rect">
            <a:avLst/>
          </a:prstGeom>
          <a:solidFill>
            <a:schemeClr val="bg1"/>
          </a:solidFill>
          <a:effectLst>
            <a:outerShdw blurRad="50800" dist="38100" dir="2700000" algn="tl" rotWithShape="0">
              <a:prstClr val="black">
                <a:alpha val="40000"/>
              </a:prstClr>
            </a:outerShdw>
          </a:effectLst>
        </p:spPr>
        <p:txBody>
          <a:bodyPr wrap="square" rtlCol="0" anchor="ctr">
            <a:spAutoFit/>
          </a:bodyPr>
          <a:lstStyle/>
          <a:p>
            <a:r>
              <a:rPr lang="en-GB" dirty="0">
                <a:latin typeface="Arial" panose="020B0604020202020204" pitchFamily="34" charset="0"/>
                <a:cs typeface="Arial" panose="020B0604020202020204" pitchFamily="34" charset="0"/>
              </a:rPr>
              <a:t>Official tests for ‚value for cultivation and use‘ and registration tests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t>
            </a:r>
            <a:r>
              <a:rPr lang="en-GB" i="1" dirty="0">
                <a:latin typeface="Arial" panose="020B0604020202020204" pitchFamily="34" charset="0"/>
                <a:cs typeface="Arial" panose="020B0604020202020204" pitchFamily="34" charset="0"/>
              </a:rPr>
              <a:t>Landeskultureller Wert</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Registerprüfung</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3 years</a:t>
            </a:r>
          </a:p>
        </p:txBody>
      </p:sp>
      <p:sp>
        <p:nvSpPr>
          <p:cNvPr id="41" name="TextBox 40"/>
          <p:cNvSpPr txBox="1"/>
          <p:nvPr/>
        </p:nvSpPr>
        <p:spPr>
          <a:xfrm>
            <a:off x="2724208" y="1142755"/>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1</a:t>
            </a:r>
          </a:p>
        </p:txBody>
      </p:sp>
      <p:sp>
        <p:nvSpPr>
          <p:cNvPr id="42" name="TextBox 41"/>
          <p:cNvSpPr txBox="1"/>
          <p:nvPr/>
        </p:nvSpPr>
        <p:spPr>
          <a:xfrm>
            <a:off x="2738682" y="1591438"/>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2</a:t>
            </a:r>
          </a:p>
        </p:txBody>
      </p:sp>
      <p:sp>
        <p:nvSpPr>
          <p:cNvPr id="43" name="TextBox 42"/>
          <p:cNvSpPr txBox="1"/>
          <p:nvPr/>
        </p:nvSpPr>
        <p:spPr>
          <a:xfrm>
            <a:off x="2618870" y="2120427"/>
            <a:ext cx="58201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3;4</a:t>
            </a:r>
          </a:p>
        </p:txBody>
      </p:sp>
      <p:sp>
        <p:nvSpPr>
          <p:cNvPr id="44" name="TextBox 43"/>
          <p:cNvSpPr txBox="1"/>
          <p:nvPr/>
        </p:nvSpPr>
        <p:spPr>
          <a:xfrm>
            <a:off x="2624093" y="2594492"/>
            <a:ext cx="57993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3;4</a:t>
            </a:r>
          </a:p>
        </p:txBody>
      </p:sp>
      <p:sp>
        <p:nvSpPr>
          <p:cNvPr id="45" name="TextBox 44"/>
          <p:cNvSpPr txBox="1"/>
          <p:nvPr/>
        </p:nvSpPr>
        <p:spPr>
          <a:xfrm>
            <a:off x="2629886" y="3240950"/>
            <a:ext cx="57099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5;6</a:t>
            </a:r>
          </a:p>
        </p:txBody>
      </p:sp>
      <p:sp>
        <p:nvSpPr>
          <p:cNvPr id="47" name="TextBox 46"/>
          <p:cNvSpPr txBox="1"/>
          <p:nvPr/>
        </p:nvSpPr>
        <p:spPr>
          <a:xfrm>
            <a:off x="2725463" y="3738478"/>
            <a:ext cx="35357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7</a:t>
            </a:r>
          </a:p>
        </p:txBody>
      </p:sp>
      <p:sp>
        <p:nvSpPr>
          <p:cNvPr id="48" name="TextBox 47"/>
          <p:cNvSpPr txBox="1"/>
          <p:nvPr/>
        </p:nvSpPr>
        <p:spPr>
          <a:xfrm>
            <a:off x="1089988" y="4489602"/>
            <a:ext cx="35357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8</a:t>
            </a:r>
          </a:p>
        </p:txBody>
      </p:sp>
      <p:sp>
        <p:nvSpPr>
          <p:cNvPr id="49"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432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FCD407-1FF0-4B1B-A167-0BB32592458E}"/>
              </a:ext>
            </a:extLst>
          </p:cNvPr>
          <p:cNvPicPr>
            <a:picLocks noChangeAspect="1"/>
          </p:cNvPicPr>
          <p:nvPr/>
        </p:nvPicPr>
        <p:blipFill>
          <a:blip r:embed="rId2"/>
          <a:stretch>
            <a:fillRect/>
          </a:stretch>
        </p:blipFill>
        <p:spPr>
          <a:xfrm>
            <a:off x="119984" y="2756099"/>
            <a:ext cx="4621775" cy="3585782"/>
          </a:xfrm>
          <a:prstGeom prst="rect">
            <a:avLst/>
          </a:prstGeom>
          <a:effectLst>
            <a:outerShdw blurRad="50800" dist="38100" dir="2700000" algn="tl" rotWithShape="0">
              <a:prstClr val="black">
                <a:alpha val="40000"/>
              </a:prstClr>
            </a:outerShdw>
          </a:effectLst>
        </p:spPr>
      </p:pic>
      <p:cxnSp>
        <p:nvCxnSpPr>
          <p:cNvPr id="843" name="Elbow Connector 842"/>
          <p:cNvCxnSpPr>
            <a:stCxn id="829" idx="3"/>
            <a:endCxn id="1028" idx="4"/>
          </p:cNvCxnSpPr>
          <p:nvPr/>
        </p:nvCxnSpPr>
        <p:spPr>
          <a:xfrm>
            <a:off x="4737653" y="948631"/>
            <a:ext cx="2158969" cy="3431204"/>
          </a:xfrm>
          <a:prstGeom prst="bentConnector3">
            <a:avLst>
              <a:gd name="adj1" fmla="val 9019"/>
            </a:avLst>
          </a:prstGeom>
          <a:ln w="28575">
            <a:solidFill>
              <a:srgbClr val="CF5823"/>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54" name="Rectangle 353"/>
          <p:cNvSpPr/>
          <p:nvPr/>
        </p:nvSpPr>
        <p:spPr>
          <a:xfrm>
            <a:off x="5194430" y="3927803"/>
            <a:ext cx="1180401" cy="5571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056" name="Elbow Connector 1055"/>
          <p:cNvCxnSpPr>
            <a:stCxn id="829" idx="3"/>
            <a:endCxn id="1006" idx="5"/>
          </p:cNvCxnSpPr>
          <p:nvPr/>
        </p:nvCxnSpPr>
        <p:spPr>
          <a:xfrm>
            <a:off x="4737653" y="948631"/>
            <a:ext cx="628023" cy="2901662"/>
          </a:xfrm>
          <a:prstGeom prst="bentConnector3">
            <a:avLst>
              <a:gd name="adj1" fmla="val 50000"/>
            </a:avLst>
          </a:prstGeom>
          <a:ln w="28575">
            <a:solidFill>
              <a:srgbClr val="00B05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840" name="Group 839"/>
          <p:cNvGrpSpPr/>
          <p:nvPr/>
        </p:nvGrpSpPr>
        <p:grpSpPr>
          <a:xfrm>
            <a:off x="2620652" y="525661"/>
            <a:ext cx="2117001" cy="845939"/>
            <a:chOff x="2620652" y="525661"/>
            <a:chExt cx="2117001" cy="845939"/>
          </a:xfrm>
          <a:effectLst>
            <a:outerShdw blurRad="50800" dist="38100" dir="2700000" algn="tl" rotWithShape="0">
              <a:srgbClr val="0000FF">
                <a:alpha val="79000"/>
              </a:srgbClr>
            </a:outerShdw>
          </a:effectLst>
        </p:grpSpPr>
        <p:sp>
          <p:nvSpPr>
            <p:cNvPr id="829" name="Rectangle 828"/>
            <p:cNvSpPr/>
            <p:nvPr/>
          </p:nvSpPr>
          <p:spPr>
            <a:xfrm>
              <a:off x="2620652" y="525661"/>
              <a:ext cx="2117001" cy="84593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AutoShape 318"/>
            <p:cNvSpPr>
              <a:spLocks noChangeArrowheads="1"/>
            </p:cNvSpPr>
            <p:nvPr/>
          </p:nvSpPr>
          <p:spPr bwMode="auto">
            <a:xfrm>
              <a:off x="2761460" y="626062"/>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1" name="AutoShape 319"/>
            <p:cNvSpPr>
              <a:spLocks noChangeArrowheads="1"/>
            </p:cNvSpPr>
            <p:nvPr/>
          </p:nvSpPr>
          <p:spPr bwMode="auto">
            <a:xfrm>
              <a:off x="2761460" y="772112"/>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2" name="AutoShape 320"/>
            <p:cNvSpPr>
              <a:spLocks noChangeArrowheads="1"/>
            </p:cNvSpPr>
            <p:nvPr/>
          </p:nvSpPr>
          <p:spPr bwMode="auto">
            <a:xfrm>
              <a:off x="2761460" y="916574"/>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 name="AutoShape 321"/>
            <p:cNvSpPr>
              <a:spLocks noChangeArrowheads="1"/>
            </p:cNvSpPr>
            <p:nvPr/>
          </p:nvSpPr>
          <p:spPr bwMode="auto">
            <a:xfrm>
              <a:off x="2761460" y="106262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 name="AutoShape 322"/>
            <p:cNvSpPr>
              <a:spLocks noChangeArrowheads="1"/>
            </p:cNvSpPr>
            <p:nvPr/>
          </p:nvSpPr>
          <p:spPr bwMode="auto">
            <a:xfrm>
              <a:off x="2761460" y="120867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5" name="Line 323"/>
            <p:cNvSpPr>
              <a:spLocks noChangeShapeType="1"/>
            </p:cNvSpPr>
            <p:nvPr/>
          </p:nvSpPr>
          <p:spPr bwMode="auto">
            <a:xfrm>
              <a:off x="2839247" y="649874"/>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srgbClr val="0000FF"/>
                </a:solidFill>
              </a:endParaRPr>
            </a:p>
          </p:txBody>
        </p:sp>
        <p:sp>
          <p:nvSpPr>
            <p:cNvPr id="76" name="AutoShape 326"/>
            <p:cNvSpPr>
              <a:spLocks noChangeArrowheads="1"/>
            </p:cNvSpPr>
            <p:nvPr/>
          </p:nvSpPr>
          <p:spPr bwMode="auto">
            <a:xfrm>
              <a:off x="2910685" y="6276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7" name="AutoShape 327"/>
            <p:cNvSpPr>
              <a:spLocks noChangeArrowheads="1"/>
            </p:cNvSpPr>
            <p:nvPr/>
          </p:nvSpPr>
          <p:spPr bwMode="auto">
            <a:xfrm>
              <a:off x="2910685" y="7736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8" name="AutoShape 328"/>
            <p:cNvSpPr>
              <a:spLocks noChangeArrowheads="1"/>
            </p:cNvSpPr>
            <p:nvPr/>
          </p:nvSpPr>
          <p:spPr bwMode="auto">
            <a:xfrm>
              <a:off x="2910685" y="918162"/>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9" name="AutoShape 329"/>
            <p:cNvSpPr>
              <a:spLocks noChangeArrowheads="1"/>
            </p:cNvSpPr>
            <p:nvPr/>
          </p:nvSpPr>
          <p:spPr bwMode="auto">
            <a:xfrm>
              <a:off x="2910685" y="1064212"/>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0" name="AutoShape 330"/>
            <p:cNvSpPr>
              <a:spLocks noChangeArrowheads="1"/>
            </p:cNvSpPr>
            <p:nvPr/>
          </p:nvSpPr>
          <p:spPr bwMode="auto">
            <a:xfrm>
              <a:off x="2910685" y="1210262"/>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1" name="Line 331"/>
            <p:cNvSpPr>
              <a:spLocks noChangeShapeType="1"/>
            </p:cNvSpPr>
            <p:nvPr/>
          </p:nvSpPr>
          <p:spPr bwMode="auto">
            <a:xfrm>
              <a:off x="2988472" y="651462"/>
              <a:ext cx="0" cy="595312"/>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2" name="AutoShape 334"/>
            <p:cNvSpPr>
              <a:spLocks noChangeArrowheads="1"/>
            </p:cNvSpPr>
            <p:nvPr/>
          </p:nvSpPr>
          <p:spPr bwMode="auto">
            <a:xfrm>
              <a:off x="3071022" y="6228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 name="AutoShape 335"/>
            <p:cNvSpPr>
              <a:spLocks noChangeArrowheads="1"/>
            </p:cNvSpPr>
            <p:nvPr/>
          </p:nvSpPr>
          <p:spPr bwMode="auto">
            <a:xfrm>
              <a:off x="3071022" y="7689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 name="AutoShape 336"/>
            <p:cNvSpPr>
              <a:spLocks noChangeArrowheads="1"/>
            </p:cNvSpPr>
            <p:nvPr/>
          </p:nvSpPr>
          <p:spPr bwMode="auto">
            <a:xfrm>
              <a:off x="3071022" y="91339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 name="AutoShape 337"/>
            <p:cNvSpPr>
              <a:spLocks noChangeArrowheads="1"/>
            </p:cNvSpPr>
            <p:nvPr/>
          </p:nvSpPr>
          <p:spPr bwMode="auto">
            <a:xfrm>
              <a:off x="3071022" y="10594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 name="AutoShape 338"/>
            <p:cNvSpPr>
              <a:spLocks noChangeArrowheads="1"/>
            </p:cNvSpPr>
            <p:nvPr/>
          </p:nvSpPr>
          <p:spPr bwMode="auto">
            <a:xfrm>
              <a:off x="3071022" y="12054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 name="Line 339"/>
            <p:cNvSpPr>
              <a:spLocks noChangeShapeType="1"/>
            </p:cNvSpPr>
            <p:nvPr/>
          </p:nvSpPr>
          <p:spPr bwMode="auto">
            <a:xfrm>
              <a:off x="3148810"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8" name="AutoShape 342"/>
            <p:cNvSpPr>
              <a:spLocks noChangeArrowheads="1"/>
            </p:cNvSpPr>
            <p:nvPr/>
          </p:nvSpPr>
          <p:spPr bwMode="auto">
            <a:xfrm>
              <a:off x="3232947" y="6292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 name="AutoShape 343"/>
            <p:cNvSpPr>
              <a:spLocks noChangeArrowheads="1"/>
            </p:cNvSpPr>
            <p:nvPr/>
          </p:nvSpPr>
          <p:spPr bwMode="auto">
            <a:xfrm>
              <a:off x="3232947" y="7752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 name="AutoShape 344"/>
            <p:cNvSpPr>
              <a:spLocks noChangeArrowheads="1"/>
            </p:cNvSpPr>
            <p:nvPr/>
          </p:nvSpPr>
          <p:spPr bwMode="auto">
            <a:xfrm>
              <a:off x="3232947" y="91974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 name="AutoShape 345"/>
            <p:cNvSpPr>
              <a:spLocks noChangeArrowheads="1"/>
            </p:cNvSpPr>
            <p:nvPr/>
          </p:nvSpPr>
          <p:spPr bwMode="auto">
            <a:xfrm>
              <a:off x="3232947" y="10657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 name="AutoShape 346"/>
            <p:cNvSpPr>
              <a:spLocks noChangeArrowheads="1"/>
            </p:cNvSpPr>
            <p:nvPr/>
          </p:nvSpPr>
          <p:spPr bwMode="auto">
            <a:xfrm>
              <a:off x="3232947" y="12118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 name="Line 347"/>
            <p:cNvSpPr>
              <a:spLocks noChangeShapeType="1"/>
            </p:cNvSpPr>
            <p:nvPr/>
          </p:nvSpPr>
          <p:spPr bwMode="auto">
            <a:xfrm>
              <a:off x="3310735" y="65304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4" name="AutoShape 350"/>
            <p:cNvSpPr>
              <a:spLocks noChangeArrowheads="1"/>
            </p:cNvSpPr>
            <p:nvPr/>
          </p:nvSpPr>
          <p:spPr bwMode="auto">
            <a:xfrm>
              <a:off x="3378997" y="626062"/>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 name="AutoShape 351"/>
            <p:cNvSpPr>
              <a:spLocks noChangeArrowheads="1"/>
            </p:cNvSpPr>
            <p:nvPr/>
          </p:nvSpPr>
          <p:spPr bwMode="auto">
            <a:xfrm>
              <a:off x="3378997" y="772112"/>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 name="AutoShape 352"/>
            <p:cNvSpPr>
              <a:spLocks noChangeArrowheads="1"/>
            </p:cNvSpPr>
            <p:nvPr/>
          </p:nvSpPr>
          <p:spPr bwMode="auto">
            <a:xfrm>
              <a:off x="3378997" y="916574"/>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 name="AutoShape 353"/>
            <p:cNvSpPr>
              <a:spLocks noChangeArrowheads="1"/>
            </p:cNvSpPr>
            <p:nvPr/>
          </p:nvSpPr>
          <p:spPr bwMode="auto">
            <a:xfrm>
              <a:off x="3378997" y="1062624"/>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8" name="AutoShape 354"/>
            <p:cNvSpPr>
              <a:spLocks noChangeArrowheads="1"/>
            </p:cNvSpPr>
            <p:nvPr/>
          </p:nvSpPr>
          <p:spPr bwMode="auto">
            <a:xfrm>
              <a:off x="3378997" y="1208674"/>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9" name="Line 355"/>
            <p:cNvSpPr>
              <a:spLocks noChangeShapeType="1"/>
            </p:cNvSpPr>
            <p:nvPr/>
          </p:nvSpPr>
          <p:spPr bwMode="auto">
            <a:xfrm>
              <a:off x="3456785" y="649874"/>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0" name="AutoShape 358"/>
            <p:cNvSpPr>
              <a:spLocks noChangeArrowheads="1"/>
            </p:cNvSpPr>
            <p:nvPr/>
          </p:nvSpPr>
          <p:spPr bwMode="auto">
            <a:xfrm>
              <a:off x="3540922" y="6228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 name="AutoShape 359"/>
            <p:cNvSpPr>
              <a:spLocks noChangeArrowheads="1"/>
            </p:cNvSpPr>
            <p:nvPr/>
          </p:nvSpPr>
          <p:spPr bwMode="auto">
            <a:xfrm>
              <a:off x="3540922" y="7689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 name="AutoShape 360"/>
            <p:cNvSpPr>
              <a:spLocks noChangeArrowheads="1"/>
            </p:cNvSpPr>
            <p:nvPr/>
          </p:nvSpPr>
          <p:spPr bwMode="auto">
            <a:xfrm>
              <a:off x="3540922" y="91339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AutoShape 361"/>
            <p:cNvSpPr>
              <a:spLocks noChangeArrowheads="1"/>
            </p:cNvSpPr>
            <p:nvPr/>
          </p:nvSpPr>
          <p:spPr bwMode="auto">
            <a:xfrm>
              <a:off x="3540922" y="10594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 name="AutoShape 362"/>
            <p:cNvSpPr>
              <a:spLocks noChangeArrowheads="1"/>
            </p:cNvSpPr>
            <p:nvPr/>
          </p:nvSpPr>
          <p:spPr bwMode="auto">
            <a:xfrm>
              <a:off x="3540922" y="12054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 name="Line 363"/>
            <p:cNvSpPr>
              <a:spLocks noChangeShapeType="1"/>
            </p:cNvSpPr>
            <p:nvPr/>
          </p:nvSpPr>
          <p:spPr bwMode="auto">
            <a:xfrm>
              <a:off x="3618710"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6" name="AutoShape 366"/>
            <p:cNvSpPr>
              <a:spLocks noChangeArrowheads="1"/>
            </p:cNvSpPr>
            <p:nvPr/>
          </p:nvSpPr>
          <p:spPr bwMode="auto">
            <a:xfrm>
              <a:off x="3707610" y="6228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7" name="AutoShape 367"/>
            <p:cNvSpPr>
              <a:spLocks noChangeArrowheads="1"/>
            </p:cNvSpPr>
            <p:nvPr/>
          </p:nvSpPr>
          <p:spPr bwMode="auto">
            <a:xfrm>
              <a:off x="3707610" y="7689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8" name="AutoShape 368"/>
            <p:cNvSpPr>
              <a:spLocks noChangeArrowheads="1"/>
            </p:cNvSpPr>
            <p:nvPr/>
          </p:nvSpPr>
          <p:spPr bwMode="auto">
            <a:xfrm>
              <a:off x="3707610" y="913399"/>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9" name="AutoShape 369"/>
            <p:cNvSpPr>
              <a:spLocks noChangeArrowheads="1"/>
            </p:cNvSpPr>
            <p:nvPr/>
          </p:nvSpPr>
          <p:spPr bwMode="auto">
            <a:xfrm>
              <a:off x="3707610" y="10594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0" name="AutoShape 370"/>
            <p:cNvSpPr>
              <a:spLocks noChangeArrowheads="1"/>
            </p:cNvSpPr>
            <p:nvPr/>
          </p:nvSpPr>
          <p:spPr bwMode="auto">
            <a:xfrm>
              <a:off x="3707610" y="12054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1" name="Line 371"/>
            <p:cNvSpPr>
              <a:spLocks noChangeShapeType="1"/>
            </p:cNvSpPr>
            <p:nvPr/>
          </p:nvSpPr>
          <p:spPr bwMode="auto">
            <a:xfrm>
              <a:off x="3785397"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2" name="AutoShape 374"/>
            <p:cNvSpPr>
              <a:spLocks noChangeArrowheads="1"/>
            </p:cNvSpPr>
            <p:nvPr/>
          </p:nvSpPr>
          <p:spPr bwMode="auto">
            <a:xfrm>
              <a:off x="3869535" y="62447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3" name="AutoShape 375"/>
            <p:cNvSpPr>
              <a:spLocks noChangeArrowheads="1"/>
            </p:cNvSpPr>
            <p:nvPr/>
          </p:nvSpPr>
          <p:spPr bwMode="auto">
            <a:xfrm>
              <a:off x="3869535" y="77052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4" name="AutoShape 376"/>
            <p:cNvSpPr>
              <a:spLocks noChangeArrowheads="1"/>
            </p:cNvSpPr>
            <p:nvPr/>
          </p:nvSpPr>
          <p:spPr bwMode="auto">
            <a:xfrm>
              <a:off x="3869535" y="914987"/>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5" name="AutoShape 377"/>
            <p:cNvSpPr>
              <a:spLocks noChangeArrowheads="1"/>
            </p:cNvSpPr>
            <p:nvPr/>
          </p:nvSpPr>
          <p:spPr bwMode="auto">
            <a:xfrm>
              <a:off x="3869535" y="10610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6" name="AutoShape 378"/>
            <p:cNvSpPr>
              <a:spLocks noChangeArrowheads="1"/>
            </p:cNvSpPr>
            <p:nvPr/>
          </p:nvSpPr>
          <p:spPr bwMode="auto">
            <a:xfrm>
              <a:off x="3869535" y="12070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7" name="Line 379"/>
            <p:cNvSpPr>
              <a:spLocks noChangeShapeType="1"/>
            </p:cNvSpPr>
            <p:nvPr/>
          </p:nvSpPr>
          <p:spPr bwMode="auto">
            <a:xfrm>
              <a:off x="3947322" y="648287"/>
              <a:ext cx="0" cy="595312"/>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8" name="AutoShape 382"/>
            <p:cNvSpPr>
              <a:spLocks noChangeArrowheads="1"/>
            </p:cNvSpPr>
            <p:nvPr/>
          </p:nvSpPr>
          <p:spPr bwMode="auto">
            <a:xfrm>
              <a:off x="4188622" y="6228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9" name="AutoShape 383"/>
            <p:cNvSpPr>
              <a:spLocks noChangeArrowheads="1"/>
            </p:cNvSpPr>
            <p:nvPr/>
          </p:nvSpPr>
          <p:spPr bwMode="auto">
            <a:xfrm>
              <a:off x="4188622" y="7689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0" name="AutoShape 384"/>
            <p:cNvSpPr>
              <a:spLocks noChangeArrowheads="1"/>
            </p:cNvSpPr>
            <p:nvPr/>
          </p:nvSpPr>
          <p:spPr bwMode="auto">
            <a:xfrm>
              <a:off x="4188622" y="91339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1" name="AutoShape 385"/>
            <p:cNvSpPr>
              <a:spLocks noChangeArrowheads="1"/>
            </p:cNvSpPr>
            <p:nvPr/>
          </p:nvSpPr>
          <p:spPr bwMode="auto">
            <a:xfrm>
              <a:off x="4188622" y="10594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2" name="AutoShape 386"/>
            <p:cNvSpPr>
              <a:spLocks noChangeArrowheads="1"/>
            </p:cNvSpPr>
            <p:nvPr/>
          </p:nvSpPr>
          <p:spPr bwMode="auto">
            <a:xfrm>
              <a:off x="4188622" y="12054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3" name="Line 387"/>
            <p:cNvSpPr>
              <a:spLocks noChangeShapeType="1"/>
            </p:cNvSpPr>
            <p:nvPr/>
          </p:nvSpPr>
          <p:spPr bwMode="auto">
            <a:xfrm>
              <a:off x="4266410"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4" name="AutoShape 390"/>
            <p:cNvSpPr>
              <a:spLocks noChangeArrowheads="1"/>
            </p:cNvSpPr>
            <p:nvPr/>
          </p:nvSpPr>
          <p:spPr bwMode="auto">
            <a:xfrm>
              <a:off x="4339435" y="6292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5" name="AutoShape 391"/>
            <p:cNvSpPr>
              <a:spLocks noChangeArrowheads="1"/>
            </p:cNvSpPr>
            <p:nvPr/>
          </p:nvSpPr>
          <p:spPr bwMode="auto">
            <a:xfrm>
              <a:off x="4339435" y="7752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6" name="AutoShape 392"/>
            <p:cNvSpPr>
              <a:spLocks noChangeArrowheads="1"/>
            </p:cNvSpPr>
            <p:nvPr/>
          </p:nvSpPr>
          <p:spPr bwMode="auto">
            <a:xfrm>
              <a:off x="4339435" y="919749"/>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7" name="AutoShape 393"/>
            <p:cNvSpPr>
              <a:spLocks noChangeArrowheads="1"/>
            </p:cNvSpPr>
            <p:nvPr/>
          </p:nvSpPr>
          <p:spPr bwMode="auto">
            <a:xfrm>
              <a:off x="4339435" y="10657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8" name="AutoShape 394"/>
            <p:cNvSpPr>
              <a:spLocks noChangeArrowheads="1"/>
            </p:cNvSpPr>
            <p:nvPr/>
          </p:nvSpPr>
          <p:spPr bwMode="auto">
            <a:xfrm>
              <a:off x="4339435" y="12118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9" name="Line 395"/>
            <p:cNvSpPr>
              <a:spLocks noChangeShapeType="1"/>
            </p:cNvSpPr>
            <p:nvPr/>
          </p:nvSpPr>
          <p:spPr bwMode="auto">
            <a:xfrm>
              <a:off x="4417222" y="65304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30" name="AutoShape 398"/>
            <p:cNvSpPr>
              <a:spLocks noChangeArrowheads="1"/>
            </p:cNvSpPr>
            <p:nvPr/>
          </p:nvSpPr>
          <p:spPr bwMode="auto">
            <a:xfrm>
              <a:off x="4025110" y="6228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1" name="AutoShape 399"/>
            <p:cNvSpPr>
              <a:spLocks noChangeArrowheads="1"/>
            </p:cNvSpPr>
            <p:nvPr/>
          </p:nvSpPr>
          <p:spPr bwMode="auto">
            <a:xfrm>
              <a:off x="4025110" y="7689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2" name="AutoShape 400"/>
            <p:cNvSpPr>
              <a:spLocks noChangeArrowheads="1"/>
            </p:cNvSpPr>
            <p:nvPr/>
          </p:nvSpPr>
          <p:spPr bwMode="auto">
            <a:xfrm>
              <a:off x="4025110" y="913399"/>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3" name="AutoShape 401"/>
            <p:cNvSpPr>
              <a:spLocks noChangeArrowheads="1"/>
            </p:cNvSpPr>
            <p:nvPr/>
          </p:nvSpPr>
          <p:spPr bwMode="auto">
            <a:xfrm>
              <a:off x="4025110" y="10594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4" name="AutoShape 402"/>
            <p:cNvSpPr>
              <a:spLocks noChangeArrowheads="1"/>
            </p:cNvSpPr>
            <p:nvPr/>
          </p:nvSpPr>
          <p:spPr bwMode="auto">
            <a:xfrm>
              <a:off x="4025110" y="12054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5" name="Line 403"/>
            <p:cNvSpPr>
              <a:spLocks noChangeShapeType="1"/>
            </p:cNvSpPr>
            <p:nvPr/>
          </p:nvSpPr>
          <p:spPr bwMode="auto">
            <a:xfrm>
              <a:off x="4102897"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36" name="AutoShape 406"/>
            <p:cNvSpPr>
              <a:spLocks noChangeArrowheads="1"/>
            </p:cNvSpPr>
            <p:nvPr/>
          </p:nvSpPr>
          <p:spPr bwMode="auto">
            <a:xfrm>
              <a:off x="4501360" y="62447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7" name="AutoShape 407"/>
            <p:cNvSpPr>
              <a:spLocks noChangeArrowheads="1"/>
            </p:cNvSpPr>
            <p:nvPr/>
          </p:nvSpPr>
          <p:spPr bwMode="auto">
            <a:xfrm>
              <a:off x="4501360" y="77052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8" name="AutoShape 408"/>
            <p:cNvSpPr>
              <a:spLocks noChangeArrowheads="1"/>
            </p:cNvSpPr>
            <p:nvPr/>
          </p:nvSpPr>
          <p:spPr bwMode="auto">
            <a:xfrm>
              <a:off x="4501360" y="914987"/>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9" name="AutoShape 409"/>
            <p:cNvSpPr>
              <a:spLocks noChangeArrowheads="1"/>
            </p:cNvSpPr>
            <p:nvPr/>
          </p:nvSpPr>
          <p:spPr bwMode="auto">
            <a:xfrm>
              <a:off x="4501360" y="10610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0" name="AutoShape 410"/>
            <p:cNvSpPr>
              <a:spLocks noChangeArrowheads="1"/>
            </p:cNvSpPr>
            <p:nvPr/>
          </p:nvSpPr>
          <p:spPr bwMode="auto">
            <a:xfrm>
              <a:off x="4501360" y="12070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1" name="Line 411"/>
            <p:cNvSpPr>
              <a:spLocks noChangeShapeType="1"/>
            </p:cNvSpPr>
            <p:nvPr/>
          </p:nvSpPr>
          <p:spPr bwMode="auto">
            <a:xfrm>
              <a:off x="4579147" y="648287"/>
              <a:ext cx="0" cy="595312"/>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853" name="Group 852"/>
          <p:cNvGrpSpPr/>
          <p:nvPr/>
        </p:nvGrpSpPr>
        <p:grpSpPr>
          <a:xfrm>
            <a:off x="2663131" y="3035431"/>
            <a:ext cx="2074522" cy="1093591"/>
            <a:chOff x="2663131" y="3035431"/>
            <a:chExt cx="2074522" cy="1093591"/>
          </a:xfrm>
        </p:grpSpPr>
        <p:sp>
          <p:nvSpPr>
            <p:cNvPr id="852" name="Rectangle 851"/>
            <p:cNvSpPr/>
            <p:nvPr/>
          </p:nvSpPr>
          <p:spPr>
            <a:xfrm>
              <a:off x="2663131" y="3035431"/>
              <a:ext cx="2074522" cy="109359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26" name="Group 325"/>
            <p:cNvGrpSpPr/>
            <p:nvPr/>
          </p:nvGrpSpPr>
          <p:grpSpPr>
            <a:xfrm>
              <a:off x="2822579" y="3112940"/>
              <a:ext cx="1819275" cy="429073"/>
              <a:chOff x="352634" y="2728956"/>
              <a:chExt cx="1819275" cy="808037"/>
            </a:xfrm>
            <a:solidFill>
              <a:schemeClr val="tx1">
                <a:lumMod val="50000"/>
                <a:lumOff val="50000"/>
              </a:schemeClr>
            </a:solidFill>
          </p:grpSpPr>
          <p:sp>
            <p:nvSpPr>
              <p:cNvPr id="464" name="Rectangle 432"/>
              <p:cNvSpPr>
                <a:spLocks noChangeArrowheads="1"/>
              </p:cNvSpPr>
              <p:nvPr/>
            </p:nvSpPr>
            <p:spPr bwMode="auto">
              <a:xfrm>
                <a:off x="352634"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5" name="Rectangle 433"/>
              <p:cNvSpPr>
                <a:spLocks noChangeArrowheads="1"/>
              </p:cNvSpPr>
              <p:nvPr/>
            </p:nvSpPr>
            <p:spPr bwMode="auto">
              <a:xfrm>
                <a:off x="4955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6" name="Rectangle 434"/>
              <p:cNvSpPr>
                <a:spLocks noChangeArrowheads="1"/>
              </p:cNvSpPr>
              <p:nvPr/>
            </p:nvSpPr>
            <p:spPr bwMode="auto">
              <a:xfrm>
                <a:off x="657434" y="272895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7" name="Rectangle 435"/>
              <p:cNvSpPr>
                <a:spLocks noChangeArrowheads="1"/>
              </p:cNvSpPr>
              <p:nvPr/>
            </p:nvSpPr>
            <p:spPr bwMode="auto">
              <a:xfrm>
                <a:off x="819359"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8" name="Rectangle 436"/>
              <p:cNvSpPr>
                <a:spLocks noChangeArrowheads="1"/>
              </p:cNvSpPr>
              <p:nvPr/>
            </p:nvSpPr>
            <p:spPr bwMode="auto">
              <a:xfrm>
                <a:off x="97175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9" name="Rectangle 437"/>
              <p:cNvSpPr>
                <a:spLocks noChangeArrowheads="1"/>
              </p:cNvSpPr>
              <p:nvPr/>
            </p:nvSpPr>
            <p:spPr bwMode="auto">
              <a:xfrm>
                <a:off x="11241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0" name="Rectangle 438"/>
              <p:cNvSpPr>
                <a:spLocks noChangeArrowheads="1"/>
              </p:cNvSpPr>
              <p:nvPr/>
            </p:nvSpPr>
            <p:spPr bwMode="auto">
              <a:xfrm>
                <a:off x="1290847"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1" name="Rectangle 439"/>
              <p:cNvSpPr>
                <a:spLocks noChangeArrowheads="1"/>
              </p:cNvSpPr>
              <p:nvPr/>
            </p:nvSpPr>
            <p:spPr bwMode="auto">
              <a:xfrm>
                <a:off x="1452772"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2" name="Rectangle 440"/>
              <p:cNvSpPr>
                <a:spLocks noChangeArrowheads="1"/>
              </p:cNvSpPr>
              <p:nvPr/>
            </p:nvSpPr>
            <p:spPr bwMode="auto">
              <a:xfrm>
                <a:off x="1614697"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3" name="Rectangle 441"/>
              <p:cNvSpPr>
                <a:spLocks noChangeArrowheads="1"/>
              </p:cNvSpPr>
              <p:nvPr/>
            </p:nvSpPr>
            <p:spPr bwMode="auto">
              <a:xfrm>
                <a:off x="17845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4" name="Rectangle 442"/>
              <p:cNvSpPr>
                <a:spLocks noChangeArrowheads="1"/>
              </p:cNvSpPr>
              <p:nvPr/>
            </p:nvSpPr>
            <p:spPr bwMode="auto">
              <a:xfrm>
                <a:off x="1917909"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5" name="Rectangle 443"/>
              <p:cNvSpPr>
                <a:spLocks noChangeArrowheads="1"/>
              </p:cNvSpPr>
              <p:nvPr/>
            </p:nvSpPr>
            <p:spPr bwMode="auto">
              <a:xfrm>
                <a:off x="20957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grpSp>
          <p:nvGrpSpPr>
            <p:cNvPr id="476" name="Group 475"/>
            <p:cNvGrpSpPr/>
            <p:nvPr/>
          </p:nvGrpSpPr>
          <p:grpSpPr>
            <a:xfrm>
              <a:off x="2824293" y="3602338"/>
              <a:ext cx="1819275" cy="429073"/>
              <a:chOff x="352634" y="2728956"/>
              <a:chExt cx="1819275" cy="808037"/>
            </a:xfrm>
            <a:solidFill>
              <a:schemeClr val="tx1">
                <a:lumMod val="50000"/>
                <a:lumOff val="50000"/>
              </a:schemeClr>
            </a:solidFill>
          </p:grpSpPr>
          <p:sp>
            <p:nvSpPr>
              <p:cNvPr id="477" name="Rectangle 432"/>
              <p:cNvSpPr>
                <a:spLocks noChangeArrowheads="1"/>
              </p:cNvSpPr>
              <p:nvPr/>
            </p:nvSpPr>
            <p:spPr bwMode="auto">
              <a:xfrm>
                <a:off x="352634"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8" name="Rectangle 433"/>
              <p:cNvSpPr>
                <a:spLocks noChangeArrowheads="1"/>
              </p:cNvSpPr>
              <p:nvPr/>
            </p:nvSpPr>
            <p:spPr bwMode="auto">
              <a:xfrm>
                <a:off x="4955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9" name="Rectangle 434"/>
              <p:cNvSpPr>
                <a:spLocks noChangeArrowheads="1"/>
              </p:cNvSpPr>
              <p:nvPr/>
            </p:nvSpPr>
            <p:spPr bwMode="auto">
              <a:xfrm>
                <a:off x="657434" y="272895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0" name="Rectangle 435"/>
              <p:cNvSpPr>
                <a:spLocks noChangeArrowheads="1"/>
              </p:cNvSpPr>
              <p:nvPr/>
            </p:nvSpPr>
            <p:spPr bwMode="auto">
              <a:xfrm>
                <a:off x="819359"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1" name="Rectangle 436"/>
              <p:cNvSpPr>
                <a:spLocks noChangeArrowheads="1"/>
              </p:cNvSpPr>
              <p:nvPr/>
            </p:nvSpPr>
            <p:spPr bwMode="auto">
              <a:xfrm>
                <a:off x="97175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2" name="Rectangle 437"/>
              <p:cNvSpPr>
                <a:spLocks noChangeArrowheads="1"/>
              </p:cNvSpPr>
              <p:nvPr/>
            </p:nvSpPr>
            <p:spPr bwMode="auto">
              <a:xfrm>
                <a:off x="11241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3" name="Rectangle 438"/>
              <p:cNvSpPr>
                <a:spLocks noChangeArrowheads="1"/>
              </p:cNvSpPr>
              <p:nvPr/>
            </p:nvSpPr>
            <p:spPr bwMode="auto">
              <a:xfrm>
                <a:off x="1290847"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4" name="Rectangle 439"/>
              <p:cNvSpPr>
                <a:spLocks noChangeArrowheads="1"/>
              </p:cNvSpPr>
              <p:nvPr/>
            </p:nvSpPr>
            <p:spPr bwMode="auto">
              <a:xfrm>
                <a:off x="1452772"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5" name="Rectangle 440"/>
              <p:cNvSpPr>
                <a:spLocks noChangeArrowheads="1"/>
              </p:cNvSpPr>
              <p:nvPr/>
            </p:nvSpPr>
            <p:spPr bwMode="auto">
              <a:xfrm>
                <a:off x="1614697"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6" name="Rectangle 441"/>
              <p:cNvSpPr>
                <a:spLocks noChangeArrowheads="1"/>
              </p:cNvSpPr>
              <p:nvPr/>
            </p:nvSpPr>
            <p:spPr bwMode="auto">
              <a:xfrm>
                <a:off x="17845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7" name="Rectangle 442"/>
              <p:cNvSpPr>
                <a:spLocks noChangeArrowheads="1"/>
              </p:cNvSpPr>
              <p:nvPr/>
            </p:nvSpPr>
            <p:spPr bwMode="auto">
              <a:xfrm>
                <a:off x="1917909"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8" name="Rectangle 443"/>
              <p:cNvSpPr>
                <a:spLocks noChangeArrowheads="1"/>
              </p:cNvSpPr>
              <p:nvPr/>
            </p:nvSpPr>
            <p:spPr bwMode="auto">
              <a:xfrm>
                <a:off x="20957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grpSp>
      <p:grpSp>
        <p:nvGrpSpPr>
          <p:cNvPr id="841" name="Group 840"/>
          <p:cNvGrpSpPr/>
          <p:nvPr/>
        </p:nvGrpSpPr>
        <p:grpSpPr>
          <a:xfrm>
            <a:off x="2663131" y="1485313"/>
            <a:ext cx="2074522" cy="1395633"/>
            <a:chOff x="2663131" y="1485313"/>
            <a:chExt cx="2074522" cy="1395633"/>
          </a:xfrm>
        </p:grpSpPr>
        <p:sp>
          <p:nvSpPr>
            <p:cNvPr id="492" name="Rectangle 230"/>
            <p:cNvSpPr>
              <a:spLocks noChangeArrowheads="1"/>
            </p:cNvSpPr>
            <p:nvPr/>
          </p:nvSpPr>
          <p:spPr bwMode="auto">
            <a:xfrm>
              <a:off x="2707728" y="1518415"/>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496" name="AutoShape 234"/>
            <p:cNvSpPr>
              <a:spLocks noChangeArrowheads="1"/>
            </p:cNvSpPr>
            <p:nvPr/>
          </p:nvSpPr>
          <p:spPr bwMode="auto">
            <a:xfrm rot="5400000">
              <a:off x="3545928" y="158826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497" name="AutoShape 235"/>
            <p:cNvSpPr>
              <a:spLocks noChangeArrowheads="1"/>
            </p:cNvSpPr>
            <p:nvPr/>
          </p:nvSpPr>
          <p:spPr bwMode="auto">
            <a:xfrm rot="5400000">
              <a:off x="3395116" y="1589852"/>
              <a:ext cx="58738"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498" name="AutoShape 236"/>
            <p:cNvSpPr>
              <a:spLocks noChangeArrowheads="1"/>
            </p:cNvSpPr>
            <p:nvPr/>
          </p:nvSpPr>
          <p:spPr bwMode="auto">
            <a:xfrm rot="5400000">
              <a:off x="3241128" y="158826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499" name="AutoShape 237"/>
            <p:cNvSpPr>
              <a:spLocks noChangeArrowheads="1"/>
            </p:cNvSpPr>
            <p:nvPr/>
          </p:nvSpPr>
          <p:spPr bwMode="auto">
            <a:xfrm rot="5400000">
              <a:off x="3088728" y="1588266"/>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00" name="AutoShape 238"/>
            <p:cNvSpPr>
              <a:spLocks noChangeArrowheads="1"/>
            </p:cNvSpPr>
            <p:nvPr/>
          </p:nvSpPr>
          <p:spPr bwMode="auto">
            <a:xfrm rot="5400000">
              <a:off x="2936328" y="158826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01" name="AutoShape 239"/>
            <p:cNvSpPr>
              <a:spLocks noChangeArrowheads="1"/>
            </p:cNvSpPr>
            <p:nvPr/>
          </p:nvSpPr>
          <p:spPr bwMode="auto">
            <a:xfrm rot="5400000">
              <a:off x="2783928" y="1588266"/>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08" name="AutoShape 246"/>
            <p:cNvSpPr>
              <a:spLocks noChangeArrowheads="1"/>
            </p:cNvSpPr>
            <p:nvPr/>
          </p:nvSpPr>
          <p:spPr bwMode="auto">
            <a:xfrm rot="5400000">
              <a:off x="35459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09" name="AutoShape 247"/>
            <p:cNvSpPr>
              <a:spLocks noChangeArrowheads="1"/>
            </p:cNvSpPr>
            <p:nvPr/>
          </p:nvSpPr>
          <p:spPr bwMode="auto">
            <a:xfrm rot="5400000">
              <a:off x="3395116" y="1735902"/>
              <a:ext cx="58738"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10" name="AutoShape 248"/>
            <p:cNvSpPr>
              <a:spLocks noChangeArrowheads="1"/>
            </p:cNvSpPr>
            <p:nvPr/>
          </p:nvSpPr>
          <p:spPr bwMode="auto">
            <a:xfrm rot="5400000">
              <a:off x="32411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11" name="AutoShape 249"/>
            <p:cNvSpPr>
              <a:spLocks noChangeArrowheads="1"/>
            </p:cNvSpPr>
            <p:nvPr/>
          </p:nvSpPr>
          <p:spPr bwMode="auto">
            <a:xfrm rot="5400000">
              <a:off x="3088728" y="1734316"/>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12" name="AutoShape 250"/>
            <p:cNvSpPr>
              <a:spLocks noChangeArrowheads="1"/>
            </p:cNvSpPr>
            <p:nvPr/>
          </p:nvSpPr>
          <p:spPr bwMode="auto">
            <a:xfrm rot="5400000">
              <a:off x="29363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13" name="AutoShape 251"/>
            <p:cNvSpPr>
              <a:spLocks noChangeArrowheads="1"/>
            </p:cNvSpPr>
            <p:nvPr/>
          </p:nvSpPr>
          <p:spPr bwMode="auto">
            <a:xfrm rot="5400000">
              <a:off x="2783928" y="1734316"/>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20" name="AutoShape 258"/>
            <p:cNvSpPr>
              <a:spLocks noChangeArrowheads="1"/>
            </p:cNvSpPr>
            <p:nvPr/>
          </p:nvSpPr>
          <p:spPr bwMode="auto">
            <a:xfrm rot="5400000">
              <a:off x="3545134" y="187957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1" name="AutoShape 259"/>
            <p:cNvSpPr>
              <a:spLocks noChangeArrowheads="1"/>
            </p:cNvSpPr>
            <p:nvPr/>
          </p:nvSpPr>
          <p:spPr bwMode="auto">
            <a:xfrm rot="5400000">
              <a:off x="3394322" y="1881159"/>
              <a:ext cx="60325"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22" name="AutoShape 260"/>
            <p:cNvSpPr>
              <a:spLocks noChangeArrowheads="1"/>
            </p:cNvSpPr>
            <p:nvPr/>
          </p:nvSpPr>
          <p:spPr bwMode="auto">
            <a:xfrm rot="5400000">
              <a:off x="3240334" y="187957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3" name="AutoShape 261"/>
            <p:cNvSpPr>
              <a:spLocks noChangeArrowheads="1"/>
            </p:cNvSpPr>
            <p:nvPr/>
          </p:nvSpPr>
          <p:spPr bwMode="auto">
            <a:xfrm rot="5400000">
              <a:off x="3087934" y="1879572"/>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24" name="AutoShape 262"/>
            <p:cNvSpPr>
              <a:spLocks noChangeArrowheads="1"/>
            </p:cNvSpPr>
            <p:nvPr/>
          </p:nvSpPr>
          <p:spPr bwMode="auto">
            <a:xfrm rot="5400000">
              <a:off x="2935534" y="187957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5" name="AutoShape 263"/>
            <p:cNvSpPr>
              <a:spLocks noChangeArrowheads="1"/>
            </p:cNvSpPr>
            <p:nvPr/>
          </p:nvSpPr>
          <p:spPr bwMode="auto">
            <a:xfrm rot="5400000">
              <a:off x="2783134" y="1879572"/>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32" name="AutoShape 270"/>
            <p:cNvSpPr>
              <a:spLocks noChangeArrowheads="1"/>
            </p:cNvSpPr>
            <p:nvPr/>
          </p:nvSpPr>
          <p:spPr bwMode="auto">
            <a:xfrm rot="5400000">
              <a:off x="35451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3" name="AutoShape 271"/>
            <p:cNvSpPr>
              <a:spLocks noChangeArrowheads="1"/>
            </p:cNvSpPr>
            <p:nvPr/>
          </p:nvSpPr>
          <p:spPr bwMode="auto">
            <a:xfrm rot="5400000">
              <a:off x="3394322" y="2027209"/>
              <a:ext cx="60325"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34" name="AutoShape 272"/>
            <p:cNvSpPr>
              <a:spLocks noChangeArrowheads="1"/>
            </p:cNvSpPr>
            <p:nvPr/>
          </p:nvSpPr>
          <p:spPr bwMode="auto">
            <a:xfrm rot="5400000">
              <a:off x="32403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5" name="AutoShape 273"/>
            <p:cNvSpPr>
              <a:spLocks noChangeArrowheads="1"/>
            </p:cNvSpPr>
            <p:nvPr/>
          </p:nvSpPr>
          <p:spPr bwMode="auto">
            <a:xfrm rot="5400000">
              <a:off x="3087934" y="2025622"/>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36" name="AutoShape 274"/>
            <p:cNvSpPr>
              <a:spLocks noChangeArrowheads="1"/>
            </p:cNvSpPr>
            <p:nvPr/>
          </p:nvSpPr>
          <p:spPr bwMode="auto">
            <a:xfrm rot="5400000">
              <a:off x="29355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7" name="AutoShape 275"/>
            <p:cNvSpPr>
              <a:spLocks noChangeArrowheads="1"/>
            </p:cNvSpPr>
            <p:nvPr/>
          </p:nvSpPr>
          <p:spPr bwMode="auto">
            <a:xfrm rot="5400000">
              <a:off x="2783134" y="2025622"/>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41" name="Rectangle 230"/>
            <p:cNvSpPr>
              <a:spLocks noChangeArrowheads="1"/>
            </p:cNvSpPr>
            <p:nvPr/>
          </p:nvSpPr>
          <p:spPr bwMode="auto">
            <a:xfrm>
              <a:off x="2663131" y="1485313"/>
              <a:ext cx="2074522" cy="1395633"/>
            </a:xfrm>
            <a:prstGeom prst="rect">
              <a:avLst/>
            </a:prstGeom>
            <a:noFill/>
            <a:ln w="38100">
              <a:solidFill>
                <a:schemeClr val="tx1"/>
              </a:solidFill>
              <a:miter lim="800000"/>
              <a:headEnd/>
              <a:tailEnd/>
            </a:ln>
            <a:effectLst>
              <a:outerShdw blurRad="63500" sx="102000" sy="102000" algn="ctr" rotWithShape="0">
                <a:prstClr val="black">
                  <a:alpha val="40000"/>
                </a:prstClr>
              </a:outerShdw>
            </a:effectLst>
          </p:spPr>
          <p:txBody>
            <a:bodyPr wrap="none" anchor="ctr"/>
            <a:lstStyle/>
            <a:p>
              <a:endParaRPr lang="en-GB" dirty="0"/>
            </a:p>
          </p:txBody>
        </p:sp>
        <p:sp>
          <p:nvSpPr>
            <p:cNvPr id="544" name="Rectangle 230"/>
            <p:cNvSpPr>
              <a:spLocks noChangeArrowheads="1"/>
            </p:cNvSpPr>
            <p:nvPr/>
          </p:nvSpPr>
          <p:spPr bwMode="auto">
            <a:xfrm>
              <a:off x="2707728" y="2187877"/>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545" name="AutoShape 234"/>
            <p:cNvSpPr>
              <a:spLocks noChangeArrowheads="1"/>
            </p:cNvSpPr>
            <p:nvPr/>
          </p:nvSpPr>
          <p:spPr bwMode="auto">
            <a:xfrm rot="5400000">
              <a:off x="3545928" y="225772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46" name="AutoShape 235"/>
            <p:cNvSpPr>
              <a:spLocks noChangeArrowheads="1"/>
            </p:cNvSpPr>
            <p:nvPr/>
          </p:nvSpPr>
          <p:spPr bwMode="auto">
            <a:xfrm rot="5400000">
              <a:off x="3395116" y="2259314"/>
              <a:ext cx="58738"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47" name="AutoShape 236"/>
            <p:cNvSpPr>
              <a:spLocks noChangeArrowheads="1"/>
            </p:cNvSpPr>
            <p:nvPr/>
          </p:nvSpPr>
          <p:spPr bwMode="auto">
            <a:xfrm rot="5400000">
              <a:off x="3241128" y="225772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48" name="AutoShape 237"/>
            <p:cNvSpPr>
              <a:spLocks noChangeArrowheads="1"/>
            </p:cNvSpPr>
            <p:nvPr/>
          </p:nvSpPr>
          <p:spPr bwMode="auto">
            <a:xfrm rot="5400000">
              <a:off x="3088728" y="2257728"/>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49" name="AutoShape 238"/>
            <p:cNvSpPr>
              <a:spLocks noChangeArrowheads="1"/>
            </p:cNvSpPr>
            <p:nvPr/>
          </p:nvSpPr>
          <p:spPr bwMode="auto">
            <a:xfrm rot="5400000">
              <a:off x="2936328" y="225772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0" name="AutoShape 239"/>
            <p:cNvSpPr>
              <a:spLocks noChangeArrowheads="1"/>
            </p:cNvSpPr>
            <p:nvPr/>
          </p:nvSpPr>
          <p:spPr bwMode="auto">
            <a:xfrm rot="5400000">
              <a:off x="2783928" y="2257728"/>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51" name="AutoShape 246"/>
            <p:cNvSpPr>
              <a:spLocks noChangeArrowheads="1"/>
            </p:cNvSpPr>
            <p:nvPr/>
          </p:nvSpPr>
          <p:spPr bwMode="auto">
            <a:xfrm rot="5400000">
              <a:off x="35459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2" name="AutoShape 247"/>
            <p:cNvSpPr>
              <a:spLocks noChangeArrowheads="1"/>
            </p:cNvSpPr>
            <p:nvPr/>
          </p:nvSpPr>
          <p:spPr bwMode="auto">
            <a:xfrm rot="5400000">
              <a:off x="3395116" y="2405364"/>
              <a:ext cx="58738"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53" name="AutoShape 248"/>
            <p:cNvSpPr>
              <a:spLocks noChangeArrowheads="1"/>
            </p:cNvSpPr>
            <p:nvPr/>
          </p:nvSpPr>
          <p:spPr bwMode="auto">
            <a:xfrm rot="5400000">
              <a:off x="32411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4" name="AutoShape 249"/>
            <p:cNvSpPr>
              <a:spLocks noChangeArrowheads="1"/>
            </p:cNvSpPr>
            <p:nvPr/>
          </p:nvSpPr>
          <p:spPr bwMode="auto">
            <a:xfrm rot="5400000">
              <a:off x="3088728" y="2403778"/>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55" name="AutoShape 250"/>
            <p:cNvSpPr>
              <a:spLocks noChangeArrowheads="1"/>
            </p:cNvSpPr>
            <p:nvPr/>
          </p:nvSpPr>
          <p:spPr bwMode="auto">
            <a:xfrm rot="5400000">
              <a:off x="29363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6" name="AutoShape 251"/>
            <p:cNvSpPr>
              <a:spLocks noChangeArrowheads="1"/>
            </p:cNvSpPr>
            <p:nvPr/>
          </p:nvSpPr>
          <p:spPr bwMode="auto">
            <a:xfrm rot="5400000">
              <a:off x="2783928" y="2403778"/>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57" name="AutoShape 258"/>
            <p:cNvSpPr>
              <a:spLocks noChangeArrowheads="1"/>
            </p:cNvSpPr>
            <p:nvPr/>
          </p:nvSpPr>
          <p:spPr bwMode="auto">
            <a:xfrm rot="5400000">
              <a:off x="3545134" y="254903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8" name="AutoShape 259"/>
            <p:cNvSpPr>
              <a:spLocks noChangeArrowheads="1"/>
            </p:cNvSpPr>
            <p:nvPr/>
          </p:nvSpPr>
          <p:spPr bwMode="auto">
            <a:xfrm rot="5400000">
              <a:off x="3394322" y="2550621"/>
              <a:ext cx="60325"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59" name="AutoShape 260"/>
            <p:cNvSpPr>
              <a:spLocks noChangeArrowheads="1"/>
            </p:cNvSpPr>
            <p:nvPr/>
          </p:nvSpPr>
          <p:spPr bwMode="auto">
            <a:xfrm rot="5400000">
              <a:off x="3240334" y="254903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0" name="AutoShape 261"/>
            <p:cNvSpPr>
              <a:spLocks noChangeArrowheads="1"/>
            </p:cNvSpPr>
            <p:nvPr/>
          </p:nvSpPr>
          <p:spPr bwMode="auto">
            <a:xfrm rot="5400000">
              <a:off x="3087934" y="2549034"/>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61" name="AutoShape 262"/>
            <p:cNvSpPr>
              <a:spLocks noChangeArrowheads="1"/>
            </p:cNvSpPr>
            <p:nvPr/>
          </p:nvSpPr>
          <p:spPr bwMode="auto">
            <a:xfrm rot="5400000">
              <a:off x="2935534" y="254903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2" name="AutoShape 263"/>
            <p:cNvSpPr>
              <a:spLocks noChangeArrowheads="1"/>
            </p:cNvSpPr>
            <p:nvPr/>
          </p:nvSpPr>
          <p:spPr bwMode="auto">
            <a:xfrm rot="5400000">
              <a:off x="2783134" y="2549034"/>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63" name="AutoShape 270"/>
            <p:cNvSpPr>
              <a:spLocks noChangeArrowheads="1"/>
            </p:cNvSpPr>
            <p:nvPr/>
          </p:nvSpPr>
          <p:spPr bwMode="auto">
            <a:xfrm rot="5400000">
              <a:off x="35451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4" name="AutoShape 271"/>
            <p:cNvSpPr>
              <a:spLocks noChangeArrowheads="1"/>
            </p:cNvSpPr>
            <p:nvPr/>
          </p:nvSpPr>
          <p:spPr bwMode="auto">
            <a:xfrm rot="5400000">
              <a:off x="3394322" y="2696671"/>
              <a:ext cx="60325"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65" name="AutoShape 272"/>
            <p:cNvSpPr>
              <a:spLocks noChangeArrowheads="1"/>
            </p:cNvSpPr>
            <p:nvPr/>
          </p:nvSpPr>
          <p:spPr bwMode="auto">
            <a:xfrm rot="5400000">
              <a:off x="32403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6" name="AutoShape 273"/>
            <p:cNvSpPr>
              <a:spLocks noChangeArrowheads="1"/>
            </p:cNvSpPr>
            <p:nvPr/>
          </p:nvSpPr>
          <p:spPr bwMode="auto">
            <a:xfrm rot="5400000">
              <a:off x="3087934" y="2695084"/>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67" name="AutoShape 274"/>
            <p:cNvSpPr>
              <a:spLocks noChangeArrowheads="1"/>
            </p:cNvSpPr>
            <p:nvPr/>
          </p:nvSpPr>
          <p:spPr bwMode="auto">
            <a:xfrm rot="5400000">
              <a:off x="29355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8" name="AutoShape 275"/>
            <p:cNvSpPr>
              <a:spLocks noChangeArrowheads="1"/>
            </p:cNvSpPr>
            <p:nvPr/>
          </p:nvSpPr>
          <p:spPr bwMode="auto">
            <a:xfrm rot="5400000">
              <a:off x="2783134" y="2695084"/>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70" name="Rectangle 230"/>
            <p:cNvSpPr>
              <a:spLocks noChangeArrowheads="1"/>
            </p:cNvSpPr>
            <p:nvPr/>
          </p:nvSpPr>
          <p:spPr bwMode="auto">
            <a:xfrm>
              <a:off x="3709711" y="1513321"/>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571" name="AutoShape 234"/>
            <p:cNvSpPr>
              <a:spLocks noChangeArrowheads="1"/>
            </p:cNvSpPr>
            <p:nvPr/>
          </p:nvSpPr>
          <p:spPr bwMode="auto">
            <a:xfrm rot="5400000">
              <a:off x="4547911" y="158317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72" name="AutoShape 235"/>
            <p:cNvSpPr>
              <a:spLocks noChangeArrowheads="1"/>
            </p:cNvSpPr>
            <p:nvPr/>
          </p:nvSpPr>
          <p:spPr bwMode="auto">
            <a:xfrm rot="5400000">
              <a:off x="4397099" y="158475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3" name="AutoShape 236"/>
            <p:cNvSpPr>
              <a:spLocks noChangeArrowheads="1"/>
            </p:cNvSpPr>
            <p:nvPr/>
          </p:nvSpPr>
          <p:spPr bwMode="auto">
            <a:xfrm rot="5400000">
              <a:off x="4243111" y="158317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74" name="AutoShape 237"/>
            <p:cNvSpPr>
              <a:spLocks noChangeArrowheads="1"/>
            </p:cNvSpPr>
            <p:nvPr/>
          </p:nvSpPr>
          <p:spPr bwMode="auto">
            <a:xfrm rot="5400000">
              <a:off x="4090711" y="158317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5" name="AutoShape 238"/>
            <p:cNvSpPr>
              <a:spLocks noChangeArrowheads="1"/>
            </p:cNvSpPr>
            <p:nvPr/>
          </p:nvSpPr>
          <p:spPr bwMode="auto">
            <a:xfrm rot="5400000">
              <a:off x="3938311" y="158317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76" name="AutoShape 239"/>
            <p:cNvSpPr>
              <a:spLocks noChangeArrowheads="1"/>
            </p:cNvSpPr>
            <p:nvPr/>
          </p:nvSpPr>
          <p:spPr bwMode="auto">
            <a:xfrm rot="5400000">
              <a:off x="3785911" y="158317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7" name="AutoShape 246"/>
            <p:cNvSpPr>
              <a:spLocks noChangeArrowheads="1"/>
            </p:cNvSpPr>
            <p:nvPr/>
          </p:nvSpPr>
          <p:spPr bwMode="auto">
            <a:xfrm rot="5400000">
              <a:off x="4547911" y="172922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78" name="AutoShape 247"/>
            <p:cNvSpPr>
              <a:spLocks noChangeArrowheads="1"/>
            </p:cNvSpPr>
            <p:nvPr/>
          </p:nvSpPr>
          <p:spPr bwMode="auto">
            <a:xfrm rot="5400000">
              <a:off x="4397099" y="173080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9" name="AutoShape 248"/>
            <p:cNvSpPr>
              <a:spLocks noChangeArrowheads="1"/>
            </p:cNvSpPr>
            <p:nvPr/>
          </p:nvSpPr>
          <p:spPr bwMode="auto">
            <a:xfrm rot="5400000">
              <a:off x="4243111" y="172922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80" name="AutoShape 249"/>
            <p:cNvSpPr>
              <a:spLocks noChangeArrowheads="1"/>
            </p:cNvSpPr>
            <p:nvPr/>
          </p:nvSpPr>
          <p:spPr bwMode="auto">
            <a:xfrm rot="5400000">
              <a:off x="4090711" y="172922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1" name="AutoShape 250"/>
            <p:cNvSpPr>
              <a:spLocks noChangeArrowheads="1"/>
            </p:cNvSpPr>
            <p:nvPr/>
          </p:nvSpPr>
          <p:spPr bwMode="auto">
            <a:xfrm rot="5400000">
              <a:off x="3938311" y="172922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82" name="AutoShape 251"/>
            <p:cNvSpPr>
              <a:spLocks noChangeArrowheads="1"/>
            </p:cNvSpPr>
            <p:nvPr/>
          </p:nvSpPr>
          <p:spPr bwMode="auto">
            <a:xfrm rot="5400000">
              <a:off x="3785911" y="172922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3" name="AutoShape 258"/>
            <p:cNvSpPr>
              <a:spLocks noChangeArrowheads="1"/>
            </p:cNvSpPr>
            <p:nvPr/>
          </p:nvSpPr>
          <p:spPr bwMode="auto">
            <a:xfrm rot="5400000">
              <a:off x="4547117" y="187447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84" name="AutoShape 259"/>
            <p:cNvSpPr>
              <a:spLocks noChangeArrowheads="1"/>
            </p:cNvSpPr>
            <p:nvPr/>
          </p:nvSpPr>
          <p:spPr bwMode="auto">
            <a:xfrm rot="5400000">
              <a:off x="4396305" y="187606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5" name="AutoShape 260"/>
            <p:cNvSpPr>
              <a:spLocks noChangeArrowheads="1"/>
            </p:cNvSpPr>
            <p:nvPr/>
          </p:nvSpPr>
          <p:spPr bwMode="auto">
            <a:xfrm rot="5400000">
              <a:off x="4242317" y="187447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86" name="AutoShape 261"/>
            <p:cNvSpPr>
              <a:spLocks noChangeArrowheads="1"/>
            </p:cNvSpPr>
            <p:nvPr/>
          </p:nvSpPr>
          <p:spPr bwMode="auto">
            <a:xfrm rot="5400000">
              <a:off x="4089917" y="187447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7" name="AutoShape 262"/>
            <p:cNvSpPr>
              <a:spLocks noChangeArrowheads="1"/>
            </p:cNvSpPr>
            <p:nvPr/>
          </p:nvSpPr>
          <p:spPr bwMode="auto">
            <a:xfrm rot="5400000">
              <a:off x="3937517" y="187447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88" name="AutoShape 263"/>
            <p:cNvSpPr>
              <a:spLocks noChangeArrowheads="1"/>
            </p:cNvSpPr>
            <p:nvPr/>
          </p:nvSpPr>
          <p:spPr bwMode="auto">
            <a:xfrm rot="5400000">
              <a:off x="3785117" y="187447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9" name="AutoShape 270"/>
            <p:cNvSpPr>
              <a:spLocks noChangeArrowheads="1"/>
            </p:cNvSpPr>
            <p:nvPr/>
          </p:nvSpPr>
          <p:spPr bwMode="auto">
            <a:xfrm rot="5400000">
              <a:off x="4547117" y="202052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90" name="AutoShape 271"/>
            <p:cNvSpPr>
              <a:spLocks noChangeArrowheads="1"/>
            </p:cNvSpPr>
            <p:nvPr/>
          </p:nvSpPr>
          <p:spPr bwMode="auto">
            <a:xfrm rot="5400000">
              <a:off x="4396305" y="202211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1" name="AutoShape 272"/>
            <p:cNvSpPr>
              <a:spLocks noChangeArrowheads="1"/>
            </p:cNvSpPr>
            <p:nvPr/>
          </p:nvSpPr>
          <p:spPr bwMode="auto">
            <a:xfrm rot="5400000">
              <a:off x="4242317" y="202052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92" name="AutoShape 273"/>
            <p:cNvSpPr>
              <a:spLocks noChangeArrowheads="1"/>
            </p:cNvSpPr>
            <p:nvPr/>
          </p:nvSpPr>
          <p:spPr bwMode="auto">
            <a:xfrm rot="5400000">
              <a:off x="4089917" y="202052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3" name="AutoShape 274"/>
            <p:cNvSpPr>
              <a:spLocks noChangeArrowheads="1"/>
            </p:cNvSpPr>
            <p:nvPr/>
          </p:nvSpPr>
          <p:spPr bwMode="auto">
            <a:xfrm rot="5400000">
              <a:off x="3937517" y="202052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94" name="AutoShape 275"/>
            <p:cNvSpPr>
              <a:spLocks noChangeArrowheads="1"/>
            </p:cNvSpPr>
            <p:nvPr/>
          </p:nvSpPr>
          <p:spPr bwMode="auto">
            <a:xfrm rot="5400000">
              <a:off x="3785117" y="202052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6" name="Rectangle 230"/>
            <p:cNvSpPr>
              <a:spLocks noChangeArrowheads="1"/>
            </p:cNvSpPr>
            <p:nvPr/>
          </p:nvSpPr>
          <p:spPr bwMode="auto">
            <a:xfrm>
              <a:off x="3709711" y="2182783"/>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597" name="AutoShape 234"/>
            <p:cNvSpPr>
              <a:spLocks noChangeArrowheads="1"/>
            </p:cNvSpPr>
            <p:nvPr/>
          </p:nvSpPr>
          <p:spPr bwMode="auto">
            <a:xfrm rot="5400000">
              <a:off x="4547911" y="225263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98" name="AutoShape 235"/>
            <p:cNvSpPr>
              <a:spLocks noChangeArrowheads="1"/>
            </p:cNvSpPr>
            <p:nvPr/>
          </p:nvSpPr>
          <p:spPr bwMode="auto">
            <a:xfrm rot="5400000">
              <a:off x="4397099" y="225422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9" name="AutoShape 236"/>
            <p:cNvSpPr>
              <a:spLocks noChangeArrowheads="1"/>
            </p:cNvSpPr>
            <p:nvPr/>
          </p:nvSpPr>
          <p:spPr bwMode="auto">
            <a:xfrm rot="5400000">
              <a:off x="4243111" y="225263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00" name="AutoShape 237"/>
            <p:cNvSpPr>
              <a:spLocks noChangeArrowheads="1"/>
            </p:cNvSpPr>
            <p:nvPr/>
          </p:nvSpPr>
          <p:spPr bwMode="auto">
            <a:xfrm rot="5400000">
              <a:off x="4090711" y="225263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1" name="AutoShape 238"/>
            <p:cNvSpPr>
              <a:spLocks noChangeArrowheads="1"/>
            </p:cNvSpPr>
            <p:nvPr/>
          </p:nvSpPr>
          <p:spPr bwMode="auto">
            <a:xfrm rot="5400000">
              <a:off x="3938311" y="225263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02" name="AutoShape 239"/>
            <p:cNvSpPr>
              <a:spLocks noChangeArrowheads="1"/>
            </p:cNvSpPr>
            <p:nvPr/>
          </p:nvSpPr>
          <p:spPr bwMode="auto">
            <a:xfrm rot="5400000">
              <a:off x="3785911" y="225263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3" name="AutoShape 246"/>
            <p:cNvSpPr>
              <a:spLocks noChangeArrowheads="1"/>
            </p:cNvSpPr>
            <p:nvPr/>
          </p:nvSpPr>
          <p:spPr bwMode="auto">
            <a:xfrm rot="5400000">
              <a:off x="4547911" y="239868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04" name="AutoShape 247"/>
            <p:cNvSpPr>
              <a:spLocks noChangeArrowheads="1"/>
            </p:cNvSpPr>
            <p:nvPr/>
          </p:nvSpPr>
          <p:spPr bwMode="auto">
            <a:xfrm rot="5400000">
              <a:off x="4397099" y="240027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5" name="AutoShape 248"/>
            <p:cNvSpPr>
              <a:spLocks noChangeArrowheads="1"/>
            </p:cNvSpPr>
            <p:nvPr/>
          </p:nvSpPr>
          <p:spPr bwMode="auto">
            <a:xfrm rot="5400000">
              <a:off x="4243111" y="239868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06" name="AutoShape 249"/>
            <p:cNvSpPr>
              <a:spLocks noChangeArrowheads="1"/>
            </p:cNvSpPr>
            <p:nvPr/>
          </p:nvSpPr>
          <p:spPr bwMode="auto">
            <a:xfrm rot="5400000">
              <a:off x="4090711" y="239868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7" name="AutoShape 250"/>
            <p:cNvSpPr>
              <a:spLocks noChangeArrowheads="1"/>
            </p:cNvSpPr>
            <p:nvPr/>
          </p:nvSpPr>
          <p:spPr bwMode="auto">
            <a:xfrm rot="5400000">
              <a:off x="3938311" y="239868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08" name="AutoShape 251"/>
            <p:cNvSpPr>
              <a:spLocks noChangeArrowheads="1"/>
            </p:cNvSpPr>
            <p:nvPr/>
          </p:nvSpPr>
          <p:spPr bwMode="auto">
            <a:xfrm rot="5400000">
              <a:off x="3785911" y="239868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9" name="AutoShape 258"/>
            <p:cNvSpPr>
              <a:spLocks noChangeArrowheads="1"/>
            </p:cNvSpPr>
            <p:nvPr/>
          </p:nvSpPr>
          <p:spPr bwMode="auto">
            <a:xfrm rot="5400000">
              <a:off x="4547117" y="254394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10" name="AutoShape 259"/>
            <p:cNvSpPr>
              <a:spLocks noChangeArrowheads="1"/>
            </p:cNvSpPr>
            <p:nvPr/>
          </p:nvSpPr>
          <p:spPr bwMode="auto">
            <a:xfrm rot="5400000">
              <a:off x="4396305" y="254552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1" name="AutoShape 260"/>
            <p:cNvSpPr>
              <a:spLocks noChangeArrowheads="1"/>
            </p:cNvSpPr>
            <p:nvPr/>
          </p:nvSpPr>
          <p:spPr bwMode="auto">
            <a:xfrm rot="5400000">
              <a:off x="4242317" y="254394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12" name="AutoShape 261"/>
            <p:cNvSpPr>
              <a:spLocks noChangeArrowheads="1"/>
            </p:cNvSpPr>
            <p:nvPr/>
          </p:nvSpPr>
          <p:spPr bwMode="auto">
            <a:xfrm rot="5400000">
              <a:off x="4089917" y="254394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3" name="AutoShape 262"/>
            <p:cNvSpPr>
              <a:spLocks noChangeArrowheads="1"/>
            </p:cNvSpPr>
            <p:nvPr/>
          </p:nvSpPr>
          <p:spPr bwMode="auto">
            <a:xfrm rot="5400000">
              <a:off x="3937517" y="254394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14" name="AutoShape 263"/>
            <p:cNvSpPr>
              <a:spLocks noChangeArrowheads="1"/>
            </p:cNvSpPr>
            <p:nvPr/>
          </p:nvSpPr>
          <p:spPr bwMode="auto">
            <a:xfrm rot="5400000">
              <a:off x="3785117" y="254394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5" name="AutoShape 270"/>
            <p:cNvSpPr>
              <a:spLocks noChangeArrowheads="1"/>
            </p:cNvSpPr>
            <p:nvPr/>
          </p:nvSpPr>
          <p:spPr bwMode="auto">
            <a:xfrm rot="5400000">
              <a:off x="4547117" y="268999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16" name="AutoShape 271"/>
            <p:cNvSpPr>
              <a:spLocks noChangeArrowheads="1"/>
            </p:cNvSpPr>
            <p:nvPr/>
          </p:nvSpPr>
          <p:spPr bwMode="auto">
            <a:xfrm rot="5400000">
              <a:off x="4396305" y="269157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7" name="AutoShape 272"/>
            <p:cNvSpPr>
              <a:spLocks noChangeArrowheads="1"/>
            </p:cNvSpPr>
            <p:nvPr/>
          </p:nvSpPr>
          <p:spPr bwMode="auto">
            <a:xfrm rot="5400000">
              <a:off x="4242317" y="268999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18" name="AutoShape 273"/>
            <p:cNvSpPr>
              <a:spLocks noChangeArrowheads="1"/>
            </p:cNvSpPr>
            <p:nvPr/>
          </p:nvSpPr>
          <p:spPr bwMode="auto">
            <a:xfrm rot="5400000">
              <a:off x="4089917" y="268999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9" name="AutoShape 274"/>
            <p:cNvSpPr>
              <a:spLocks noChangeArrowheads="1"/>
            </p:cNvSpPr>
            <p:nvPr/>
          </p:nvSpPr>
          <p:spPr bwMode="auto">
            <a:xfrm rot="5400000">
              <a:off x="3937517" y="268999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20" name="AutoShape 275"/>
            <p:cNvSpPr>
              <a:spLocks noChangeArrowheads="1"/>
            </p:cNvSpPr>
            <p:nvPr/>
          </p:nvSpPr>
          <p:spPr bwMode="auto">
            <a:xfrm rot="5400000">
              <a:off x="3785117" y="268999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grpSp>
      <p:grpSp>
        <p:nvGrpSpPr>
          <p:cNvPr id="824" name="Group 823"/>
          <p:cNvGrpSpPr/>
          <p:nvPr/>
        </p:nvGrpSpPr>
        <p:grpSpPr>
          <a:xfrm>
            <a:off x="39582" y="624166"/>
            <a:ext cx="1905000" cy="655638"/>
            <a:chOff x="4937167" y="2260189"/>
            <a:chExt cx="1905000" cy="655638"/>
          </a:xfrm>
        </p:grpSpPr>
        <p:sp>
          <p:nvSpPr>
            <p:cNvPr id="774" name="Rectangle 230"/>
            <p:cNvSpPr>
              <a:spLocks noChangeArrowheads="1"/>
            </p:cNvSpPr>
            <p:nvPr/>
          </p:nvSpPr>
          <p:spPr bwMode="auto">
            <a:xfrm>
              <a:off x="4937167" y="2260189"/>
              <a:ext cx="1905000"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775" name="AutoShape 231"/>
            <p:cNvSpPr>
              <a:spLocks noChangeArrowheads="1"/>
            </p:cNvSpPr>
            <p:nvPr/>
          </p:nvSpPr>
          <p:spPr bwMode="auto">
            <a:xfrm rot="5400000">
              <a:off x="62325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6" name="AutoShape 232"/>
            <p:cNvSpPr>
              <a:spLocks noChangeArrowheads="1"/>
            </p:cNvSpPr>
            <p:nvPr/>
          </p:nvSpPr>
          <p:spPr bwMode="auto">
            <a:xfrm rot="5400000">
              <a:off x="60801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7" name="AutoShape 233"/>
            <p:cNvSpPr>
              <a:spLocks noChangeArrowheads="1"/>
            </p:cNvSpPr>
            <p:nvPr/>
          </p:nvSpPr>
          <p:spPr bwMode="auto">
            <a:xfrm rot="5400000">
              <a:off x="59277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8" name="AutoShape 234"/>
            <p:cNvSpPr>
              <a:spLocks noChangeArrowheads="1"/>
            </p:cNvSpPr>
            <p:nvPr/>
          </p:nvSpPr>
          <p:spPr bwMode="auto">
            <a:xfrm rot="5400000">
              <a:off x="57753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9" name="AutoShape 235"/>
            <p:cNvSpPr>
              <a:spLocks noChangeArrowheads="1"/>
            </p:cNvSpPr>
            <p:nvPr/>
          </p:nvSpPr>
          <p:spPr bwMode="auto">
            <a:xfrm rot="5400000">
              <a:off x="56245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0" name="AutoShape 236"/>
            <p:cNvSpPr>
              <a:spLocks noChangeArrowheads="1"/>
            </p:cNvSpPr>
            <p:nvPr/>
          </p:nvSpPr>
          <p:spPr bwMode="auto">
            <a:xfrm rot="5400000">
              <a:off x="54705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1" name="AutoShape 237"/>
            <p:cNvSpPr>
              <a:spLocks noChangeArrowheads="1"/>
            </p:cNvSpPr>
            <p:nvPr/>
          </p:nvSpPr>
          <p:spPr bwMode="auto">
            <a:xfrm rot="5400000">
              <a:off x="53181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2" name="AutoShape 238"/>
            <p:cNvSpPr>
              <a:spLocks noChangeArrowheads="1"/>
            </p:cNvSpPr>
            <p:nvPr/>
          </p:nvSpPr>
          <p:spPr bwMode="auto">
            <a:xfrm rot="5400000">
              <a:off x="51657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3" name="AutoShape 239"/>
            <p:cNvSpPr>
              <a:spLocks noChangeArrowheads="1"/>
            </p:cNvSpPr>
            <p:nvPr/>
          </p:nvSpPr>
          <p:spPr bwMode="auto">
            <a:xfrm rot="5400000">
              <a:off x="50133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4" name="AutoShape 240"/>
            <p:cNvSpPr>
              <a:spLocks noChangeArrowheads="1"/>
            </p:cNvSpPr>
            <p:nvPr/>
          </p:nvSpPr>
          <p:spPr bwMode="auto">
            <a:xfrm rot="5400000">
              <a:off x="63865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5" name="AutoShape 241"/>
            <p:cNvSpPr>
              <a:spLocks noChangeArrowheads="1"/>
            </p:cNvSpPr>
            <p:nvPr/>
          </p:nvSpPr>
          <p:spPr bwMode="auto">
            <a:xfrm rot="5400000">
              <a:off x="65389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6" name="AutoShape 242"/>
            <p:cNvSpPr>
              <a:spLocks noChangeArrowheads="1"/>
            </p:cNvSpPr>
            <p:nvPr/>
          </p:nvSpPr>
          <p:spPr bwMode="auto">
            <a:xfrm rot="5400000">
              <a:off x="66913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7" name="AutoShape 243"/>
            <p:cNvSpPr>
              <a:spLocks noChangeArrowheads="1"/>
            </p:cNvSpPr>
            <p:nvPr/>
          </p:nvSpPr>
          <p:spPr bwMode="auto">
            <a:xfrm rot="5400000">
              <a:off x="62325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8" name="AutoShape 244"/>
            <p:cNvSpPr>
              <a:spLocks noChangeArrowheads="1"/>
            </p:cNvSpPr>
            <p:nvPr/>
          </p:nvSpPr>
          <p:spPr bwMode="auto">
            <a:xfrm rot="5400000">
              <a:off x="60801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9" name="AutoShape 245"/>
            <p:cNvSpPr>
              <a:spLocks noChangeArrowheads="1"/>
            </p:cNvSpPr>
            <p:nvPr/>
          </p:nvSpPr>
          <p:spPr bwMode="auto">
            <a:xfrm rot="5400000">
              <a:off x="59277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0" name="AutoShape 246"/>
            <p:cNvSpPr>
              <a:spLocks noChangeArrowheads="1"/>
            </p:cNvSpPr>
            <p:nvPr/>
          </p:nvSpPr>
          <p:spPr bwMode="auto">
            <a:xfrm rot="5400000">
              <a:off x="57753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1" name="AutoShape 247"/>
            <p:cNvSpPr>
              <a:spLocks noChangeArrowheads="1"/>
            </p:cNvSpPr>
            <p:nvPr/>
          </p:nvSpPr>
          <p:spPr bwMode="auto">
            <a:xfrm rot="5400000">
              <a:off x="56245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2" name="AutoShape 248"/>
            <p:cNvSpPr>
              <a:spLocks noChangeArrowheads="1"/>
            </p:cNvSpPr>
            <p:nvPr/>
          </p:nvSpPr>
          <p:spPr bwMode="auto">
            <a:xfrm rot="5400000">
              <a:off x="54705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3" name="AutoShape 249"/>
            <p:cNvSpPr>
              <a:spLocks noChangeArrowheads="1"/>
            </p:cNvSpPr>
            <p:nvPr/>
          </p:nvSpPr>
          <p:spPr bwMode="auto">
            <a:xfrm rot="5400000">
              <a:off x="53181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4" name="AutoShape 250"/>
            <p:cNvSpPr>
              <a:spLocks noChangeArrowheads="1"/>
            </p:cNvSpPr>
            <p:nvPr/>
          </p:nvSpPr>
          <p:spPr bwMode="auto">
            <a:xfrm rot="5400000">
              <a:off x="51657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5" name="AutoShape 251"/>
            <p:cNvSpPr>
              <a:spLocks noChangeArrowheads="1"/>
            </p:cNvSpPr>
            <p:nvPr/>
          </p:nvSpPr>
          <p:spPr bwMode="auto">
            <a:xfrm rot="5400000">
              <a:off x="50133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6" name="AutoShape 252"/>
            <p:cNvSpPr>
              <a:spLocks noChangeArrowheads="1"/>
            </p:cNvSpPr>
            <p:nvPr/>
          </p:nvSpPr>
          <p:spPr bwMode="auto">
            <a:xfrm rot="5400000">
              <a:off x="63865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7" name="AutoShape 253"/>
            <p:cNvSpPr>
              <a:spLocks noChangeArrowheads="1"/>
            </p:cNvSpPr>
            <p:nvPr/>
          </p:nvSpPr>
          <p:spPr bwMode="auto">
            <a:xfrm rot="5400000">
              <a:off x="65389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8" name="AutoShape 254"/>
            <p:cNvSpPr>
              <a:spLocks noChangeArrowheads="1"/>
            </p:cNvSpPr>
            <p:nvPr/>
          </p:nvSpPr>
          <p:spPr bwMode="auto">
            <a:xfrm rot="5400000">
              <a:off x="66913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9" name="AutoShape 255"/>
            <p:cNvSpPr>
              <a:spLocks noChangeArrowheads="1"/>
            </p:cNvSpPr>
            <p:nvPr/>
          </p:nvSpPr>
          <p:spPr bwMode="auto">
            <a:xfrm rot="5400000">
              <a:off x="62317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0" name="AutoShape 256"/>
            <p:cNvSpPr>
              <a:spLocks noChangeArrowheads="1"/>
            </p:cNvSpPr>
            <p:nvPr/>
          </p:nvSpPr>
          <p:spPr bwMode="auto">
            <a:xfrm rot="5400000">
              <a:off x="60793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1" name="AutoShape 257"/>
            <p:cNvSpPr>
              <a:spLocks noChangeArrowheads="1"/>
            </p:cNvSpPr>
            <p:nvPr/>
          </p:nvSpPr>
          <p:spPr bwMode="auto">
            <a:xfrm rot="5400000">
              <a:off x="59269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2" name="AutoShape 258"/>
            <p:cNvSpPr>
              <a:spLocks noChangeArrowheads="1"/>
            </p:cNvSpPr>
            <p:nvPr/>
          </p:nvSpPr>
          <p:spPr bwMode="auto">
            <a:xfrm rot="5400000">
              <a:off x="57745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3" name="AutoShape 259"/>
            <p:cNvSpPr>
              <a:spLocks noChangeArrowheads="1"/>
            </p:cNvSpPr>
            <p:nvPr/>
          </p:nvSpPr>
          <p:spPr bwMode="auto">
            <a:xfrm rot="5400000">
              <a:off x="56237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4" name="AutoShape 260"/>
            <p:cNvSpPr>
              <a:spLocks noChangeArrowheads="1"/>
            </p:cNvSpPr>
            <p:nvPr/>
          </p:nvSpPr>
          <p:spPr bwMode="auto">
            <a:xfrm rot="5400000">
              <a:off x="54697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5" name="AutoShape 261"/>
            <p:cNvSpPr>
              <a:spLocks noChangeArrowheads="1"/>
            </p:cNvSpPr>
            <p:nvPr/>
          </p:nvSpPr>
          <p:spPr bwMode="auto">
            <a:xfrm rot="5400000">
              <a:off x="53173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6" name="AutoShape 262"/>
            <p:cNvSpPr>
              <a:spLocks noChangeArrowheads="1"/>
            </p:cNvSpPr>
            <p:nvPr/>
          </p:nvSpPr>
          <p:spPr bwMode="auto">
            <a:xfrm rot="5400000">
              <a:off x="51649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7" name="AutoShape 263"/>
            <p:cNvSpPr>
              <a:spLocks noChangeArrowheads="1"/>
            </p:cNvSpPr>
            <p:nvPr/>
          </p:nvSpPr>
          <p:spPr bwMode="auto">
            <a:xfrm rot="5400000">
              <a:off x="50125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8" name="AutoShape 264"/>
            <p:cNvSpPr>
              <a:spLocks noChangeArrowheads="1"/>
            </p:cNvSpPr>
            <p:nvPr/>
          </p:nvSpPr>
          <p:spPr bwMode="auto">
            <a:xfrm rot="5400000">
              <a:off x="63857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9" name="AutoShape 265"/>
            <p:cNvSpPr>
              <a:spLocks noChangeArrowheads="1"/>
            </p:cNvSpPr>
            <p:nvPr/>
          </p:nvSpPr>
          <p:spPr bwMode="auto">
            <a:xfrm rot="5400000">
              <a:off x="65381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0" name="AutoShape 266"/>
            <p:cNvSpPr>
              <a:spLocks noChangeArrowheads="1"/>
            </p:cNvSpPr>
            <p:nvPr/>
          </p:nvSpPr>
          <p:spPr bwMode="auto">
            <a:xfrm rot="5400000">
              <a:off x="66905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1" name="AutoShape 267"/>
            <p:cNvSpPr>
              <a:spLocks noChangeArrowheads="1"/>
            </p:cNvSpPr>
            <p:nvPr/>
          </p:nvSpPr>
          <p:spPr bwMode="auto">
            <a:xfrm rot="5400000">
              <a:off x="62317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2" name="AutoShape 268"/>
            <p:cNvSpPr>
              <a:spLocks noChangeArrowheads="1"/>
            </p:cNvSpPr>
            <p:nvPr/>
          </p:nvSpPr>
          <p:spPr bwMode="auto">
            <a:xfrm rot="5400000">
              <a:off x="60793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3" name="AutoShape 269"/>
            <p:cNvSpPr>
              <a:spLocks noChangeArrowheads="1"/>
            </p:cNvSpPr>
            <p:nvPr/>
          </p:nvSpPr>
          <p:spPr bwMode="auto">
            <a:xfrm rot="5400000">
              <a:off x="59269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4" name="AutoShape 270"/>
            <p:cNvSpPr>
              <a:spLocks noChangeArrowheads="1"/>
            </p:cNvSpPr>
            <p:nvPr/>
          </p:nvSpPr>
          <p:spPr bwMode="auto">
            <a:xfrm rot="5400000">
              <a:off x="57745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5" name="AutoShape 271"/>
            <p:cNvSpPr>
              <a:spLocks noChangeArrowheads="1"/>
            </p:cNvSpPr>
            <p:nvPr/>
          </p:nvSpPr>
          <p:spPr bwMode="auto">
            <a:xfrm rot="5400000">
              <a:off x="56237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6" name="AutoShape 272"/>
            <p:cNvSpPr>
              <a:spLocks noChangeArrowheads="1"/>
            </p:cNvSpPr>
            <p:nvPr/>
          </p:nvSpPr>
          <p:spPr bwMode="auto">
            <a:xfrm rot="5400000">
              <a:off x="54697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7" name="AutoShape 273"/>
            <p:cNvSpPr>
              <a:spLocks noChangeArrowheads="1"/>
            </p:cNvSpPr>
            <p:nvPr/>
          </p:nvSpPr>
          <p:spPr bwMode="auto">
            <a:xfrm rot="5400000">
              <a:off x="53173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8" name="AutoShape 274"/>
            <p:cNvSpPr>
              <a:spLocks noChangeArrowheads="1"/>
            </p:cNvSpPr>
            <p:nvPr/>
          </p:nvSpPr>
          <p:spPr bwMode="auto">
            <a:xfrm rot="5400000">
              <a:off x="51649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9" name="AutoShape 275"/>
            <p:cNvSpPr>
              <a:spLocks noChangeArrowheads="1"/>
            </p:cNvSpPr>
            <p:nvPr/>
          </p:nvSpPr>
          <p:spPr bwMode="auto">
            <a:xfrm rot="5400000">
              <a:off x="50125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20" name="AutoShape 276"/>
            <p:cNvSpPr>
              <a:spLocks noChangeArrowheads="1"/>
            </p:cNvSpPr>
            <p:nvPr/>
          </p:nvSpPr>
          <p:spPr bwMode="auto">
            <a:xfrm rot="5400000">
              <a:off x="63857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21" name="AutoShape 277"/>
            <p:cNvSpPr>
              <a:spLocks noChangeArrowheads="1"/>
            </p:cNvSpPr>
            <p:nvPr/>
          </p:nvSpPr>
          <p:spPr bwMode="auto">
            <a:xfrm rot="5400000">
              <a:off x="65381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22" name="AutoShape 278"/>
            <p:cNvSpPr>
              <a:spLocks noChangeArrowheads="1"/>
            </p:cNvSpPr>
            <p:nvPr/>
          </p:nvSpPr>
          <p:spPr bwMode="auto">
            <a:xfrm rot="5400000">
              <a:off x="66905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grpSp>
      <p:sp>
        <p:nvSpPr>
          <p:cNvPr id="825" name="TextBox 824"/>
          <p:cNvSpPr txBox="1"/>
          <p:nvPr/>
        </p:nvSpPr>
        <p:spPr>
          <a:xfrm>
            <a:off x="37619" y="1318202"/>
            <a:ext cx="211046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Base population</a:t>
            </a:r>
          </a:p>
        </p:txBody>
      </p:sp>
      <p:cxnSp>
        <p:nvCxnSpPr>
          <p:cNvPr id="828" name="Straight Arrow Connector 827"/>
          <p:cNvCxnSpPr>
            <a:stCxn id="774" idx="3"/>
            <a:endCxn id="829" idx="1"/>
          </p:cNvCxnSpPr>
          <p:nvPr/>
        </p:nvCxnSpPr>
        <p:spPr>
          <a:xfrm flipV="1">
            <a:off x="1944582" y="948631"/>
            <a:ext cx="676070" cy="33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50" name="Right Arrow 849"/>
          <p:cNvSpPr/>
          <p:nvPr/>
        </p:nvSpPr>
        <p:spPr>
          <a:xfrm rot="5400000">
            <a:off x="3719516" y="2901171"/>
            <a:ext cx="396875" cy="118542"/>
          </a:xfrm>
          <a:prstGeom prst="rightArrow">
            <a:avLst>
              <a:gd name="adj1" fmla="val 50000"/>
              <a:gd name="adj2" fmla="val 141449"/>
            </a:avLst>
          </a:prstGeom>
          <a:solidFill>
            <a:schemeClr val="tx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1" name="Right Arrow 850"/>
          <p:cNvSpPr/>
          <p:nvPr/>
        </p:nvSpPr>
        <p:spPr>
          <a:xfrm rot="5400000">
            <a:off x="3695117" y="1466176"/>
            <a:ext cx="396875" cy="118542"/>
          </a:xfrm>
          <a:prstGeom prst="rightArrow">
            <a:avLst>
              <a:gd name="adj1" fmla="val 50000"/>
              <a:gd name="adj2" fmla="val 141449"/>
            </a:avLst>
          </a:prstGeom>
          <a:solidFill>
            <a:schemeClr val="tx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52" name="Group 151"/>
          <p:cNvGrpSpPr/>
          <p:nvPr/>
        </p:nvGrpSpPr>
        <p:grpSpPr>
          <a:xfrm>
            <a:off x="5482167" y="529414"/>
            <a:ext cx="1802360" cy="1762642"/>
            <a:chOff x="5482167" y="520948"/>
            <a:chExt cx="1802360" cy="1762642"/>
          </a:xfrm>
        </p:grpSpPr>
        <p:sp>
          <p:nvSpPr>
            <p:cNvPr id="151" name="Rectangle 150"/>
            <p:cNvSpPr/>
            <p:nvPr/>
          </p:nvSpPr>
          <p:spPr>
            <a:xfrm>
              <a:off x="5482167" y="520948"/>
              <a:ext cx="1802360" cy="176264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90" name="Group 1212"/>
            <p:cNvGrpSpPr>
              <a:grpSpLocks/>
            </p:cNvGrpSpPr>
            <p:nvPr/>
          </p:nvGrpSpPr>
          <p:grpSpPr bwMode="auto">
            <a:xfrm>
              <a:off x="5565206" y="627827"/>
              <a:ext cx="1585912" cy="1584325"/>
              <a:chOff x="495" y="1628"/>
              <a:chExt cx="999" cy="998"/>
            </a:xfrm>
          </p:grpSpPr>
          <p:sp>
            <p:nvSpPr>
              <p:cNvPr id="491" name="AutoShape 1002"/>
              <p:cNvSpPr>
                <a:spLocks noChangeArrowheads="1"/>
              </p:cNvSpPr>
              <p:nvPr/>
            </p:nvSpPr>
            <p:spPr bwMode="auto">
              <a:xfrm rot="16200000">
                <a:off x="586" y="1632"/>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3" name="AutoShape 1003"/>
              <p:cNvSpPr>
                <a:spLocks noChangeArrowheads="1"/>
              </p:cNvSpPr>
              <p:nvPr/>
            </p:nvSpPr>
            <p:spPr bwMode="auto">
              <a:xfrm rot="16200000">
                <a:off x="664" y="1631"/>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4" name="AutoShape 1004"/>
              <p:cNvSpPr>
                <a:spLocks noChangeArrowheads="1"/>
              </p:cNvSpPr>
              <p:nvPr/>
            </p:nvSpPr>
            <p:spPr bwMode="auto">
              <a:xfrm rot="16200000">
                <a:off x="741" y="1632"/>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5" name="AutoShape 1017"/>
              <p:cNvSpPr>
                <a:spLocks noChangeArrowheads="1"/>
              </p:cNvSpPr>
              <p:nvPr/>
            </p:nvSpPr>
            <p:spPr bwMode="auto">
              <a:xfrm rot="16200000">
                <a:off x="817"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2" name="AutoShape 1018"/>
              <p:cNvSpPr>
                <a:spLocks noChangeArrowheads="1"/>
              </p:cNvSpPr>
              <p:nvPr/>
            </p:nvSpPr>
            <p:spPr bwMode="auto">
              <a:xfrm rot="16200000">
                <a:off x="895" y="162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3" name="AutoShape 1019"/>
              <p:cNvSpPr>
                <a:spLocks noChangeArrowheads="1"/>
              </p:cNvSpPr>
              <p:nvPr/>
            </p:nvSpPr>
            <p:spPr bwMode="auto">
              <a:xfrm rot="16200000">
                <a:off x="972"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4" name="AutoShape 1020"/>
              <p:cNvSpPr>
                <a:spLocks noChangeArrowheads="1"/>
              </p:cNvSpPr>
              <p:nvPr/>
            </p:nvSpPr>
            <p:spPr bwMode="auto">
              <a:xfrm rot="16200000">
                <a:off x="1048"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5" name="AutoShape 1021"/>
              <p:cNvSpPr>
                <a:spLocks noChangeArrowheads="1"/>
              </p:cNvSpPr>
              <p:nvPr/>
            </p:nvSpPr>
            <p:spPr bwMode="auto">
              <a:xfrm rot="16200000">
                <a:off x="1126" y="162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6" name="AutoShape 1022"/>
              <p:cNvSpPr>
                <a:spLocks noChangeArrowheads="1"/>
              </p:cNvSpPr>
              <p:nvPr/>
            </p:nvSpPr>
            <p:spPr bwMode="auto">
              <a:xfrm rot="16200000">
                <a:off x="1203"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7" name="AutoShape 1023"/>
              <p:cNvSpPr>
                <a:spLocks noChangeArrowheads="1"/>
              </p:cNvSpPr>
              <p:nvPr/>
            </p:nvSpPr>
            <p:spPr bwMode="auto">
              <a:xfrm rot="16200000">
                <a:off x="1279"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4" name="AutoShape 1024"/>
              <p:cNvSpPr>
                <a:spLocks noChangeArrowheads="1"/>
              </p:cNvSpPr>
              <p:nvPr/>
            </p:nvSpPr>
            <p:spPr bwMode="auto">
              <a:xfrm rot="16200000">
                <a:off x="1357" y="162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5" name="AutoShape 1025"/>
              <p:cNvSpPr>
                <a:spLocks noChangeArrowheads="1"/>
              </p:cNvSpPr>
              <p:nvPr/>
            </p:nvSpPr>
            <p:spPr bwMode="auto">
              <a:xfrm rot="16200000">
                <a:off x="1434"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6" name="AutoShape 1028"/>
              <p:cNvSpPr>
                <a:spLocks noChangeArrowheads="1"/>
              </p:cNvSpPr>
              <p:nvPr/>
            </p:nvSpPr>
            <p:spPr bwMode="auto">
              <a:xfrm>
                <a:off x="495" y="171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7" name="AutoShape 1029"/>
              <p:cNvSpPr>
                <a:spLocks noChangeArrowheads="1"/>
              </p:cNvSpPr>
              <p:nvPr/>
            </p:nvSpPr>
            <p:spPr bwMode="auto">
              <a:xfrm>
                <a:off x="495" y="1796"/>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8" name="AutoShape 1030"/>
              <p:cNvSpPr>
                <a:spLocks noChangeArrowheads="1"/>
              </p:cNvSpPr>
              <p:nvPr/>
            </p:nvSpPr>
            <p:spPr bwMode="auto">
              <a:xfrm>
                <a:off x="495" y="1874"/>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9" name="AutoShape 1031"/>
              <p:cNvSpPr>
                <a:spLocks noChangeArrowheads="1"/>
              </p:cNvSpPr>
              <p:nvPr/>
            </p:nvSpPr>
            <p:spPr bwMode="auto">
              <a:xfrm>
                <a:off x="498" y="1950"/>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6" name="AutoShape 1032"/>
              <p:cNvSpPr>
                <a:spLocks noChangeArrowheads="1"/>
              </p:cNvSpPr>
              <p:nvPr/>
            </p:nvSpPr>
            <p:spPr bwMode="auto">
              <a:xfrm>
                <a:off x="498" y="2027"/>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7" name="AutoShape 1033"/>
              <p:cNvSpPr>
                <a:spLocks noChangeArrowheads="1"/>
              </p:cNvSpPr>
              <p:nvPr/>
            </p:nvSpPr>
            <p:spPr bwMode="auto">
              <a:xfrm>
                <a:off x="498" y="2105"/>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8" name="AutoShape 1034"/>
              <p:cNvSpPr>
                <a:spLocks noChangeArrowheads="1"/>
              </p:cNvSpPr>
              <p:nvPr/>
            </p:nvSpPr>
            <p:spPr bwMode="auto">
              <a:xfrm>
                <a:off x="498" y="2181"/>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9" name="AutoShape 1035"/>
              <p:cNvSpPr>
                <a:spLocks noChangeArrowheads="1"/>
              </p:cNvSpPr>
              <p:nvPr/>
            </p:nvSpPr>
            <p:spPr bwMode="auto">
              <a:xfrm>
                <a:off x="498" y="225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0" name="AutoShape 1036"/>
              <p:cNvSpPr>
                <a:spLocks noChangeArrowheads="1"/>
              </p:cNvSpPr>
              <p:nvPr/>
            </p:nvSpPr>
            <p:spPr bwMode="auto">
              <a:xfrm>
                <a:off x="498" y="2336"/>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1" name="AutoShape 1037"/>
              <p:cNvSpPr>
                <a:spLocks noChangeArrowheads="1"/>
              </p:cNvSpPr>
              <p:nvPr/>
            </p:nvSpPr>
            <p:spPr bwMode="auto">
              <a:xfrm>
                <a:off x="498" y="2412"/>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8" name="AutoShape 1038"/>
              <p:cNvSpPr>
                <a:spLocks noChangeArrowheads="1"/>
              </p:cNvSpPr>
              <p:nvPr/>
            </p:nvSpPr>
            <p:spPr bwMode="auto">
              <a:xfrm>
                <a:off x="498" y="2489"/>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9" name="AutoShape 1039"/>
              <p:cNvSpPr>
                <a:spLocks noChangeArrowheads="1"/>
              </p:cNvSpPr>
              <p:nvPr/>
            </p:nvSpPr>
            <p:spPr bwMode="auto">
              <a:xfrm>
                <a:off x="498" y="2567"/>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0" name="Rectangle 1006"/>
              <p:cNvSpPr>
                <a:spLocks noChangeArrowheads="1"/>
              </p:cNvSpPr>
              <p:nvPr/>
            </p:nvSpPr>
            <p:spPr bwMode="auto">
              <a:xfrm>
                <a:off x="587" y="1702"/>
                <a:ext cx="907" cy="924"/>
              </a:xfrm>
              <a:prstGeom prst="rect">
                <a:avLst/>
              </a:prstGeom>
              <a:solidFill>
                <a:schemeClr val="bg1">
                  <a:alpha val="60001"/>
                </a:schemeClr>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2" name="AutoShape 1042"/>
              <p:cNvSpPr>
                <a:spLocks noChangeArrowheads="1"/>
              </p:cNvSpPr>
              <p:nvPr/>
            </p:nvSpPr>
            <p:spPr bwMode="auto">
              <a:xfrm rot="16200000">
                <a:off x="676" y="1715"/>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3" name="AutoShape 1043"/>
              <p:cNvSpPr>
                <a:spLocks noChangeArrowheads="1"/>
              </p:cNvSpPr>
              <p:nvPr/>
            </p:nvSpPr>
            <p:spPr bwMode="auto">
              <a:xfrm rot="16200000">
                <a:off x="753" y="1716"/>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69" name="AutoShape 1044"/>
              <p:cNvSpPr>
                <a:spLocks noChangeArrowheads="1"/>
              </p:cNvSpPr>
              <p:nvPr/>
            </p:nvSpPr>
            <p:spPr bwMode="auto">
              <a:xfrm rot="16200000">
                <a:off x="829"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5" name="AutoShape 1045"/>
              <p:cNvSpPr>
                <a:spLocks noChangeArrowheads="1"/>
              </p:cNvSpPr>
              <p:nvPr/>
            </p:nvSpPr>
            <p:spPr bwMode="auto">
              <a:xfrm rot="16200000">
                <a:off x="907" y="171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21" name="AutoShape 1046"/>
              <p:cNvSpPr>
                <a:spLocks noChangeArrowheads="1"/>
              </p:cNvSpPr>
              <p:nvPr/>
            </p:nvSpPr>
            <p:spPr bwMode="auto">
              <a:xfrm rot="16200000">
                <a:off x="984"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73" name="AutoShape 1047"/>
              <p:cNvSpPr>
                <a:spLocks noChangeArrowheads="1"/>
              </p:cNvSpPr>
              <p:nvPr/>
            </p:nvSpPr>
            <p:spPr bwMode="auto">
              <a:xfrm rot="16200000">
                <a:off x="1060"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73" name="AutoShape 1048"/>
              <p:cNvSpPr>
                <a:spLocks noChangeArrowheads="1"/>
              </p:cNvSpPr>
              <p:nvPr/>
            </p:nvSpPr>
            <p:spPr bwMode="auto">
              <a:xfrm rot="16200000">
                <a:off x="1138" y="171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23" name="AutoShape 1049"/>
              <p:cNvSpPr>
                <a:spLocks noChangeArrowheads="1"/>
              </p:cNvSpPr>
              <p:nvPr/>
            </p:nvSpPr>
            <p:spPr bwMode="auto">
              <a:xfrm rot="16200000">
                <a:off x="1215"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27" name="AutoShape 1050"/>
              <p:cNvSpPr>
                <a:spLocks noChangeArrowheads="1"/>
              </p:cNvSpPr>
              <p:nvPr/>
            </p:nvSpPr>
            <p:spPr bwMode="auto">
              <a:xfrm rot="16200000">
                <a:off x="1291"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0" name="AutoShape 1051"/>
              <p:cNvSpPr>
                <a:spLocks noChangeArrowheads="1"/>
              </p:cNvSpPr>
              <p:nvPr/>
            </p:nvSpPr>
            <p:spPr bwMode="auto">
              <a:xfrm rot="16200000">
                <a:off x="1369" y="171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1" name="AutoShape 1052"/>
              <p:cNvSpPr>
                <a:spLocks noChangeArrowheads="1"/>
              </p:cNvSpPr>
              <p:nvPr/>
            </p:nvSpPr>
            <p:spPr bwMode="auto">
              <a:xfrm rot="16200000">
                <a:off x="1446"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2" name="AutoShape 1054"/>
              <p:cNvSpPr>
                <a:spLocks noChangeArrowheads="1"/>
              </p:cNvSpPr>
              <p:nvPr/>
            </p:nvSpPr>
            <p:spPr bwMode="auto">
              <a:xfrm rot="16200000">
                <a:off x="596" y="179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3" name="AutoShape 1056"/>
              <p:cNvSpPr>
                <a:spLocks noChangeArrowheads="1"/>
              </p:cNvSpPr>
              <p:nvPr/>
            </p:nvSpPr>
            <p:spPr bwMode="auto">
              <a:xfrm rot="16200000">
                <a:off x="751" y="179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4" name="AutoShape 1057"/>
              <p:cNvSpPr>
                <a:spLocks noChangeArrowheads="1"/>
              </p:cNvSpPr>
              <p:nvPr/>
            </p:nvSpPr>
            <p:spPr bwMode="auto">
              <a:xfrm rot="16200000">
                <a:off x="827"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5" name="AutoShape 1058"/>
              <p:cNvSpPr>
                <a:spLocks noChangeArrowheads="1"/>
              </p:cNvSpPr>
              <p:nvPr/>
            </p:nvSpPr>
            <p:spPr bwMode="auto">
              <a:xfrm rot="16200000">
                <a:off x="905" y="178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2" name="AutoShape 1059"/>
              <p:cNvSpPr>
                <a:spLocks noChangeArrowheads="1"/>
              </p:cNvSpPr>
              <p:nvPr/>
            </p:nvSpPr>
            <p:spPr bwMode="auto">
              <a:xfrm rot="16200000">
                <a:off x="982"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4" name="AutoShape 1060"/>
              <p:cNvSpPr>
                <a:spLocks noChangeArrowheads="1"/>
              </p:cNvSpPr>
              <p:nvPr/>
            </p:nvSpPr>
            <p:spPr bwMode="auto">
              <a:xfrm rot="16200000">
                <a:off x="1058"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5" name="AutoShape 1061"/>
              <p:cNvSpPr>
                <a:spLocks noChangeArrowheads="1"/>
              </p:cNvSpPr>
              <p:nvPr/>
            </p:nvSpPr>
            <p:spPr bwMode="auto">
              <a:xfrm rot="16200000">
                <a:off x="1136" y="178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6" name="AutoShape 1062"/>
              <p:cNvSpPr>
                <a:spLocks noChangeArrowheads="1"/>
              </p:cNvSpPr>
              <p:nvPr/>
            </p:nvSpPr>
            <p:spPr bwMode="auto">
              <a:xfrm rot="16200000">
                <a:off x="1213"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7" name="AutoShape 1063"/>
              <p:cNvSpPr>
                <a:spLocks noChangeArrowheads="1"/>
              </p:cNvSpPr>
              <p:nvPr/>
            </p:nvSpPr>
            <p:spPr bwMode="auto">
              <a:xfrm rot="16200000">
                <a:off x="1289"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4" name="AutoShape 1064"/>
              <p:cNvSpPr>
                <a:spLocks noChangeArrowheads="1"/>
              </p:cNvSpPr>
              <p:nvPr/>
            </p:nvSpPr>
            <p:spPr bwMode="auto">
              <a:xfrm rot="16200000">
                <a:off x="1367" y="178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8" name="AutoShape 1065"/>
              <p:cNvSpPr>
                <a:spLocks noChangeArrowheads="1"/>
              </p:cNvSpPr>
              <p:nvPr/>
            </p:nvSpPr>
            <p:spPr bwMode="auto">
              <a:xfrm rot="16200000">
                <a:off x="1444"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0" name="AutoShape 1067"/>
              <p:cNvSpPr>
                <a:spLocks noChangeArrowheads="1"/>
              </p:cNvSpPr>
              <p:nvPr/>
            </p:nvSpPr>
            <p:spPr bwMode="auto">
              <a:xfrm rot="16200000">
                <a:off x="596" y="187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1" name="AutoShape 1068"/>
              <p:cNvSpPr>
                <a:spLocks noChangeArrowheads="1"/>
              </p:cNvSpPr>
              <p:nvPr/>
            </p:nvSpPr>
            <p:spPr bwMode="auto">
              <a:xfrm rot="16200000">
                <a:off x="674" y="187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2" name="AutoShape 1070"/>
              <p:cNvSpPr>
                <a:spLocks noChangeArrowheads="1"/>
              </p:cNvSpPr>
              <p:nvPr/>
            </p:nvSpPr>
            <p:spPr bwMode="auto">
              <a:xfrm rot="16200000">
                <a:off x="827"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3" name="AutoShape 1071"/>
              <p:cNvSpPr>
                <a:spLocks noChangeArrowheads="1"/>
              </p:cNvSpPr>
              <p:nvPr/>
            </p:nvSpPr>
            <p:spPr bwMode="auto">
              <a:xfrm rot="16200000">
                <a:off x="905" y="18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5" name="AutoShape 1072"/>
              <p:cNvSpPr>
                <a:spLocks noChangeArrowheads="1"/>
              </p:cNvSpPr>
              <p:nvPr/>
            </p:nvSpPr>
            <p:spPr bwMode="auto">
              <a:xfrm rot="16200000">
                <a:off x="982"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6" name="AutoShape 1073"/>
              <p:cNvSpPr>
                <a:spLocks noChangeArrowheads="1"/>
              </p:cNvSpPr>
              <p:nvPr/>
            </p:nvSpPr>
            <p:spPr bwMode="auto">
              <a:xfrm rot="16200000">
                <a:off x="1058"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2" name="AutoShape 1074"/>
              <p:cNvSpPr>
                <a:spLocks noChangeArrowheads="1"/>
              </p:cNvSpPr>
              <p:nvPr/>
            </p:nvSpPr>
            <p:spPr bwMode="auto">
              <a:xfrm rot="16200000">
                <a:off x="1136" y="18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3" name="AutoShape 1075"/>
              <p:cNvSpPr>
                <a:spLocks noChangeArrowheads="1"/>
              </p:cNvSpPr>
              <p:nvPr/>
            </p:nvSpPr>
            <p:spPr bwMode="auto">
              <a:xfrm rot="16200000">
                <a:off x="1213"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4" name="AutoShape 1076"/>
              <p:cNvSpPr>
                <a:spLocks noChangeArrowheads="1"/>
              </p:cNvSpPr>
              <p:nvPr/>
            </p:nvSpPr>
            <p:spPr bwMode="auto">
              <a:xfrm rot="16200000">
                <a:off x="1289"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5" name="AutoShape 1077"/>
              <p:cNvSpPr>
                <a:spLocks noChangeArrowheads="1"/>
              </p:cNvSpPr>
              <p:nvPr/>
            </p:nvSpPr>
            <p:spPr bwMode="auto">
              <a:xfrm rot="16200000">
                <a:off x="1367" y="18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6" name="AutoShape 1078"/>
              <p:cNvSpPr>
                <a:spLocks noChangeArrowheads="1"/>
              </p:cNvSpPr>
              <p:nvPr/>
            </p:nvSpPr>
            <p:spPr bwMode="auto">
              <a:xfrm rot="16200000">
                <a:off x="1444"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7" name="AutoShape 1080"/>
              <p:cNvSpPr>
                <a:spLocks noChangeArrowheads="1"/>
              </p:cNvSpPr>
              <p:nvPr/>
            </p:nvSpPr>
            <p:spPr bwMode="auto">
              <a:xfrm rot="16200000">
                <a:off x="594" y="1955"/>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8" name="AutoShape 1081"/>
              <p:cNvSpPr>
                <a:spLocks noChangeArrowheads="1"/>
              </p:cNvSpPr>
              <p:nvPr/>
            </p:nvSpPr>
            <p:spPr bwMode="auto">
              <a:xfrm rot="16200000">
                <a:off x="672" y="1954"/>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9" name="AutoShape 1082"/>
              <p:cNvSpPr>
                <a:spLocks noChangeArrowheads="1"/>
              </p:cNvSpPr>
              <p:nvPr/>
            </p:nvSpPr>
            <p:spPr bwMode="auto">
              <a:xfrm rot="16200000">
                <a:off x="749" y="1955"/>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0" name="AutoShape 1084"/>
              <p:cNvSpPr>
                <a:spLocks noChangeArrowheads="1"/>
              </p:cNvSpPr>
              <p:nvPr/>
            </p:nvSpPr>
            <p:spPr bwMode="auto">
              <a:xfrm rot="16200000">
                <a:off x="903" y="195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1" name="AutoShape 1085"/>
              <p:cNvSpPr>
                <a:spLocks noChangeArrowheads="1"/>
              </p:cNvSpPr>
              <p:nvPr/>
            </p:nvSpPr>
            <p:spPr bwMode="auto">
              <a:xfrm rot="16200000">
                <a:off x="980"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2" name="AutoShape 1086"/>
              <p:cNvSpPr>
                <a:spLocks noChangeArrowheads="1"/>
              </p:cNvSpPr>
              <p:nvPr/>
            </p:nvSpPr>
            <p:spPr bwMode="auto">
              <a:xfrm rot="16200000">
                <a:off x="1056"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3" name="AutoShape 1087"/>
              <p:cNvSpPr>
                <a:spLocks noChangeArrowheads="1"/>
              </p:cNvSpPr>
              <p:nvPr/>
            </p:nvSpPr>
            <p:spPr bwMode="auto">
              <a:xfrm rot="16200000">
                <a:off x="1134" y="195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4" name="AutoShape 1088"/>
              <p:cNvSpPr>
                <a:spLocks noChangeArrowheads="1"/>
              </p:cNvSpPr>
              <p:nvPr/>
            </p:nvSpPr>
            <p:spPr bwMode="auto">
              <a:xfrm rot="16200000">
                <a:off x="1211"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5" name="AutoShape 1089"/>
              <p:cNvSpPr>
                <a:spLocks noChangeArrowheads="1"/>
              </p:cNvSpPr>
              <p:nvPr/>
            </p:nvSpPr>
            <p:spPr bwMode="auto">
              <a:xfrm rot="16200000">
                <a:off x="1287"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6" name="AutoShape 1090"/>
              <p:cNvSpPr>
                <a:spLocks noChangeArrowheads="1"/>
              </p:cNvSpPr>
              <p:nvPr/>
            </p:nvSpPr>
            <p:spPr bwMode="auto">
              <a:xfrm rot="16200000">
                <a:off x="1365" y="195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7" name="AutoShape 1091"/>
              <p:cNvSpPr>
                <a:spLocks noChangeArrowheads="1"/>
              </p:cNvSpPr>
              <p:nvPr/>
            </p:nvSpPr>
            <p:spPr bwMode="auto">
              <a:xfrm rot="16200000">
                <a:off x="1442"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8" name="AutoShape 1092"/>
              <p:cNvSpPr>
                <a:spLocks noChangeArrowheads="1"/>
              </p:cNvSpPr>
              <p:nvPr/>
            </p:nvSpPr>
            <p:spPr bwMode="auto">
              <a:xfrm rot="16200000">
                <a:off x="595" y="202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9" name="AutoShape 1093"/>
              <p:cNvSpPr>
                <a:spLocks noChangeArrowheads="1"/>
              </p:cNvSpPr>
              <p:nvPr/>
            </p:nvSpPr>
            <p:spPr bwMode="auto">
              <a:xfrm rot="16200000">
                <a:off x="673" y="202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0" name="AutoShape 1094"/>
              <p:cNvSpPr>
                <a:spLocks noChangeArrowheads="1"/>
              </p:cNvSpPr>
              <p:nvPr/>
            </p:nvSpPr>
            <p:spPr bwMode="auto">
              <a:xfrm rot="16200000">
                <a:off x="750" y="202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1" name="AutoShape 1095"/>
              <p:cNvSpPr>
                <a:spLocks noChangeArrowheads="1"/>
              </p:cNvSpPr>
              <p:nvPr/>
            </p:nvSpPr>
            <p:spPr bwMode="auto">
              <a:xfrm rot="16200000">
                <a:off x="826"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2" name="AutoShape 1097"/>
              <p:cNvSpPr>
                <a:spLocks noChangeArrowheads="1"/>
              </p:cNvSpPr>
              <p:nvPr/>
            </p:nvSpPr>
            <p:spPr bwMode="auto">
              <a:xfrm rot="16200000">
                <a:off x="981"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3" name="AutoShape 1098"/>
              <p:cNvSpPr>
                <a:spLocks noChangeArrowheads="1"/>
              </p:cNvSpPr>
              <p:nvPr/>
            </p:nvSpPr>
            <p:spPr bwMode="auto">
              <a:xfrm rot="16200000">
                <a:off x="1057"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4" name="AutoShape 1099"/>
              <p:cNvSpPr>
                <a:spLocks noChangeArrowheads="1"/>
              </p:cNvSpPr>
              <p:nvPr/>
            </p:nvSpPr>
            <p:spPr bwMode="auto">
              <a:xfrm rot="16200000">
                <a:off x="1135" y="201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5" name="AutoShape 1100"/>
              <p:cNvSpPr>
                <a:spLocks noChangeArrowheads="1"/>
              </p:cNvSpPr>
              <p:nvPr/>
            </p:nvSpPr>
            <p:spPr bwMode="auto">
              <a:xfrm rot="16200000">
                <a:off x="1212"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6" name="AutoShape 1101"/>
              <p:cNvSpPr>
                <a:spLocks noChangeArrowheads="1"/>
              </p:cNvSpPr>
              <p:nvPr/>
            </p:nvSpPr>
            <p:spPr bwMode="auto">
              <a:xfrm rot="16200000">
                <a:off x="1288"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7" name="AutoShape 1102"/>
              <p:cNvSpPr>
                <a:spLocks noChangeArrowheads="1"/>
              </p:cNvSpPr>
              <p:nvPr/>
            </p:nvSpPr>
            <p:spPr bwMode="auto">
              <a:xfrm rot="16200000">
                <a:off x="1366" y="201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8" name="AutoShape 1103"/>
              <p:cNvSpPr>
                <a:spLocks noChangeArrowheads="1"/>
              </p:cNvSpPr>
              <p:nvPr/>
            </p:nvSpPr>
            <p:spPr bwMode="auto">
              <a:xfrm rot="16200000">
                <a:off x="1443"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9" name="AutoShape 1104"/>
              <p:cNvSpPr>
                <a:spLocks noChangeArrowheads="1"/>
              </p:cNvSpPr>
              <p:nvPr/>
            </p:nvSpPr>
            <p:spPr bwMode="auto">
              <a:xfrm rot="16200000">
                <a:off x="593" y="210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0" name="AutoShape 1105"/>
              <p:cNvSpPr>
                <a:spLocks noChangeArrowheads="1"/>
              </p:cNvSpPr>
              <p:nvPr/>
            </p:nvSpPr>
            <p:spPr bwMode="auto">
              <a:xfrm rot="16200000">
                <a:off x="671" y="209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1" name="AutoShape 1106"/>
              <p:cNvSpPr>
                <a:spLocks noChangeArrowheads="1"/>
              </p:cNvSpPr>
              <p:nvPr/>
            </p:nvSpPr>
            <p:spPr bwMode="auto">
              <a:xfrm rot="16200000">
                <a:off x="748" y="210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2" name="AutoShape 1107"/>
              <p:cNvSpPr>
                <a:spLocks noChangeArrowheads="1"/>
              </p:cNvSpPr>
              <p:nvPr/>
            </p:nvSpPr>
            <p:spPr bwMode="auto">
              <a:xfrm rot="16200000">
                <a:off x="824"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3" name="AutoShape 1108"/>
              <p:cNvSpPr>
                <a:spLocks noChangeArrowheads="1"/>
              </p:cNvSpPr>
              <p:nvPr/>
            </p:nvSpPr>
            <p:spPr bwMode="auto">
              <a:xfrm rot="16200000">
                <a:off x="902" y="209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4" name="AutoShape 1110"/>
              <p:cNvSpPr>
                <a:spLocks noChangeArrowheads="1"/>
              </p:cNvSpPr>
              <p:nvPr/>
            </p:nvSpPr>
            <p:spPr bwMode="auto">
              <a:xfrm rot="16200000">
                <a:off x="1055"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5" name="AutoShape 1111"/>
              <p:cNvSpPr>
                <a:spLocks noChangeArrowheads="1"/>
              </p:cNvSpPr>
              <p:nvPr/>
            </p:nvSpPr>
            <p:spPr bwMode="auto">
              <a:xfrm rot="16200000">
                <a:off x="1133" y="209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6" name="AutoShape 1112"/>
              <p:cNvSpPr>
                <a:spLocks noChangeArrowheads="1"/>
              </p:cNvSpPr>
              <p:nvPr/>
            </p:nvSpPr>
            <p:spPr bwMode="auto">
              <a:xfrm rot="16200000">
                <a:off x="1210"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7" name="AutoShape 1113"/>
              <p:cNvSpPr>
                <a:spLocks noChangeArrowheads="1"/>
              </p:cNvSpPr>
              <p:nvPr/>
            </p:nvSpPr>
            <p:spPr bwMode="auto">
              <a:xfrm rot="16200000">
                <a:off x="1286"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8" name="AutoShape 1114"/>
              <p:cNvSpPr>
                <a:spLocks noChangeArrowheads="1"/>
              </p:cNvSpPr>
              <p:nvPr/>
            </p:nvSpPr>
            <p:spPr bwMode="auto">
              <a:xfrm rot="16200000">
                <a:off x="1364" y="209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9" name="AutoShape 1115"/>
              <p:cNvSpPr>
                <a:spLocks noChangeArrowheads="1"/>
              </p:cNvSpPr>
              <p:nvPr/>
            </p:nvSpPr>
            <p:spPr bwMode="auto">
              <a:xfrm rot="16200000">
                <a:off x="1441"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0" name="AutoShape 1117"/>
              <p:cNvSpPr>
                <a:spLocks noChangeArrowheads="1"/>
              </p:cNvSpPr>
              <p:nvPr/>
            </p:nvSpPr>
            <p:spPr bwMode="auto">
              <a:xfrm rot="16200000">
                <a:off x="593" y="218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1" name="AutoShape 1118"/>
              <p:cNvSpPr>
                <a:spLocks noChangeArrowheads="1"/>
              </p:cNvSpPr>
              <p:nvPr/>
            </p:nvSpPr>
            <p:spPr bwMode="auto">
              <a:xfrm rot="16200000">
                <a:off x="671" y="217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2" name="AutoShape 1119"/>
              <p:cNvSpPr>
                <a:spLocks noChangeArrowheads="1"/>
              </p:cNvSpPr>
              <p:nvPr/>
            </p:nvSpPr>
            <p:spPr bwMode="auto">
              <a:xfrm rot="16200000">
                <a:off x="748" y="218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3" name="AutoShape 1120"/>
              <p:cNvSpPr>
                <a:spLocks noChangeArrowheads="1"/>
              </p:cNvSpPr>
              <p:nvPr/>
            </p:nvSpPr>
            <p:spPr bwMode="auto">
              <a:xfrm rot="16200000">
                <a:off x="824"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4" name="AutoShape 1121"/>
              <p:cNvSpPr>
                <a:spLocks noChangeArrowheads="1"/>
              </p:cNvSpPr>
              <p:nvPr/>
            </p:nvSpPr>
            <p:spPr bwMode="auto">
              <a:xfrm rot="16200000">
                <a:off x="902" y="217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5" name="AutoShape 1122"/>
              <p:cNvSpPr>
                <a:spLocks noChangeArrowheads="1"/>
              </p:cNvSpPr>
              <p:nvPr/>
            </p:nvSpPr>
            <p:spPr bwMode="auto">
              <a:xfrm rot="16200000">
                <a:off x="979"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6" name="AutoShape 1124"/>
              <p:cNvSpPr>
                <a:spLocks noChangeArrowheads="1"/>
              </p:cNvSpPr>
              <p:nvPr/>
            </p:nvSpPr>
            <p:spPr bwMode="auto">
              <a:xfrm rot="16200000">
                <a:off x="1133" y="217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7" name="AutoShape 1125"/>
              <p:cNvSpPr>
                <a:spLocks noChangeArrowheads="1"/>
              </p:cNvSpPr>
              <p:nvPr/>
            </p:nvSpPr>
            <p:spPr bwMode="auto">
              <a:xfrm rot="16200000">
                <a:off x="1210"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8" name="AutoShape 1126"/>
              <p:cNvSpPr>
                <a:spLocks noChangeArrowheads="1"/>
              </p:cNvSpPr>
              <p:nvPr/>
            </p:nvSpPr>
            <p:spPr bwMode="auto">
              <a:xfrm rot="16200000">
                <a:off x="1286"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9" name="AutoShape 1127"/>
              <p:cNvSpPr>
                <a:spLocks noChangeArrowheads="1"/>
              </p:cNvSpPr>
              <p:nvPr/>
            </p:nvSpPr>
            <p:spPr bwMode="auto">
              <a:xfrm rot="16200000">
                <a:off x="1364" y="217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0" name="AutoShape 1128"/>
              <p:cNvSpPr>
                <a:spLocks noChangeArrowheads="1"/>
              </p:cNvSpPr>
              <p:nvPr/>
            </p:nvSpPr>
            <p:spPr bwMode="auto">
              <a:xfrm rot="16200000">
                <a:off x="1441"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1" name="AutoShape 1130"/>
              <p:cNvSpPr>
                <a:spLocks noChangeArrowheads="1"/>
              </p:cNvSpPr>
              <p:nvPr/>
            </p:nvSpPr>
            <p:spPr bwMode="auto">
              <a:xfrm rot="16200000">
                <a:off x="594" y="226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2" name="AutoShape 1131"/>
              <p:cNvSpPr>
                <a:spLocks noChangeArrowheads="1"/>
              </p:cNvSpPr>
              <p:nvPr/>
            </p:nvSpPr>
            <p:spPr bwMode="auto">
              <a:xfrm rot="16200000">
                <a:off x="672" y="226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3" name="AutoShape 1132"/>
              <p:cNvSpPr>
                <a:spLocks noChangeArrowheads="1"/>
              </p:cNvSpPr>
              <p:nvPr/>
            </p:nvSpPr>
            <p:spPr bwMode="auto">
              <a:xfrm rot="16200000">
                <a:off x="749" y="226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4" name="AutoShape 1133"/>
              <p:cNvSpPr>
                <a:spLocks noChangeArrowheads="1"/>
              </p:cNvSpPr>
              <p:nvPr/>
            </p:nvSpPr>
            <p:spPr bwMode="auto">
              <a:xfrm rot="16200000">
                <a:off x="825"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5" name="AutoShape 1134"/>
              <p:cNvSpPr>
                <a:spLocks noChangeArrowheads="1"/>
              </p:cNvSpPr>
              <p:nvPr/>
            </p:nvSpPr>
            <p:spPr bwMode="auto">
              <a:xfrm rot="16200000">
                <a:off x="903" y="2258"/>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6" name="AutoShape 1135"/>
              <p:cNvSpPr>
                <a:spLocks noChangeArrowheads="1"/>
              </p:cNvSpPr>
              <p:nvPr/>
            </p:nvSpPr>
            <p:spPr bwMode="auto">
              <a:xfrm rot="16200000">
                <a:off x="980"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7" name="AutoShape 1136"/>
              <p:cNvSpPr>
                <a:spLocks noChangeArrowheads="1"/>
              </p:cNvSpPr>
              <p:nvPr/>
            </p:nvSpPr>
            <p:spPr bwMode="auto">
              <a:xfrm rot="16200000">
                <a:off x="1056"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8" name="AutoShape 1138"/>
              <p:cNvSpPr>
                <a:spLocks noChangeArrowheads="1"/>
              </p:cNvSpPr>
              <p:nvPr/>
            </p:nvSpPr>
            <p:spPr bwMode="auto">
              <a:xfrm rot="16200000">
                <a:off x="1211"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9" name="AutoShape 1139"/>
              <p:cNvSpPr>
                <a:spLocks noChangeArrowheads="1"/>
              </p:cNvSpPr>
              <p:nvPr/>
            </p:nvSpPr>
            <p:spPr bwMode="auto">
              <a:xfrm rot="16200000">
                <a:off x="1287"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0" name="AutoShape 1140"/>
              <p:cNvSpPr>
                <a:spLocks noChangeArrowheads="1"/>
              </p:cNvSpPr>
              <p:nvPr/>
            </p:nvSpPr>
            <p:spPr bwMode="auto">
              <a:xfrm rot="16200000">
                <a:off x="1365" y="2258"/>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1" name="AutoShape 1141"/>
              <p:cNvSpPr>
                <a:spLocks noChangeArrowheads="1"/>
              </p:cNvSpPr>
              <p:nvPr/>
            </p:nvSpPr>
            <p:spPr bwMode="auto">
              <a:xfrm rot="16200000">
                <a:off x="1442"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2" name="AutoShape 1142"/>
              <p:cNvSpPr>
                <a:spLocks noChangeArrowheads="1"/>
              </p:cNvSpPr>
              <p:nvPr/>
            </p:nvSpPr>
            <p:spPr bwMode="auto">
              <a:xfrm rot="16200000">
                <a:off x="596" y="2334"/>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3" name="AutoShape 1143"/>
              <p:cNvSpPr>
                <a:spLocks noChangeArrowheads="1"/>
              </p:cNvSpPr>
              <p:nvPr/>
            </p:nvSpPr>
            <p:spPr bwMode="auto">
              <a:xfrm rot="16200000">
                <a:off x="674" y="2333"/>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4" name="AutoShape 1144"/>
              <p:cNvSpPr>
                <a:spLocks noChangeArrowheads="1"/>
              </p:cNvSpPr>
              <p:nvPr/>
            </p:nvSpPr>
            <p:spPr bwMode="auto">
              <a:xfrm rot="16200000">
                <a:off x="751" y="2334"/>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5" name="AutoShape 1145"/>
              <p:cNvSpPr>
                <a:spLocks noChangeArrowheads="1"/>
              </p:cNvSpPr>
              <p:nvPr/>
            </p:nvSpPr>
            <p:spPr bwMode="auto">
              <a:xfrm rot="16200000">
                <a:off x="827"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6" name="AutoShape 1146"/>
              <p:cNvSpPr>
                <a:spLocks noChangeArrowheads="1"/>
              </p:cNvSpPr>
              <p:nvPr/>
            </p:nvSpPr>
            <p:spPr bwMode="auto">
              <a:xfrm rot="16200000">
                <a:off x="905" y="233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7" name="AutoShape 1147"/>
              <p:cNvSpPr>
                <a:spLocks noChangeArrowheads="1"/>
              </p:cNvSpPr>
              <p:nvPr/>
            </p:nvSpPr>
            <p:spPr bwMode="auto">
              <a:xfrm rot="16200000">
                <a:off x="982"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8" name="AutoShape 1148"/>
              <p:cNvSpPr>
                <a:spLocks noChangeArrowheads="1"/>
              </p:cNvSpPr>
              <p:nvPr/>
            </p:nvSpPr>
            <p:spPr bwMode="auto">
              <a:xfrm rot="16200000">
                <a:off x="1058"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9" name="AutoShape 1149"/>
              <p:cNvSpPr>
                <a:spLocks noChangeArrowheads="1"/>
              </p:cNvSpPr>
              <p:nvPr/>
            </p:nvSpPr>
            <p:spPr bwMode="auto">
              <a:xfrm rot="16200000">
                <a:off x="1136" y="233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0" name="AutoShape 1151"/>
              <p:cNvSpPr>
                <a:spLocks noChangeArrowheads="1"/>
              </p:cNvSpPr>
              <p:nvPr/>
            </p:nvSpPr>
            <p:spPr bwMode="auto">
              <a:xfrm rot="16200000">
                <a:off x="1289"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1" name="AutoShape 1152"/>
              <p:cNvSpPr>
                <a:spLocks noChangeArrowheads="1"/>
              </p:cNvSpPr>
              <p:nvPr/>
            </p:nvSpPr>
            <p:spPr bwMode="auto">
              <a:xfrm rot="16200000">
                <a:off x="1367" y="233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2" name="AutoShape 1153"/>
              <p:cNvSpPr>
                <a:spLocks noChangeArrowheads="1"/>
              </p:cNvSpPr>
              <p:nvPr/>
            </p:nvSpPr>
            <p:spPr bwMode="auto">
              <a:xfrm rot="16200000">
                <a:off x="1444"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3" name="AutoShape 1154"/>
              <p:cNvSpPr>
                <a:spLocks noChangeArrowheads="1"/>
              </p:cNvSpPr>
              <p:nvPr/>
            </p:nvSpPr>
            <p:spPr bwMode="auto">
              <a:xfrm rot="16200000">
                <a:off x="594" y="241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4" name="AutoShape 1155"/>
              <p:cNvSpPr>
                <a:spLocks noChangeArrowheads="1"/>
              </p:cNvSpPr>
              <p:nvPr/>
            </p:nvSpPr>
            <p:spPr bwMode="auto">
              <a:xfrm rot="16200000">
                <a:off x="672" y="241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5" name="AutoShape 1156"/>
              <p:cNvSpPr>
                <a:spLocks noChangeArrowheads="1"/>
              </p:cNvSpPr>
              <p:nvPr/>
            </p:nvSpPr>
            <p:spPr bwMode="auto">
              <a:xfrm rot="16200000">
                <a:off x="749" y="241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6" name="AutoShape 1157"/>
              <p:cNvSpPr>
                <a:spLocks noChangeArrowheads="1"/>
              </p:cNvSpPr>
              <p:nvPr/>
            </p:nvSpPr>
            <p:spPr bwMode="auto">
              <a:xfrm rot="16200000">
                <a:off x="825"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7" name="AutoShape 1158"/>
              <p:cNvSpPr>
                <a:spLocks noChangeArrowheads="1"/>
              </p:cNvSpPr>
              <p:nvPr/>
            </p:nvSpPr>
            <p:spPr bwMode="auto">
              <a:xfrm rot="16200000">
                <a:off x="903" y="240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8" name="AutoShape 1159"/>
              <p:cNvSpPr>
                <a:spLocks noChangeArrowheads="1"/>
              </p:cNvSpPr>
              <p:nvPr/>
            </p:nvSpPr>
            <p:spPr bwMode="auto">
              <a:xfrm rot="16200000">
                <a:off x="980"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9" name="AutoShape 1160"/>
              <p:cNvSpPr>
                <a:spLocks noChangeArrowheads="1"/>
              </p:cNvSpPr>
              <p:nvPr/>
            </p:nvSpPr>
            <p:spPr bwMode="auto">
              <a:xfrm rot="16200000">
                <a:off x="1056"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0" name="AutoShape 1161"/>
              <p:cNvSpPr>
                <a:spLocks noChangeArrowheads="1"/>
              </p:cNvSpPr>
              <p:nvPr/>
            </p:nvSpPr>
            <p:spPr bwMode="auto">
              <a:xfrm rot="16200000">
                <a:off x="1134" y="240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1" name="AutoShape 1162"/>
              <p:cNvSpPr>
                <a:spLocks noChangeArrowheads="1"/>
              </p:cNvSpPr>
              <p:nvPr/>
            </p:nvSpPr>
            <p:spPr bwMode="auto">
              <a:xfrm rot="16200000">
                <a:off x="1211"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2" name="AutoShape 1164"/>
              <p:cNvSpPr>
                <a:spLocks noChangeArrowheads="1"/>
              </p:cNvSpPr>
              <p:nvPr/>
            </p:nvSpPr>
            <p:spPr bwMode="auto">
              <a:xfrm rot="16200000">
                <a:off x="1365" y="240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3" name="AutoShape 1165"/>
              <p:cNvSpPr>
                <a:spLocks noChangeArrowheads="1"/>
              </p:cNvSpPr>
              <p:nvPr/>
            </p:nvSpPr>
            <p:spPr bwMode="auto">
              <a:xfrm rot="16200000">
                <a:off x="1442"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4" name="AutoShape 1167"/>
              <p:cNvSpPr>
                <a:spLocks noChangeArrowheads="1"/>
              </p:cNvSpPr>
              <p:nvPr/>
            </p:nvSpPr>
            <p:spPr bwMode="auto">
              <a:xfrm rot="16200000">
                <a:off x="594" y="249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5" name="AutoShape 1168"/>
              <p:cNvSpPr>
                <a:spLocks noChangeArrowheads="1"/>
              </p:cNvSpPr>
              <p:nvPr/>
            </p:nvSpPr>
            <p:spPr bwMode="auto">
              <a:xfrm rot="16200000">
                <a:off x="672" y="249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6" name="AutoShape 1169"/>
              <p:cNvSpPr>
                <a:spLocks noChangeArrowheads="1"/>
              </p:cNvSpPr>
              <p:nvPr/>
            </p:nvSpPr>
            <p:spPr bwMode="auto">
              <a:xfrm rot="16200000">
                <a:off x="749" y="249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7" name="AutoShape 1170"/>
              <p:cNvSpPr>
                <a:spLocks noChangeArrowheads="1"/>
              </p:cNvSpPr>
              <p:nvPr/>
            </p:nvSpPr>
            <p:spPr bwMode="auto">
              <a:xfrm rot="16200000">
                <a:off x="825"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8" name="AutoShape 1171"/>
              <p:cNvSpPr>
                <a:spLocks noChangeArrowheads="1"/>
              </p:cNvSpPr>
              <p:nvPr/>
            </p:nvSpPr>
            <p:spPr bwMode="auto">
              <a:xfrm rot="16200000">
                <a:off x="903" y="248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9" name="AutoShape 1172"/>
              <p:cNvSpPr>
                <a:spLocks noChangeArrowheads="1"/>
              </p:cNvSpPr>
              <p:nvPr/>
            </p:nvSpPr>
            <p:spPr bwMode="auto">
              <a:xfrm rot="16200000">
                <a:off x="980"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0" name="AutoShape 1173"/>
              <p:cNvSpPr>
                <a:spLocks noChangeArrowheads="1"/>
              </p:cNvSpPr>
              <p:nvPr/>
            </p:nvSpPr>
            <p:spPr bwMode="auto">
              <a:xfrm rot="16200000">
                <a:off x="1056"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1" name="AutoShape 1174"/>
              <p:cNvSpPr>
                <a:spLocks noChangeArrowheads="1"/>
              </p:cNvSpPr>
              <p:nvPr/>
            </p:nvSpPr>
            <p:spPr bwMode="auto">
              <a:xfrm rot="16200000">
                <a:off x="1134" y="248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2" name="AutoShape 1175"/>
              <p:cNvSpPr>
                <a:spLocks noChangeArrowheads="1"/>
              </p:cNvSpPr>
              <p:nvPr/>
            </p:nvSpPr>
            <p:spPr bwMode="auto">
              <a:xfrm rot="16200000">
                <a:off x="1211"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3" name="AutoShape 1176"/>
              <p:cNvSpPr>
                <a:spLocks noChangeArrowheads="1"/>
              </p:cNvSpPr>
              <p:nvPr/>
            </p:nvSpPr>
            <p:spPr bwMode="auto">
              <a:xfrm rot="16200000">
                <a:off x="1287"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4" name="AutoShape 1178"/>
              <p:cNvSpPr>
                <a:spLocks noChangeArrowheads="1"/>
              </p:cNvSpPr>
              <p:nvPr/>
            </p:nvSpPr>
            <p:spPr bwMode="auto">
              <a:xfrm rot="16200000">
                <a:off x="1442"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5" name="AutoShape 1180"/>
              <p:cNvSpPr>
                <a:spLocks noChangeArrowheads="1"/>
              </p:cNvSpPr>
              <p:nvPr/>
            </p:nvSpPr>
            <p:spPr bwMode="auto">
              <a:xfrm rot="16200000">
                <a:off x="595" y="257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6" name="AutoShape 1181"/>
              <p:cNvSpPr>
                <a:spLocks noChangeArrowheads="1"/>
              </p:cNvSpPr>
              <p:nvPr/>
            </p:nvSpPr>
            <p:spPr bwMode="auto">
              <a:xfrm rot="16200000">
                <a:off x="673" y="257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7" name="AutoShape 1182"/>
              <p:cNvSpPr>
                <a:spLocks noChangeArrowheads="1"/>
              </p:cNvSpPr>
              <p:nvPr/>
            </p:nvSpPr>
            <p:spPr bwMode="auto">
              <a:xfrm rot="16200000">
                <a:off x="750" y="257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8" name="AutoShape 1183"/>
              <p:cNvSpPr>
                <a:spLocks noChangeArrowheads="1"/>
              </p:cNvSpPr>
              <p:nvPr/>
            </p:nvSpPr>
            <p:spPr bwMode="auto">
              <a:xfrm rot="16200000">
                <a:off x="826"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9" name="AutoShape 1184"/>
              <p:cNvSpPr>
                <a:spLocks noChangeArrowheads="1"/>
              </p:cNvSpPr>
              <p:nvPr/>
            </p:nvSpPr>
            <p:spPr bwMode="auto">
              <a:xfrm rot="16200000">
                <a:off x="904" y="25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0" name="AutoShape 1185"/>
              <p:cNvSpPr>
                <a:spLocks noChangeArrowheads="1"/>
              </p:cNvSpPr>
              <p:nvPr/>
            </p:nvSpPr>
            <p:spPr bwMode="auto">
              <a:xfrm rot="16200000">
                <a:off x="981"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1" name="AutoShape 1186"/>
              <p:cNvSpPr>
                <a:spLocks noChangeArrowheads="1"/>
              </p:cNvSpPr>
              <p:nvPr/>
            </p:nvSpPr>
            <p:spPr bwMode="auto">
              <a:xfrm rot="16200000">
                <a:off x="1057"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2" name="AutoShape 1187"/>
              <p:cNvSpPr>
                <a:spLocks noChangeArrowheads="1"/>
              </p:cNvSpPr>
              <p:nvPr/>
            </p:nvSpPr>
            <p:spPr bwMode="auto">
              <a:xfrm rot="16200000">
                <a:off x="1135" y="25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3" name="AutoShape 1188"/>
              <p:cNvSpPr>
                <a:spLocks noChangeArrowheads="1"/>
              </p:cNvSpPr>
              <p:nvPr/>
            </p:nvSpPr>
            <p:spPr bwMode="auto">
              <a:xfrm rot="16200000">
                <a:off x="1212"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4" name="AutoShape 1189"/>
              <p:cNvSpPr>
                <a:spLocks noChangeArrowheads="1"/>
              </p:cNvSpPr>
              <p:nvPr/>
            </p:nvSpPr>
            <p:spPr bwMode="auto">
              <a:xfrm rot="16200000">
                <a:off x="1288"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5" name="AutoShape 1190"/>
              <p:cNvSpPr>
                <a:spLocks noChangeArrowheads="1"/>
              </p:cNvSpPr>
              <p:nvPr/>
            </p:nvSpPr>
            <p:spPr bwMode="auto">
              <a:xfrm rot="16200000">
                <a:off x="1366" y="25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6" name="Text Box 1016"/>
              <p:cNvSpPr txBox="1">
                <a:spLocks noChangeArrowheads="1"/>
              </p:cNvSpPr>
              <p:nvPr/>
            </p:nvSpPr>
            <p:spPr bwMode="auto">
              <a:xfrm>
                <a:off x="622" y="2061"/>
                <a:ext cx="582" cy="337"/>
              </a:xfrm>
              <a:prstGeom prst="rect">
                <a:avLst/>
              </a:prstGeom>
              <a:solidFill>
                <a:srgbClr val="FFFFFF"/>
              </a:solidFill>
              <a:ln w="12700">
                <a:noFill/>
                <a:miter lim="800000"/>
                <a:headEnd/>
                <a:tailEnd/>
              </a:ln>
              <a:effectLst>
                <a:outerShdw dist="35921" dir="2700000" algn="ctr" rotWithShape="0">
                  <a:schemeClr val="bg2"/>
                </a:outerShdw>
              </a:effectLst>
            </p:spPr>
            <p:txBody>
              <a:bodyPr wrap="square">
                <a:spAutoFit/>
              </a:bodyPr>
              <a:lstStyle/>
              <a:p>
                <a:pPr algn="ctr">
                  <a:lnSpc>
                    <a:spcPct val="80000"/>
                  </a:lnSpc>
                  <a:spcBef>
                    <a:spcPct val="50000"/>
                  </a:spcBef>
                </a:pPr>
                <a:r>
                  <a:rPr lang="en-GB" altLang="en-US" dirty="0">
                    <a:latin typeface="Arial" panose="020B0604020202020204" pitchFamily="34" charset="0"/>
                    <a:cs typeface="Arial" panose="020B0604020202020204" pitchFamily="34" charset="0"/>
                  </a:rPr>
                  <a:t>Diallel Cross</a:t>
                </a:r>
              </a:p>
            </p:txBody>
          </p:sp>
        </p:grpSp>
      </p:grpSp>
      <p:sp>
        <p:nvSpPr>
          <p:cNvPr id="1019" name="Rectangle 2" descr="Diagonal weit nach oben"/>
          <p:cNvSpPr>
            <a:spLocks noChangeArrowheads="1"/>
          </p:cNvSpPr>
          <p:nvPr/>
        </p:nvSpPr>
        <p:spPr bwMode="auto">
          <a:xfrm>
            <a:off x="4854628" y="4612196"/>
            <a:ext cx="2533650" cy="525463"/>
          </a:xfrm>
          <a:prstGeom prst="rect">
            <a:avLst/>
          </a:prstGeom>
          <a:pattFill prst="wdUpDiag">
            <a:fgClr>
              <a:schemeClr val="tx1"/>
            </a:fgClr>
            <a:bgClr>
              <a:schemeClr val="bg1"/>
            </a:bgClr>
          </a:pattFill>
          <a:ln w="19050">
            <a:solidFill>
              <a:srgbClr val="00B050"/>
            </a:solidFill>
            <a:miter lim="800000"/>
            <a:headEnd/>
            <a:tailEnd/>
          </a:ln>
          <a:effectLst>
            <a:outerShdw dist="35921" dir="2700000" algn="ctr" rotWithShape="0">
              <a:schemeClr val="bg2"/>
            </a:outerShdw>
          </a:effectLst>
        </p:spPr>
        <p:txBody>
          <a:bodyPr wrap="none" anchor="ctr"/>
          <a:lstStyle/>
          <a:p>
            <a:endParaRPr lang="en-GB" dirty="0"/>
          </a:p>
        </p:txBody>
      </p:sp>
      <p:sp>
        <p:nvSpPr>
          <p:cNvPr id="1020" name="Text Box 5"/>
          <p:cNvSpPr txBox="1">
            <a:spLocks noChangeArrowheads="1"/>
          </p:cNvSpPr>
          <p:nvPr/>
        </p:nvSpPr>
        <p:spPr bwMode="auto">
          <a:xfrm>
            <a:off x="4854628" y="5182900"/>
            <a:ext cx="7269102" cy="923330"/>
          </a:xfrm>
          <a:prstGeom prst="rect">
            <a:avLst/>
          </a:prstGeom>
          <a:solidFill>
            <a:schemeClr val="bg1"/>
          </a:solidFill>
          <a:ln>
            <a:noFill/>
          </a:ln>
          <a:effectLst>
            <a:outerShdw dist="35921" dir="2700000" algn="ctr" rotWithShape="0">
              <a:schemeClr val="bg2"/>
            </a:outerShdw>
          </a:effectLst>
        </p:spPr>
        <p:txBody>
          <a:bodyPr wrap="square">
            <a:spAutoFit/>
          </a:bodyPr>
          <a:lstStyle>
            <a:defPPr>
              <a:defRPr lang="en-US"/>
            </a:defPPr>
            <a:lvl1pPr>
              <a:spcBef>
                <a:spcPct val="50000"/>
              </a:spcBef>
              <a:defRPr sz="2000">
                <a:latin typeface="Arial" panose="020B0604020202020204" pitchFamily="34" charset="0"/>
              </a:defRPr>
            </a:lvl1pPr>
          </a:lstStyle>
          <a:p>
            <a:r>
              <a:rPr lang="en-GB" altLang="en-US" sz="1800" dirty="0">
                <a:solidFill>
                  <a:srgbClr val="0000FF"/>
                </a:solidFill>
                <a:effectLst>
                  <a:outerShdw blurRad="38100" dist="38100" dir="2700000" algn="tl">
                    <a:srgbClr val="000000">
                      <a:alpha val="43137"/>
                    </a:srgbClr>
                  </a:outerShdw>
                </a:effectLst>
              </a:rPr>
              <a:t>Two </a:t>
            </a:r>
            <a:r>
              <a:rPr lang="en-GB" altLang="en-US" sz="1800" dirty="0"/>
              <a:t>experimental F1-hybrid cultivars, to present them to the </a:t>
            </a:r>
            <a:r>
              <a:rPr lang="en-GB" altLang="en-US" sz="1800" dirty="0" err="1"/>
              <a:t>authori</a:t>
            </a:r>
            <a:r>
              <a:rPr lang="en-GB" altLang="en-US" sz="1800" dirty="0"/>
              <a:t>-ties, to run official trials, to assess them for </a:t>
            </a:r>
            <a:r>
              <a:rPr lang="en-US" altLang="en-US" sz="1800" dirty="0"/>
              <a:t>value for cultivation and use</a:t>
            </a:r>
            <a:r>
              <a:rPr lang="en-GB" altLang="en-US" sz="1800" dirty="0"/>
              <a:t> (VCU;</a:t>
            </a:r>
            <a:r>
              <a:rPr lang="en-GB" altLang="en-US" sz="1800" i="1" dirty="0"/>
              <a:t> Landeskultureller Wert</a:t>
            </a:r>
            <a:r>
              <a:rPr lang="en-GB" altLang="en-US" sz="1800" dirty="0"/>
              <a:t>)</a:t>
            </a:r>
          </a:p>
        </p:txBody>
      </p:sp>
      <p:sp>
        <p:nvSpPr>
          <p:cNvPr id="24" name="TextBox 23"/>
          <p:cNvSpPr txBox="1"/>
          <p:nvPr/>
        </p:nvSpPr>
        <p:spPr>
          <a:xfrm>
            <a:off x="2915357" y="726461"/>
            <a:ext cx="13728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Inbred lines</a:t>
            </a:r>
          </a:p>
        </p:txBody>
      </p:sp>
      <p:sp>
        <p:nvSpPr>
          <p:cNvPr id="1021" name="TextBox 1020"/>
          <p:cNvSpPr txBox="1"/>
          <p:nvPr/>
        </p:nvSpPr>
        <p:spPr>
          <a:xfrm>
            <a:off x="2892168" y="1954952"/>
            <a:ext cx="122063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Topcross</a:t>
            </a:r>
          </a:p>
        </p:txBody>
      </p:sp>
      <p:sp>
        <p:nvSpPr>
          <p:cNvPr id="1022" name="TextBox 1021"/>
          <p:cNvSpPr txBox="1"/>
          <p:nvPr/>
        </p:nvSpPr>
        <p:spPr>
          <a:xfrm>
            <a:off x="2890148" y="3250793"/>
            <a:ext cx="16890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Topcross-Test</a:t>
            </a:r>
          </a:p>
        </p:txBody>
      </p:sp>
      <p:sp>
        <p:nvSpPr>
          <p:cNvPr id="979" name="Rectangle 978"/>
          <p:cNvSpPr/>
          <p:nvPr/>
        </p:nvSpPr>
        <p:spPr>
          <a:xfrm>
            <a:off x="5368585" y="2496068"/>
            <a:ext cx="2074522" cy="109359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4" name="Rectangle 432"/>
          <p:cNvSpPr>
            <a:spLocks noChangeArrowheads="1"/>
          </p:cNvSpPr>
          <p:nvPr/>
        </p:nvSpPr>
        <p:spPr bwMode="auto">
          <a:xfrm>
            <a:off x="5528033" y="2577792"/>
            <a:ext cx="76200" cy="424858"/>
          </a:xfrm>
          <a:prstGeom prst="rect">
            <a:avLst/>
          </a:prstGeom>
          <a:solidFill>
            <a:srgbClr val="00B050"/>
          </a:solidFill>
          <a:ln w="9525">
            <a:solidFill>
              <a:schemeClr val="tx1"/>
            </a:solidFill>
            <a:miter lim="800000"/>
            <a:headEnd/>
            <a:tailEnd/>
          </a:ln>
          <a:effectLst/>
        </p:spPr>
        <p:txBody>
          <a:bodyPr wrap="none" anchor="ctr"/>
          <a:lstStyle/>
          <a:p>
            <a:endParaRPr lang="en-GB" dirty="0"/>
          </a:p>
        </p:txBody>
      </p:sp>
      <p:sp>
        <p:nvSpPr>
          <p:cNvPr id="995" name="Rectangle 433"/>
          <p:cNvSpPr>
            <a:spLocks noChangeArrowheads="1"/>
          </p:cNvSpPr>
          <p:nvPr/>
        </p:nvSpPr>
        <p:spPr bwMode="auto">
          <a:xfrm>
            <a:off x="5670908" y="2575263"/>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6" name="Rectangle 434"/>
          <p:cNvSpPr>
            <a:spLocks noChangeArrowheads="1"/>
          </p:cNvSpPr>
          <p:nvPr/>
        </p:nvSpPr>
        <p:spPr bwMode="auto">
          <a:xfrm>
            <a:off x="5832833" y="2573578"/>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7" name="Rectangle 435"/>
          <p:cNvSpPr>
            <a:spLocks noChangeArrowheads="1"/>
          </p:cNvSpPr>
          <p:nvPr/>
        </p:nvSpPr>
        <p:spPr bwMode="auto">
          <a:xfrm>
            <a:off x="5994758" y="2577793"/>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8" name="Rectangle 436"/>
          <p:cNvSpPr>
            <a:spLocks noChangeArrowheads="1"/>
          </p:cNvSpPr>
          <p:nvPr/>
        </p:nvSpPr>
        <p:spPr bwMode="auto">
          <a:xfrm>
            <a:off x="6147158" y="2575264"/>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9" name="Rectangle 437"/>
          <p:cNvSpPr>
            <a:spLocks noChangeArrowheads="1"/>
          </p:cNvSpPr>
          <p:nvPr/>
        </p:nvSpPr>
        <p:spPr bwMode="auto">
          <a:xfrm>
            <a:off x="6299558" y="2576950"/>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0" name="Rectangle 438"/>
          <p:cNvSpPr>
            <a:spLocks noChangeArrowheads="1"/>
          </p:cNvSpPr>
          <p:nvPr/>
        </p:nvSpPr>
        <p:spPr bwMode="auto">
          <a:xfrm>
            <a:off x="6466246" y="2575264"/>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1" name="Rectangle 439"/>
          <p:cNvSpPr>
            <a:spLocks noChangeArrowheads="1"/>
          </p:cNvSpPr>
          <p:nvPr/>
        </p:nvSpPr>
        <p:spPr bwMode="auto">
          <a:xfrm>
            <a:off x="6628171" y="2577792"/>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2" name="Rectangle 440"/>
          <p:cNvSpPr>
            <a:spLocks noChangeArrowheads="1"/>
          </p:cNvSpPr>
          <p:nvPr/>
        </p:nvSpPr>
        <p:spPr bwMode="auto">
          <a:xfrm>
            <a:off x="6790096" y="2576105"/>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3" name="Rectangle 441"/>
          <p:cNvSpPr>
            <a:spLocks noChangeArrowheads="1"/>
          </p:cNvSpPr>
          <p:nvPr/>
        </p:nvSpPr>
        <p:spPr bwMode="auto">
          <a:xfrm>
            <a:off x="6959958" y="2576949"/>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4" name="Rectangle 442"/>
          <p:cNvSpPr>
            <a:spLocks noChangeArrowheads="1"/>
          </p:cNvSpPr>
          <p:nvPr/>
        </p:nvSpPr>
        <p:spPr bwMode="auto">
          <a:xfrm>
            <a:off x="7093308" y="2576106"/>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5" name="Rectangle 443"/>
          <p:cNvSpPr>
            <a:spLocks noChangeArrowheads="1"/>
          </p:cNvSpPr>
          <p:nvPr/>
        </p:nvSpPr>
        <p:spPr bwMode="auto">
          <a:xfrm>
            <a:off x="7271108" y="2575262"/>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2" name="Rectangle 432"/>
          <p:cNvSpPr>
            <a:spLocks noChangeArrowheads="1"/>
          </p:cNvSpPr>
          <p:nvPr/>
        </p:nvSpPr>
        <p:spPr bwMode="auto">
          <a:xfrm>
            <a:off x="5529747" y="3067190"/>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3" name="Rectangle 433"/>
          <p:cNvSpPr>
            <a:spLocks noChangeArrowheads="1"/>
          </p:cNvSpPr>
          <p:nvPr/>
        </p:nvSpPr>
        <p:spPr bwMode="auto">
          <a:xfrm>
            <a:off x="5672622" y="3064661"/>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4" name="Rectangle 434"/>
          <p:cNvSpPr>
            <a:spLocks noChangeArrowheads="1"/>
          </p:cNvSpPr>
          <p:nvPr/>
        </p:nvSpPr>
        <p:spPr bwMode="auto">
          <a:xfrm>
            <a:off x="5834547" y="3062976"/>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5" name="Rectangle 435"/>
          <p:cNvSpPr>
            <a:spLocks noChangeArrowheads="1"/>
          </p:cNvSpPr>
          <p:nvPr/>
        </p:nvSpPr>
        <p:spPr bwMode="auto">
          <a:xfrm>
            <a:off x="5996472" y="3067191"/>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6" name="Rectangle 436"/>
          <p:cNvSpPr>
            <a:spLocks noChangeArrowheads="1"/>
          </p:cNvSpPr>
          <p:nvPr/>
        </p:nvSpPr>
        <p:spPr bwMode="auto">
          <a:xfrm>
            <a:off x="6148872" y="3064662"/>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7" name="Rectangle 437"/>
          <p:cNvSpPr>
            <a:spLocks noChangeArrowheads="1"/>
          </p:cNvSpPr>
          <p:nvPr/>
        </p:nvSpPr>
        <p:spPr bwMode="auto">
          <a:xfrm>
            <a:off x="6301272" y="3066348"/>
            <a:ext cx="76200" cy="424858"/>
          </a:xfrm>
          <a:prstGeom prst="rect">
            <a:avLst/>
          </a:prstGeom>
          <a:solidFill>
            <a:srgbClr val="CF5823"/>
          </a:solidFill>
          <a:ln w="9525">
            <a:solidFill>
              <a:schemeClr val="tx1"/>
            </a:solidFill>
            <a:miter lim="800000"/>
            <a:headEnd/>
            <a:tailEnd/>
          </a:ln>
          <a:effectLst/>
        </p:spPr>
        <p:txBody>
          <a:bodyPr wrap="none" anchor="ctr"/>
          <a:lstStyle/>
          <a:p>
            <a:endParaRPr lang="en-GB" dirty="0"/>
          </a:p>
        </p:txBody>
      </p:sp>
      <p:sp>
        <p:nvSpPr>
          <p:cNvPr id="988" name="Rectangle 438"/>
          <p:cNvSpPr>
            <a:spLocks noChangeArrowheads="1"/>
          </p:cNvSpPr>
          <p:nvPr/>
        </p:nvSpPr>
        <p:spPr bwMode="auto">
          <a:xfrm>
            <a:off x="6467960" y="3064662"/>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9" name="Rectangle 439"/>
          <p:cNvSpPr>
            <a:spLocks noChangeArrowheads="1"/>
          </p:cNvSpPr>
          <p:nvPr/>
        </p:nvSpPr>
        <p:spPr bwMode="auto">
          <a:xfrm>
            <a:off x="6629885" y="3067190"/>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0" name="Rectangle 440"/>
          <p:cNvSpPr>
            <a:spLocks noChangeArrowheads="1"/>
          </p:cNvSpPr>
          <p:nvPr/>
        </p:nvSpPr>
        <p:spPr bwMode="auto">
          <a:xfrm>
            <a:off x="6791810" y="3065503"/>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1" name="Rectangle 441"/>
          <p:cNvSpPr>
            <a:spLocks noChangeArrowheads="1"/>
          </p:cNvSpPr>
          <p:nvPr/>
        </p:nvSpPr>
        <p:spPr bwMode="auto">
          <a:xfrm>
            <a:off x="6961672" y="3066347"/>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2" name="Rectangle 442"/>
          <p:cNvSpPr>
            <a:spLocks noChangeArrowheads="1"/>
          </p:cNvSpPr>
          <p:nvPr/>
        </p:nvSpPr>
        <p:spPr bwMode="auto">
          <a:xfrm>
            <a:off x="7095022" y="3065504"/>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3" name="Rectangle 443"/>
          <p:cNvSpPr>
            <a:spLocks noChangeArrowheads="1"/>
          </p:cNvSpPr>
          <p:nvPr/>
        </p:nvSpPr>
        <p:spPr bwMode="auto">
          <a:xfrm>
            <a:off x="7272822" y="3064660"/>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grpSp>
        <p:nvGrpSpPr>
          <p:cNvPr id="1053" name="Group 1052"/>
          <p:cNvGrpSpPr/>
          <p:nvPr/>
        </p:nvGrpSpPr>
        <p:grpSpPr>
          <a:xfrm>
            <a:off x="5365676" y="3834020"/>
            <a:ext cx="871537" cy="592138"/>
            <a:chOff x="5476937" y="1897386"/>
            <a:chExt cx="871537" cy="592138"/>
          </a:xfrm>
        </p:grpSpPr>
        <p:sp>
          <p:nvSpPr>
            <p:cNvPr id="1006" name="AutoShape 47"/>
            <p:cNvSpPr>
              <a:spLocks noChangeArrowheads="1"/>
            </p:cNvSpPr>
            <p:nvPr/>
          </p:nvSpPr>
          <p:spPr bwMode="auto">
            <a:xfrm>
              <a:off x="5476937" y="1897386"/>
              <a:ext cx="61912" cy="55563"/>
            </a:xfrm>
            <a:prstGeom prst="octagon">
              <a:avLst>
                <a:gd name="adj" fmla="val 29287"/>
              </a:avLst>
            </a:prstGeom>
            <a:solidFill>
              <a:srgbClr val="00B050"/>
            </a:solidFill>
            <a:ln w="38100">
              <a:solidFill>
                <a:srgbClr val="00B050"/>
              </a:solidFill>
              <a:miter lim="800000"/>
              <a:headEnd/>
              <a:tailEnd/>
            </a:ln>
            <a:effectLst/>
          </p:spPr>
          <p:txBody>
            <a:bodyPr wrap="none" anchor="ctr"/>
            <a:lstStyle/>
            <a:p>
              <a:endParaRPr lang="en-GB" dirty="0"/>
            </a:p>
          </p:txBody>
        </p:sp>
        <p:sp>
          <p:nvSpPr>
            <p:cNvPr id="1007" name="AutoShape 48"/>
            <p:cNvSpPr>
              <a:spLocks noChangeArrowheads="1"/>
            </p:cNvSpPr>
            <p:nvPr/>
          </p:nvSpPr>
          <p:spPr bwMode="auto">
            <a:xfrm>
              <a:off x="5476937" y="2032324"/>
              <a:ext cx="61912" cy="53975"/>
            </a:xfrm>
            <a:prstGeom prst="octagon">
              <a:avLst>
                <a:gd name="adj" fmla="val 29287"/>
              </a:avLst>
            </a:prstGeom>
            <a:solidFill>
              <a:srgbClr val="00B050"/>
            </a:solidFill>
            <a:ln w="38100">
              <a:solidFill>
                <a:srgbClr val="00B050"/>
              </a:solidFill>
              <a:miter lim="800000"/>
              <a:headEnd/>
              <a:tailEnd/>
            </a:ln>
            <a:effectLst/>
          </p:spPr>
          <p:txBody>
            <a:bodyPr wrap="none" anchor="ctr"/>
            <a:lstStyle/>
            <a:p>
              <a:endParaRPr lang="en-GB" dirty="0"/>
            </a:p>
          </p:txBody>
        </p:sp>
        <p:sp>
          <p:nvSpPr>
            <p:cNvPr id="1008" name="AutoShape 49"/>
            <p:cNvSpPr>
              <a:spLocks noChangeArrowheads="1"/>
            </p:cNvSpPr>
            <p:nvPr/>
          </p:nvSpPr>
          <p:spPr bwMode="auto">
            <a:xfrm>
              <a:off x="5476937" y="2165674"/>
              <a:ext cx="61912" cy="55562"/>
            </a:xfrm>
            <a:prstGeom prst="octagon">
              <a:avLst>
                <a:gd name="adj" fmla="val 29287"/>
              </a:avLst>
            </a:prstGeom>
            <a:solidFill>
              <a:srgbClr val="00B050"/>
            </a:solidFill>
            <a:ln w="38100">
              <a:solidFill>
                <a:srgbClr val="00B050"/>
              </a:solidFill>
              <a:miter lim="800000"/>
              <a:headEnd/>
              <a:tailEnd/>
            </a:ln>
            <a:effectLst/>
          </p:spPr>
          <p:txBody>
            <a:bodyPr wrap="none" anchor="ctr"/>
            <a:lstStyle/>
            <a:p>
              <a:endParaRPr lang="en-GB" dirty="0"/>
            </a:p>
          </p:txBody>
        </p:sp>
        <p:sp>
          <p:nvSpPr>
            <p:cNvPr id="1009" name="AutoShape 50"/>
            <p:cNvSpPr>
              <a:spLocks noChangeArrowheads="1"/>
            </p:cNvSpPr>
            <p:nvPr/>
          </p:nvSpPr>
          <p:spPr bwMode="auto">
            <a:xfrm>
              <a:off x="5476937" y="2299024"/>
              <a:ext cx="61912" cy="57150"/>
            </a:xfrm>
            <a:prstGeom prst="octagon">
              <a:avLst>
                <a:gd name="adj" fmla="val 29287"/>
              </a:avLst>
            </a:prstGeom>
            <a:solidFill>
              <a:srgbClr val="00B050"/>
            </a:solidFill>
            <a:ln w="38100">
              <a:solidFill>
                <a:srgbClr val="00B050"/>
              </a:solidFill>
              <a:miter lim="800000"/>
              <a:headEnd/>
              <a:tailEnd/>
            </a:ln>
            <a:effectLst/>
          </p:spPr>
          <p:txBody>
            <a:bodyPr wrap="none" anchor="ctr"/>
            <a:lstStyle/>
            <a:p>
              <a:endParaRPr lang="en-GB" dirty="0"/>
            </a:p>
          </p:txBody>
        </p:sp>
        <p:sp>
          <p:nvSpPr>
            <p:cNvPr id="1010" name="AutoShape 51"/>
            <p:cNvSpPr>
              <a:spLocks noChangeArrowheads="1"/>
            </p:cNvSpPr>
            <p:nvPr/>
          </p:nvSpPr>
          <p:spPr bwMode="auto">
            <a:xfrm>
              <a:off x="5476937" y="2435549"/>
              <a:ext cx="61912" cy="53975"/>
            </a:xfrm>
            <a:prstGeom prst="octagon">
              <a:avLst>
                <a:gd name="adj" fmla="val 29287"/>
              </a:avLst>
            </a:prstGeom>
            <a:solidFill>
              <a:srgbClr val="00B050"/>
            </a:solidFill>
            <a:ln w="38100">
              <a:solidFill>
                <a:srgbClr val="00B050"/>
              </a:solidFill>
              <a:miter lim="800000"/>
              <a:headEnd/>
              <a:tailEnd/>
            </a:ln>
            <a:effectLst/>
          </p:spPr>
          <p:txBody>
            <a:bodyPr wrap="none" anchor="ctr"/>
            <a:lstStyle/>
            <a:p>
              <a:endParaRPr lang="en-GB" dirty="0"/>
            </a:p>
          </p:txBody>
        </p:sp>
        <p:sp>
          <p:nvSpPr>
            <p:cNvPr id="1011" name="AutoShape 52"/>
            <p:cNvSpPr>
              <a:spLocks noChangeArrowheads="1"/>
            </p:cNvSpPr>
            <p:nvPr/>
          </p:nvSpPr>
          <p:spPr bwMode="auto">
            <a:xfrm rot="2714443">
              <a:off x="5754750" y="1984698"/>
              <a:ext cx="304800" cy="346075"/>
            </a:xfrm>
            <a:prstGeom prst="plus">
              <a:avLst>
                <a:gd name="adj" fmla="val 45236"/>
              </a:avLst>
            </a:prstGeom>
            <a:solidFill>
              <a:srgbClr val="00B050"/>
            </a:solidFill>
            <a:ln w="9525">
              <a:solidFill>
                <a:srgbClr val="00B05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2" name="AutoShape 53"/>
            <p:cNvSpPr>
              <a:spLocks noChangeArrowheads="1"/>
            </p:cNvSpPr>
            <p:nvPr/>
          </p:nvSpPr>
          <p:spPr bwMode="auto">
            <a:xfrm>
              <a:off x="6267512" y="1897386"/>
              <a:ext cx="61912" cy="55563"/>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3" name="AutoShape 54"/>
            <p:cNvSpPr>
              <a:spLocks noChangeArrowheads="1"/>
            </p:cNvSpPr>
            <p:nvPr/>
          </p:nvSpPr>
          <p:spPr bwMode="auto">
            <a:xfrm>
              <a:off x="6267512" y="2032324"/>
              <a:ext cx="61912" cy="53975"/>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4" name="AutoShape 55"/>
            <p:cNvSpPr>
              <a:spLocks noChangeArrowheads="1"/>
            </p:cNvSpPr>
            <p:nvPr/>
          </p:nvSpPr>
          <p:spPr bwMode="auto">
            <a:xfrm>
              <a:off x="6267512" y="2165674"/>
              <a:ext cx="61912" cy="55562"/>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5" name="AutoShape 56"/>
            <p:cNvSpPr>
              <a:spLocks noChangeArrowheads="1"/>
            </p:cNvSpPr>
            <p:nvPr/>
          </p:nvSpPr>
          <p:spPr bwMode="auto">
            <a:xfrm>
              <a:off x="6267512" y="2299024"/>
              <a:ext cx="61912" cy="57150"/>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6" name="AutoShape 57"/>
            <p:cNvSpPr>
              <a:spLocks noChangeArrowheads="1"/>
            </p:cNvSpPr>
            <p:nvPr/>
          </p:nvSpPr>
          <p:spPr bwMode="auto">
            <a:xfrm>
              <a:off x="6267512" y="2435549"/>
              <a:ext cx="61912" cy="53975"/>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7" name="Line 66"/>
            <p:cNvSpPr>
              <a:spLocks noChangeShapeType="1"/>
            </p:cNvSpPr>
            <p:nvPr/>
          </p:nvSpPr>
          <p:spPr bwMode="auto">
            <a:xfrm>
              <a:off x="5557899" y="1921199"/>
              <a:ext cx="0" cy="539750"/>
            </a:xfrm>
            <a:prstGeom prst="line">
              <a:avLst/>
            </a:prstGeom>
            <a:noFill/>
            <a:ln w="9525">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18" name="Line 67"/>
            <p:cNvSpPr>
              <a:spLocks noChangeShapeType="1"/>
            </p:cNvSpPr>
            <p:nvPr/>
          </p:nvSpPr>
          <p:spPr bwMode="auto">
            <a:xfrm>
              <a:off x="6348474" y="1921199"/>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sp>
        <p:nvSpPr>
          <p:cNvPr id="1023" name="Text Box 1016"/>
          <p:cNvSpPr txBox="1">
            <a:spLocks noChangeArrowheads="1"/>
          </p:cNvSpPr>
          <p:nvPr/>
        </p:nvSpPr>
        <p:spPr bwMode="auto">
          <a:xfrm>
            <a:off x="5653942" y="2860311"/>
            <a:ext cx="1729159" cy="313932"/>
          </a:xfrm>
          <a:prstGeom prst="rect">
            <a:avLst/>
          </a:prstGeom>
          <a:solidFill>
            <a:srgbClr val="FFFFFF"/>
          </a:solidFill>
          <a:ln w="12700">
            <a:noFill/>
            <a:miter lim="800000"/>
            <a:headEnd/>
            <a:tailEnd/>
          </a:ln>
          <a:effectLst>
            <a:outerShdw dist="35921" dir="2700000" algn="ctr" rotWithShape="0">
              <a:schemeClr val="bg2"/>
            </a:outerShdw>
          </a:effectLst>
        </p:spPr>
        <p:txBody>
          <a:bodyPr wrap="square">
            <a:spAutoFit/>
          </a:bodyPr>
          <a:lstStyle/>
          <a:p>
            <a:pPr algn="ctr">
              <a:lnSpc>
                <a:spcPct val="80000"/>
              </a:lnSpc>
              <a:spcBef>
                <a:spcPct val="50000"/>
              </a:spcBef>
            </a:pPr>
            <a:r>
              <a:rPr lang="en-GB" altLang="en-US" dirty="0">
                <a:latin typeface="Arial" panose="020B0604020202020204" pitchFamily="34" charset="0"/>
                <a:cs typeface="Arial" panose="020B0604020202020204" pitchFamily="34" charset="0"/>
              </a:rPr>
              <a:t>Diallel-Test</a:t>
            </a:r>
          </a:p>
        </p:txBody>
      </p:sp>
      <p:sp>
        <p:nvSpPr>
          <p:cNvPr id="1024" name="AutoShape 47"/>
          <p:cNvSpPr>
            <a:spLocks noChangeArrowheads="1"/>
          </p:cNvSpPr>
          <p:nvPr/>
        </p:nvSpPr>
        <p:spPr bwMode="auto">
          <a:xfrm>
            <a:off x="6896622" y="3803505"/>
            <a:ext cx="61912" cy="55563"/>
          </a:xfrm>
          <a:prstGeom prst="octagon">
            <a:avLst>
              <a:gd name="adj" fmla="val 29287"/>
            </a:avLst>
          </a:prstGeom>
          <a:solidFill>
            <a:srgbClr val="CF5823"/>
          </a:solidFill>
          <a:ln w="38100">
            <a:solidFill>
              <a:srgbClr val="CF5823"/>
            </a:solidFill>
            <a:miter lim="800000"/>
            <a:headEnd/>
            <a:tailEnd/>
          </a:ln>
          <a:effectLst/>
        </p:spPr>
        <p:txBody>
          <a:bodyPr wrap="none" anchor="ctr"/>
          <a:lstStyle/>
          <a:p>
            <a:endParaRPr lang="en-GB" dirty="0"/>
          </a:p>
        </p:txBody>
      </p:sp>
      <p:sp>
        <p:nvSpPr>
          <p:cNvPr id="1025" name="AutoShape 48"/>
          <p:cNvSpPr>
            <a:spLocks noChangeArrowheads="1"/>
          </p:cNvSpPr>
          <p:nvPr/>
        </p:nvSpPr>
        <p:spPr bwMode="auto">
          <a:xfrm>
            <a:off x="6896622" y="3938443"/>
            <a:ext cx="61912" cy="53975"/>
          </a:xfrm>
          <a:prstGeom prst="octagon">
            <a:avLst>
              <a:gd name="adj" fmla="val 29287"/>
            </a:avLst>
          </a:prstGeom>
          <a:solidFill>
            <a:srgbClr val="CF5823"/>
          </a:solidFill>
          <a:ln w="38100">
            <a:solidFill>
              <a:srgbClr val="CF5823"/>
            </a:solidFill>
            <a:miter lim="800000"/>
            <a:headEnd/>
            <a:tailEnd/>
          </a:ln>
          <a:effectLst/>
        </p:spPr>
        <p:txBody>
          <a:bodyPr wrap="none" anchor="ctr"/>
          <a:lstStyle/>
          <a:p>
            <a:endParaRPr lang="en-GB" dirty="0"/>
          </a:p>
        </p:txBody>
      </p:sp>
      <p:sp>
        <p:nvSpPr>
          <p:cNvPr id="1026" name="AutoShape 49"/>
          <p:cNvSpPr>
            <a:spLocks noChangeArrowheads="1"/>
          </p:cNvSpPr>
          <p:nvPr/>
        </p:nvSpPr>
        <p:spPr bwMode="auto">
          <a:xfrm>
            <a:off x="6896622" y="4071793"/>
            <a:ext cx="61912" cy="55562"/>
          </a:xfrm>
          <a:prstGeom prst="octagon">
            <a:avLst>
              <a:gd name="adj" fmla="val 29287"/>
            </a:avLst>
          </a:prstGeom>
          <a:solidFill>
            <a:srgbClr val="CF5823"/>
          </a:solidFill>
          <a:ln w="38100">
            <a:solidFill>
              <a:srgbClr val="CF5823"/>
            </a:solidFill>
            <a:miter lim="800000"/>
            <a:headEnd/>
            <a:tailEnd/>
          </a:ln>
          <a:effectLst/>
        </p:spPr>
        <p:txBody>
          <a:bodyPr wrap="none" anchor="ctr"/>
          <a:lstStyle/>
          <a:p>
            <a:endParaRPr lang="en-GB" dirty="0"/>
          </a:p>
        </p:txBody>
      </p:sp>
      <p:sp>
        <p:nvSpPr>
          <p:cNvPr id="1027" name="AutoShape 50"/>
          <p:cNvSpPr>
            <a:spLocks noChangeArrowheads="1"/>
          </p:cNvSpPr>
          <p:nvPr/>
        </p:nvSpPr>
        <p:spPr bwMode="auto">
          <a:xfrm>
            <a:off x="6896622" y="4205143"/>
            <a:ext cx="61912" cy="57150"/>
          </a:xfrm>
          <a:prstGeom prst="octagon">
            <a:avLst>
              <a:gd name="adj" fmla="val 29287"/>
            </a:avLst>
          </a:prstGeom>
          <a:solidFill>
            <a:srgbClr val="CF5823"/>
          </a:solidFill>
          <a:ln w="38100">
            <a:solidFill>
              <a:srgbClr val="CF5823"/>
            </a:solidFill>
            <a:miter lim="800000"/>
            <a:headEnd/>
            <a:tailEnd/>
          </a:ln>
          <a:effectLst/>
        </p:spPr>
        <p:txBody>
          <a:bodyPr wrap="none" anchor="ctr"/>
          <a:lstStyle/>
          <a:p>
            <a:endParaRPr lang="en-GB" dirty="0"/>
          </a:p>
        </p:txBody>
      </p:sp>
      <p:sp>
        <p:nvSpPr>
          <p:cNvPr id="1028" name="AutoShape 51"/>
          <p:cNvSpPr>
            <a:spLocks noChangeArrowheads="1"/>
          </p:cNvSpPr>
          <p:nvPr/>
        </p:nvSpPr>
        <p:spPr bwMode="auto">
          <a:xfrm>
            <a:off x="6896622" y="4341668"/>
            <a:ext cx="61912" cy="53975"/>
          </a:xfrm>
          <a:prstGeom prst="octagon">
            <a:avLst>
              <a:gd name="adj" fmla="val 29287"/>
            </a:avLst>
          </a:prstGeom>
          <a:solidFill>
            <a:srgbClr val="CF5823"/>
          </a:solidFill>
          <a:ln w="38100">
            <a:solidFill>
              <a:srgbClr val="CF5823"/>
            </a:solidFill>
            <a:miter lim="800000"/>
            <a:headEnd/>
            <a:tailEnd/>
          </a:ln>
          <a:effectLst/>
        </p:spPr>
        <p:txBody>
          <a:bodyPr wrap="none" anchor="ctr"/>
          <a:lstStyle/>
          <a:p>
            <a:endParaRPr lang="en-GB" dirty="0"/>
          </a:p>
        </p:txBody>
      </p:sp>
      <p:sp>
        <p:nvSpPr>
          <p:cNvPr id="1029" name="AutoShape 52"/>
          <p:cNvSpPr>
            <a:spLocks noChangeArrowheads="1"/>
          </p:cNvSpPr>
          <p:nvPr/>
        </p:nvSpPr>
        <p:spPr bwMode="auto">
          <a:xfrm rot="2714443">
            <a:off x="7174435" y="3890817"/>
            <a:ext cx="304800" cy="346075"/>
          </a:xfrm>
          <a:prstGeom prst="plus">
            <a:avLst>
              <a:gd name="adj" fmla="val 45236"/>
            </a:avLst>
          </a:prstGeom>
          <a:solidFill>
            <a:srgbClr val="CF5823"/>
          </a:solidFill>
          <a:ln w="9525">
            <a:solidFill>
              <a:srgbClr val="CF582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5" name="Line 66"/>
          <p:cNvSpPr>
            <a:spLocks noChangeShapeType="1"/>
          </p:cNvSpPr>
          <p:nvPr/>
        </p:nvSpPr>
        <p:spPr bwMode="auto">
          <a:xfrm>
            <a:off x="6977584" y="3827318"/>
            <a:ext cx="0" cy="539750"/>
          </a:xfrm>
          <a:prstGeom prst="line">
            <a:avLst/>
          </a:prstGeom>
          <a:noFill/>
          <a:ln w="9525">
            <a:solidFill>
              <a:srgbClr val="CF582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1057" name="Straight Arrow Connector 1056"/>
          <p:cNvCxnSpPr>
            <a:stCxn id="829" idx="3"/>
            <a:endCxn id="517" idx="3"/>
          </p:cNvCxnSpPr>
          <p:nvPr/>
        </p:nvCxnSpPr>
        <p:spPr>
          <a:xfrm flipV="1">
            <a:off x="4737653" y="945856"/>
            <a:ext cx="840106" cy="2775"/>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058" name="Right Arrow 1057"/>
          <p:cNvSpPr/>
          <p:nvPr/>
        </p:nvSpPr>
        <p:spPr>
          <a:xfrm rot="5400000">
            <a:off x="6184204" y="2376260"/>
            <a:ext cx="396875" cy="118542"/>
          </a:xfrm>
          <a:prstGeom prst="rightArrow">
            <a:avLst>
              <a:gd name="adj1" fmla="val 50000"/>
              <a:gd name="adj2" fmla="val 141449"/>
            </a:avLst>
          </a:prstGeom>
          <a:solidFill>
            <a:schemeClr val="tx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2" name="Rectangle 2" descr="Diagonal weit nach oben"/>
          <p:cNvSpPr>
            <a:spLocks noChangeArrowheads="1"/>
          </p:cNvSpPr>
          <p:nvPr/>
        </p:nvSpPr>
        <p:spPr bwMode="auto">
          <a:xfrm>
            <a:off x="7557014" y="4612195"/>
            <a:ext cx="2533650" cy="525463"/>
          </a:xfrm>
          <a:prstGeom prst="rect">
            <a:avLst/>
          </a:prstGeom>
          <a:pattFill prst="wdUpDiag">
            <a:fgClr>
              <a:schemeClr val="tx1"/>
            </a:fgClr>
            <a:bgClr>
              <a:schemeClr val="bg1"/>
            </a:bgClr>
          </a:pattFill>
          <a:ln w="19050">
            <a:solidFill>
              <a:srgbClr val="CF5823"/>
            </a:solidFill>
            <a:miter lim="800000"/>
            <a:headEnd/>
            <a:tailEnd/>
          </a:ln>
          <a:effectLst>
            <a:outerShdw dist="35921" dir="2700000" algn="ctr" rotWithShape="0">
              <a:schemeClr val="bg2"/>
            </a:outerShdw>
          </a:effectLst>
        </p:spPr>
        <p:txBody>
          <a:bodyPr wrap="none" anchor="ctr"/>
          <a:lstStyle/>
          <a:p>
            <a:endParaRPr lang="en-GB" dirty="0"/>
          </a:p>
        </p:txBody>
      </p:sp>
      <p:cxnSp>
        <p:nvCxnSpPr>
          <p:cNvPr id="1064" name="Straight Arrow Connector 1063"/>
          <p:cNvCxnSpPr>
            <a:stCxn id="1011" idx="3"/>
            <a:endCxn id="1019" idx="0"/>
          </p:cNvCxnSpPr>
          <p:nvPr/>
        </p:nvCxnSpPr>
        <p:spPr>
          <a:xfrm>
            <a:off x="5903198" y="4202585"/>
            <a:ext cx="218255" cy="4096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5" name="Straight Arrow Connector 1064"/>
          <p:cNvCxnSpPr>
            <a:stCxn id="1029" idx="3"/>
            <a:endCxn id="1062" idx="0"/>
          </p:cNvCxnSpPr>
          <p:nvPr/>
        </p:nvCxnSpPr>
        <p:spPr>
          <a:xfrm>
            <a:off x="7434144" y="4172070"/>
            <a:ext cx="1389695" cy="44012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73" name="Group 372"/>
          <p:cNvGrpSpPr/>
          <p:nvPr/>
        </p:nvGrpSpPr>
        <p:grpSpPr>
          <a:xfrm>
            <a:off x="7674979" y="3794967"/>
            <a:ext cx="80962" cy="592138"/>
            <a:chOff x="7088397" y="3955905"/>
            <a:chExt cx="80962" cy="592138"/>
          </a:xfrm>
          <a:solidFill>
            <a:schemeClr val="bg1">
              <a:lumMod val="75000"/>
            </a:schemeClr>
          </a:solidFill>
          <a:effectLst>
            <a:outerShdw blurRad="50800" dist="38100" dir="2700000" algn="tl" rotWithShape="0">
              <a:prstClr val="black">
                <a:alpha val="40000"/>
              </a:prstClr>
            </a:outerShdw>
          </a:effectLst>
        </p:grpSpPr>
        <p:sp>
          <p:nvSpPr>
            <p:cNvPr id="1066" name="AutoShape 47"/>
            <p:cNvSpPr>
              <a:spLocks noChangeArrowheads="1"/>
            </p:cNvSpPr>
            <p:nvPr/>
          </p:nvSpPr>
          <p:spPr bwMode="auto">
            <a:xfrm>
              <a:off x="7088397" y="3955905"/>
              <a:ext cx="61912" cy="55563"/>
            </a:xfrm>
            <a:prstGeom prst="octagon">
              <a:avLst>
                <a:gd name="adj" fmla="val 29287"/>
              </a:avLst>
            </a:prstGeom>
            <a:grpFill/>
            <a:ln w="19050">
              <a:solidFill>
                <a:schemeClr val="tx1">
                  <a:lumMod val="50000"/>
                  <a:lumOff val="50000"/>
                </a:schemeClr>
              </a:solidFill>
              <a:miter lim="800000"/>
              <a:headEnd/>
              <a:tailEnd/>
            </a:ln>
            <a:effectLst/>
          </p:spPr>
          <p:txBody>
            <a:bodyPr wrap="none" anchor="ctr"/>
            <a:lstStyle/>
            <a:p>
              <a:endParaRPr lang="en-GB" dirty="0"/>
            </a:p>
          </p:txBody>
        </p:sp>
        <p:sp>
          <p:nvSpPr>
            <p:cNvPr id="1067" name="AutoShape 48"/>
            <p:cNvSpPr>
              <a:spLocks noChangeArrowheads="1"/>
            </p:cNvSpPr>
            <p:nvPr/>
          </p:nvSpPr>
          <p:spPr bwMode="auto">
            <a:xfrm>
              <a:off x="7088397" y="4090843"/>
              <a:ext cx="61912" cy="53975"/>
            </a:xfrm>
            <a:prstGeom prst="octagon">
              <a:avLst>
                <a:gd name="adj" fmla="val 29287"/>
              </a:avLst>
            </a:prstGeom>
            <a:grpFill/>
            <a:ln w="19050">
              <a:solidFill>
                <a:schemeClr val="tx1">
                  <a:lumMod val="50000"/>
                  <a:lumOff val="50000"/>
                </a:schemeClr>
              </a:solidFill>
              <a:miter lim="800000"/>
              <a:headEnd/>
              <a:tailEnd/>
            </a:ln>
            <a:effectLst/>
          </p:spPr>
          <p:txBody>
            <a:bodyPr wrap="none" anchor="ctr"/>
            <a:lstStyle/>
            <a:p>
              <a:endParaRPr lang="en-GB" dirty="0"/>
            </a:p>
          </p:txBody>
        </p:sp>
        <p:sp>
          <p:nvSpPr>
            <p:cNvPr id="1068" name="AutoShape 49"/>
            <p:cNvSpPr>
              <a:spLocks noChangeArrowheads="1"/>
            </p:cNvSpPr>
            <p:nvPr/>
          </p:nvSpPr>
          <p:spPr bwMode="auto">
            <a:xfrm>
              <a:off x="7088397" y="4224193"/>
              <a:ext cx="61912" cy="55562"/>
            </a:xfrm>
            <a:prstGeom prst="octagon">
              <a:avLst>
                <a:gd name="adj" fmla="val 29287"/>
              </a:avLst>
            </a:prstGeom>
            <a:grpFill/>
            <a:ln w="19050">
              <a:solidFill>
                <a:schemeClr val="tx1">
                  <a:lumMod val="50000"/>
                  <a:lumOff val="50000"/>
                </a:schemeClr>
              </a:solidFill>
              <a:miter lim="800000"/>
              <a:headEnd/>
              <a:tailEnd/>
            </a:ln>
            <a:effectLst/>
          </p:spPr>
          <p:txBody>
            <a:bodyPr wrap="none" anchor="ctr"/>
            <a:lstStyle/>
            <a:p>
              <a:endParaRPr lang="en-GB" dirty="0"/>
            </a:p>
          </p:txBody>
        </p:sp>
        <p:sp>
          <p:nvSpPr>
            <p:cNvPr id="1069" name="AutoShape 50"/>
            <p:cNvSpPr>
              <a:spLocks noChangeArrowheads="1"/>
            </p:cNvSpPr>
            <p:nvPr/>
          </p:nvSpPr>
          <p:spPr bwMode="auto">
            <a:xfrm>
              <a:off x="7088397" y="4357543"/>
              <a:ext cx="61912" cy="57150"/>
            </a:xfrm>
            <a:prstGeom prst="octagon">
              <a:avLst>
                <a:gd name="adj" fmla="val 29287"/>
              </a:avLst>
            </a:prstGeom>
            <a:grpFill/>
            <a:ln w="19050">
              <a:solidFill>
                <a:schemeClr val="tx1">
                  <a:lumMod val="50000"/>
                  <a:lumOff val="50000"/>
                </a:schemeClr>
              </a:solidFill>
              <a:miter lim="800000"/>
              <a:headEnd/>
              <a:tailEnd/>
            </a:ln>
            <a:effectLst/>
          </p:spPr>
          <p:txBody>
            <a:bodyPr wrap="none" anchor="ctr"/>
            <a:lstStyle/>
            <a:p>
              <a:endParaRPr lang="en-GB" dirty="0"/>
            </a:p>
          </p:txBody>
        </p:sp>
        <p:sp>
          <p:nvSpPr>
            <p:cNvPr id="1070" name="AutoShape 51"/>
            <p:cNvSpPr>
              <a:spLocks noChangeArrowheads="1"/>
            </p:cNvSpPr>
            <p:nvPr/>
          </p:nvSpPr>
          <p:spPr bwMode="auto">
            <a:xfrm>
              <a:off x="7088397" y="4494068"/>
              <a:ext cx="61912" cy="53975"/>
            </a:xfrm>
            <a:prstGeom prst="octagon">
              <a:avLst>
                <a:gd name="adj" fmla="val 29287"/>
              </a:avLst>
            </a:prstGeom>
            <a:grpFill/>
            <a:ln w="19050">
              <a:solidFill>
                <a:schemeClr val="tx1">
                  <a:lumMod val="50000"/>
                  <a:lumOff val="50000"/>
                </a:schemeClr>
              </a:solidFill>
              <a:miter lim="800000"/>
              <a:headEnd/>
              <a:tailEnd/>
            </a:ln>
            <a:effectLst/>
          </p:spPr>
          <p:txBody>
            <a:bodyPr wrap="none" anchor="ctr"/>
            <a:lstStyle/>
            <a:p>
              <a:endParaRPr lang="en-GB" dirty="0"/>
            </a:p>
          </p:txBody>
        </p:sp>
        <p:sp>
          <p:nvSpPr>
            <p:cNvPr id="1071" name="Line 66"/>
            <p:cNvSpPr>
              <a:spLocks noChangeShapeType="1"/>
            </p:cNvSpPr>
            <p:nvPr/>
          </p:nvSpPr>
          <p:spPr bwMode="auto">
            <a:xfrm>
              <a:off x="7169359" y="3979718"/>
              <a:ext cx="0" cy="539750"/>
            </a:xfrm>
            <a:prstGeom prst="line">
              <a:avLst/>
            </a:prstGeom>
            <a:grpFill/>
            <a:ln w="19050">
              <a:solidFill>
                <a:schemeClr val="tx1">
                  <a:lumMod val="50000"/>
                  <a:lumOff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sp>
        <p:nvSpPr>
          <p:cNvPr id="374" name="TextBox 373"/>
          <p:cNvSpPr txBox="1"/>
          <p:nvPr/>
        </p:nvSpPr>
        <p:spPr>
          <a:xfrm>
            <a:off x="8140501" y="3290369"/>
            <a:ext cx="3952366"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Only one ‚side‘ is shown, second parent-of-hybrid cultivar is developed accordingly  - of course ;-) </a:t>
            </a:r>
          </a:p>
        </p:txBody>
      </p:sp>
      <p:sp>
        <p:nvSpPr>
          <p:cNvPr id="377" name="TextBox 376"/>
          <p:cNvSpPr txBox="1"/>
          <p:nvPr/>
        </p:nvSpPr>
        <p:spPr>
          <a:xfrm>
            <a:off x="114195" y="2319640"/>
            <a:ext cx="124702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Sequence of 8 steps</a:t>
            </a:r>
          </a:p>
        </p:txBody>
      </p:sp>
      <p:sp>
        <p:nvSpPr>
          <p:cNvPr id="1072" name="TextBox 1071"/>
          <p:cNvSpPr txBox="1"/>
          <p:nvPr/>
        </p:nvSpPr>
        <p:spPr>
          <a:xfrm>
            <a:off x="4313087" y="713430"/>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2</a:t>
            </a:r>
          </a:p>
        </p:txBody>
      </p:sp>
      <p:sp>
        <p:nvSpPr>
          <p:cNvPr id="1073" name="TextBox 1072"/>
          <p:cNvSpPr txBox="1"/>
          <p:nvPr/>
        </p:nvSpPr>
        <p:spPr>
          <a:xfrm>
            <a:off x="1849015" y="902477"/>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1</a:t>
            </a:r>
          </a:p>
        </p:txBody>
      </p:sp>
      <p:sp>
        <p:nvSpPr>
          <p:cNvPr id="1074" name="TextBox 1073"/>
          <p:cNvSpPr txBox="1"/>
          <p:nvPr/>
        </p:nvSpPr>
        <p:spPr>
          <a:xfrm>
            <a:off x="2788479" y="2358478"/>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3</a:t>
            </a:r>
          </a:p>
        </p:txBody>
      </p:sp>
      <p:sp>
        <p:nvSpPr>
          <p:cNvPr id="1075" name="TextBox 1074"/>
          <p:cNvSpPr txBox="1"/>
          <p:nvPr/>
        </p:nvSpPr>
        <p:spPr>
          <a:xfrm>
            <a:off x="2835829" y="3630101"/>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4</a:t>
            </a:r>
          </a:p>
        </p:txBody>
      </p:sp>
      <p:sp>
        <p:nvSpPr>
          <p:cNvPr id="1076" name="TextBox 1075"/>
          <p:cNvSpPr txBox="1"/>
          <p:nvPr/>
        </p:nvSpPr>
        <p:spPr>
          <a:xfrm>
            <a:off x="5775573" y="1774645"/>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5</a:t>
            </a:r>
          </a:p>
        </p:txBody>
      </p:sp>
      <p:sp>
        <p:nvSpPr>
          <p:cNvPr id="1077" name="TextBox 1076"/>
          <p:cNvSpPr txBox="1"/>
          <p:nvPr/>
        </p:nvSpPr>
        <p:spPr>
          <a:xfrm>
            <a:off x="5545373" y="3086574"/>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6</a:t>
            </a:r>
          </a:p>
        </p:txBody>
      </p:sp>
      <p:sp>
        <p:nvSpPr>
          <p:cNvPr id="1078" name="TextBox 1077"/>
          <p:cNvSpPr txBox="1"/>
          <p:nvPr/>
        </p:nvSpPr>
        <p:spPr>
          <a:xfrm>
            <a:off x="6324314" y="3925113"/>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7</a:t>
            </a:r>
          </a:p>
        </p:txBody>
      </p:sp>
      <p:sp>
        <p:nvSpPr>
          <p:cNvPr id="1079" name="TextBox 1078"/>
          <p:cNvSpPr txBox="1"/>
          <p:nvPr/>
        </p:nvSpPr>
        <p:spPr>
          <a:xfrm>
            <a:off x="4514268" y="5182900"/>
            <a:ext cx="3403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8</a:t>
            </a:r>
          </a:p>
        </p:txBody>
      </p:sp>
      <p:sp>
        <p:nvSpPr>
          <p:cNvPr id="2" name="TextBox 1"/>
          <p:cNvSpPr txBox="1"/>
          <p:nvPr/>
        </p:nvSpPr>
        <p:spPr>
          <a:xfrm>
            <a:off x="8140501" y="566189"/>
            <a:ext cx="3983229"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C00000"/>
                </a:solidFill>
                <a:latin typeface="Arial" panose="020B0604020202020204" pitchFamily="34" charset="0"/>
                <a:cs typeface="Arial" panose="020B0604020202020204" pitchFamily="34" charset="0"/>
              </a:rPr>
              <a:t>Yet</a:t>
            </a:r>
            <a:r>
              <a:rPr lang="en-GB" dirty="0">
                <a:latin typeface="Arial" panose="020B0604020202020204" pitchFamily="34" charset="0"/>
                <a:cs typeface="Arial" panose="020B0604020202020204" pitchFamily="34" charset="0"/>
              </a:rPr>
              <a:t>. There is hybrid breeding in wheat, rice, barley, tomato. </a:t>
            </a:r>
            <a:r>
              <a:rPr lang="en-GB" dirty="0">
                <a:solidFill>
                  <a:srgbClr val="0000FF"/>
                </a:solidFill>
                <a:latin typeface="Arial" panose="020B0604020202020204" pitchFamily="34" charset="0"/>
                <a:cs typeface="Arial" panose="020B0604020202020204" pitchFamily="34" charset="0"/>
              </a:rPr>
              <a:t>And more self-fertilizing crops are bred like this or are in the pipeline</a:t>
            </a:r>
            <a:r>
              <a:rPr lang="en-GB" dirty="0">
                <a:latin typeface="Arial" panose="020B0604020202020204" pitchFamily="34" charset="0"/>
                <a:cs typeface="Arial" panose="020B0604020202020204" pitchFamily="34" charset="0"/>
              </a:rPr>
              <a:t>. Why? It is the only option to exploit their (less-marked) heterosis. Further reason?  ...  </a:t>
            </a:r>
            <a:r>
              <a:rPr lang="en-GB" i="1" dirty="0">
                <a:latin typeface="Arial" panose="020B0604020202020204" pitchFamily="34" charset="0"/>
                <a:cs typeface="Arial" panose="020B0604020202020204" pitchFamily="34" charset="0"/>
              </a:rPr>
              <a:t>cf.</a:t>
            </a:r>
            <a:r>
              <a:rPr lang="en-GB" dirty="0">
                <a:latin typeface="Arial" panose="020B0604020202020204" pitchFamily="34" charset="0"/>
                <a:cs typeface="Arial" panose="020B0604020202020204" pitchFamily="34" charset="0"/>
              </a:rPr>
              <a:t> farm-saved seed  ;-) </a:t>
            </a:r>
          </a:p>
        </p:txBody>
      </p:sp>
      <p:sp>
        <p:nvSpPr>
          <p:cNvPr id="622" name="TextBox 621"/>
          <p:cNvSpPr txBox="1"/>
          <p:nvPr/>
        </p:nvSpPr>
        <p:spPr>
          <a:xfrm>
            <a:off x="41899" y="41366"/>
            <a:ext cx="1208414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Scheme of breeding a Hybrid Cultivar (by default for </a:t>
            </a:r>
            <a:r>
              <a:rPr lang="en-GB" sz="2400" dirty="0" err="1">
                <a:solidFill>
                  <a:srgbClr val="C00000"/>
                </a:solidFill>
                <a:latin typeface="Arial" panose="020B0604020202020204" pitchFamily="34" charset="0"/>
                <a:cs typeface="Arial" panose="020B0604020202020204" pitchFamily="34" charset="0"/>
              </a:rPr>
              <a:t>outcrossers</a:t>
            </a:r>
            <a:r>
              <a:rPr lang="en-GB" sz="2400" dirty="0">
                <a:latin typeface="Arial" panose="020B0604020202020204" pitchFamily="34" charset="0"/>
                <a:cs typeface="Arial" panose="020B0604020202020204" pitchFamily="34" charset="0"/>
              </a:rPr>
              <a:t>); follow </a:t>
            </a:r>
            <a:r>
              <a:rPr lang="en-GB" sz="2400" dirty="0">
                <a:solidFill>
                  <a:srgbClr val="0000FF"/>
                </a:solidFill>
                <a:latin typeface="Arial" panose="020B0604020202020204" pitchFamily="34" charset="0"/>
                <a:cs typeface="Arial" panose="020B0604020202020204" pitchFamily="34" charset="0"/>
              </a:rPr>
              <a:t>8</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steps</a:t>
            </a:r>
            <a:r>
              <a:rPr lang="en-GB" sz="2400" dirty="0">
                <a:latin typeface="Arial" panose="020B0604020202020204" pitchFamily="34" charset="0"/>
                <a:cs typeface="Arial" panose="020B0604020202020204" pitchFamily="34" charset="0"/>
              </a:rPr>
              <a:t>.</a:t>
            </a:r>
          </a:p>
        </p:txBody>
      </p:sp>
      <p:sp>
        <p:nvSpPr>
          <p:cNvPr id="623"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
        <p:nvSpPr>
          <p:cNvPr id="624" name="Rectangle 623"/>
          <p:cNvSpPr/>
          <p:nvPr/>
        </p:nvSpPr>
        <p:spPr>
          <a:xfrm>
            <a:off x="1407871" y="6393474"/>
            <a:ext cx="1175386" cy="369332"/>
          </a:xfrm>
          <a:prstGeom prst="rect">
            <a:avLst/>
          </a:prstGeom>
          <a:solidFill>
            <a:schemeClr val="bg1"/>
          </a:solidFill>
          <a:ln>
            <a:noFill/>
          </a:ln>
          <a:effectLst>
            <a:outerShdw blurRad="50800" dist="38100" dir="2700000" algn="tl" rotWithShape="0">
              <a:prstClr val="black">
                <a:alpha val="40000"/>
              </a:prstClr>
            </a:outerShdw>
          </a:effectLst>
        </p:spPr>
        <p:txBody>
          <a:bodyPr wrap="none">
            <a:spAutoFit/>
          </a:bodyPr>
          <a:lstStyle/>
          <a:p>
            <a:r>
              <a:rPr lang="en-GB" dirty="0">
                <a:latin typeface="Arial" panose="020B0604020202020204" pitchFamily="34" charset="0"/>
                <a:cs typeface="Arial" panose="020B0604020202020204" pitchFamily="34" charset="0"/>
              </a:rPr>
              <a:t>© W. Link</a:t>
            </a:r>
            <a:endParaRPr lang="en-GB" dirty="0"/>
          </a:p>
        </p:txBody>
      </p:sp>
      <p:sp>
        <p:nvSpPr>
          <p:cNvPr id="625" name="Right Triangle 4">
            <a:extLst>
              <a:ext uri="{FF2B5EF4-FFF2-40B4-BE49-F238E27FC236}">
                <a16:creationId xmlns:a16="http://schemas.microsoft.com/office/drawing/2014/main" id="{A33003CF-23D5-4180-B5AE-FDA2250EE043}"/>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D2B8F658-A75E-4F34-856D-5EC6AB0E4755}"/>
              </a:ext>
            </a:extLst>
          </p:cNvPr>
          <p:cNvSpPr/>
          <p:nvPr/>
        </p:nvSpPr>
        <p:spPr>
          <a:xfrm>
            <a:off x="4789503" y="525661"/>
            <a:ext cx="7362915" cy="5810514"/>
          </a:xfrm>
          <a:prstGeom prst="rect">
            <a:avLst/>
          </a:prstGeom>
          <a:solidFill>
            <a:srgbClr val="FFFFFF">
              <a:alpha val="52157"/>
            </a:srgb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8449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43" name="Elbow Connector 842"/>
          <p:cNvCxnSpPr>
            <a:stCxn id="829" idx="3"/>
            <a:endCxn id="1028" idx="4"/>
          </p:cNvCxnSpPr>
          <p:nvPr/>
        </p:nvCxnSpPr>
        <p:spPr>
          <a:xfrm>
            <a:off x="4737653" y="948631"/>
            <a:ext cx="2158969" cy="3431204"/>
          </a:xfrm>
          <a:prstGeom prst="bentConnector3">
            <a:avLst>
              <a:gd name="adj1" fmla="val 9019"/>
            </a:avLst>
          </a:prstGeom>
          <a:ln w="28575">
            <a:solidFill>
              <a:srgbClr val="CF5823"/>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54" name="Rectangle 353"/>
          <p:cNvSpPr/>
          <p:nvPr/>
        </p:nvSpPr>
        <p:spPr>
          <a:xfrm>
            <a:off x="5194430" y="3927803"/>
            <a:ext cx="1180401" cy="5571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056" name="Elbow Connector 1055"/>
          <p:cNvCxnSpPr>
            <a:stCxn id="829" idx="3"/>
            <a:endCxn id="1006" idx="5"/>
          </p:cNvCxnSpPr>
          <p:nvPr/>
        </p:nvCxnSpPr>
        <p:spPr>
          <a:xfrm>
            <a:off x="4737653" y="948631"/>
            <a:ext cx="628023" cy="2901662"/>
          </a:xfrm>
          <a:prstGeom prst="bentConnector3">
            <a:avLst>
              <a:gd name="adj1" fmla="val 50000"/>
            </a:avLst>
          </a:prstGeom>
          <a:ln w="28575">
            <a:solidFill>
              <a:srgbClr val="00B05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49" name="TextBox 848"/>
          <p:cNvSpPr txBox="1"/>
          <p:nvPr/>
        </p:nvSpPr>
        <p:spPr>
          <a:xfrm>
            <a:off x="4864859" y="5754155"/>
            <a:ext cx="7238755"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Oftentimes, so-called single-cross-hybrids (singles, two-ways) are bred. Alternatively, 3-way and 4-way cross hybrids may be bred.</a:t>
            </a:r>
          </a:p>
          <a:p>
            <a:r>
              <a:rPr lang="en-GB" dirty="0">
                <a:latin typeface="Arial" panose="020B0604020202020204" pitchFamily="34" charset="0"/>
                <a:cs typeface="Arial" panose="020B0604020202020204" pitchFamily="34" charset="0"/>
              </a:rPr>
              <a:t>SABRAO Journal of Breeding and Genetics, 49 (1) 116-122, 2017 </a:t>
            </a:r>
          </a:p>
        </p:txBody>
      </p:sp>
      <p:grpSp>
        <p:nvGrpSpPr>
          <p:cNvPr id="840" name="Group 839"/>
          <p:cNvGrpSpPr/>
          <p:nvPr/>
        </p:nvGrpSpPr>
        <p:grpSpPr>
          <a:xfrm>
            <a:off x="2620652" y="525661"/>
            <a:ext cx="2117001" cy="845939"/>
            <a:chOff x="2620652" y="525661"/>
            <a:chExt cx="2117001" cy="845939"/>
          </a:xfrm>
          <a:effectLst>
            <a:outerShdw blurRad="50800" dist="38100" dir="2700000" algn="tl" rotWithShape="0">
              <a:srgbClr val="0000FF">
                <a:alpha val="79000"/>
              </a:srgbClr>
            </a:outerShdw>
          </a:effectLst>
        </p:grpSpPr>
        <p:sp>
          <p:nvSpPr>
            <p:cNvPr id="829" name="Rectangle 828"/>
            <p:cNvSpPr/>
            <p:nvPr/>
          </p:nvSpPr>
          <p:spPr>
            <a:xfrm>
              <a:off x="2620652" y="525661"/>
              <a:ext cx="2117001" cy="84593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AutoShape 318"/>
            <p:cNvSpPr>
              <a:spLocks noChangeArrowheads="1"/>
            </p:cNvSpPr>
            <p:nvPr/>
          </p:nvSpPr>
          <p:spPr bwMode="auto">
            <a:xfrm>
              <a:off x="2761460" y="626062"/>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1" name="AutoShape 319"/>
            <p:cNvSpPr>
              <a:spLocks noChangeArrowheads="1"/>
            </p:cNvSpPr>
            <p:nvPr/>
          </p:nvSpPr>
          <p:spPr bwMode="auto">
            <a:xfrm>
              <a:off x="2761460" y="772112"/>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2" name="AutoShape 320"/>
            <p:cNvSpPr>
              <a:spLocks noChangeArrowheads="1"/>
            </p:cNvSpPr>
            <p:nvPr/>
          </p:nvSpPr>
          <p:spPr bwMode="auto">
            <a:xfrm>
              <a:off x="2761460" y="916574"/>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 name="AutoShape 321"/>
            <p:cNvSpPr>
              <a:spLocks noChangeArrowheads="1"/>
            </p:cNvSpPr>
            <p:nvPr/>
          </p:nvSpPr>
          <p:spPr bwMode="auto">
            <a:xfrm>
              <a:off x="2761460" y="106262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 name="AutoShape 322"/>
            <p:cNvSpPr>
              <a:spLocks noChangeArrowheads="1"/>
            </p:cNvSpPr>
            <p:nvPr/>
          </p:nvSpPr>
          <p:spPr bwMode="auto">
            <a:xfrm>
              <a:off x="2761460" y="120867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5" name="Line 323"/>
            <p:cNvSpPr>
              <a:spLocks noChangeShapeType="1"/>
            </p:cNvSpPr>
            <p:nvPr/>
          </p:nvSpPr>
          <p:spPr bwMode="auto">
            <a:xfrm>
              <a:off x="2839247" y="649874"/>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srgbClr val="0000FF"/>
                </a:solidFill>
              </a:endParaRPr>
            </a:p>
          </p:txBody>
        </p:sp>
        <p:sp>
          <p:nvSpPr>
            <p:cNvPr id="76" name="AutoShape 326"/>
            <p:cNvSpPr>
              <a:spLocks noChangeArrowheads="1"/>
            </p:cNvSpPr>
            <p:nvPr/>
          </p:nvSpPr>
          <p:spPr bwMode="auto">
            <a:xfrm>
              <a:off x="2910685" y="6276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7" name="AutoShape 327"/>
            <p:cNvSpPr>
              <a:spLocks noChangeArrowheads="1"/>
            </p:cNvSpPr>
            <p:nvPr/>
          </p:nvSpPr>
          <p:spPr bwMode="auto">
            <a:xfrm>
              <a:off x="2910685" y="7736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8" name="AutoShape 328"/>
            <p:cNvSpPr>
              <a:spLocks noChangeArrowheads="1"/>
            </p:cNvSpPr>
            <p:nvPr/>
          </p:nvSpPr>
          <p:spPr bwMode="auto">
            <a:xfrm>
              <a:off x="2910685" y="918162"/>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9" name="AutoShape 329"/>
            <p:cNvSpPr>
              <a:spLocks noChangeArrowheads="1"/>
            </p:cNvSpPr>
            <p:nvPr/>
          </p:nvSpPr>
          <p:spPr bwMode="auto">
            <a:xfrm>
              <a:off x="2910685" y="1064212"/>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0" name="AutoShape 330"/>
            <p:cNvSpPr>
              <a:spLocks noChangeArrowheads="1"/>
            </p:cNvSpPr>
            <p:nvPr/>
          </p:nvSpPr>
          <p:spPr bwMode="auto">
            <a:xfrm>
              <a:off x="2910685" y="1210262"/>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1" name="Line 331"/>
            <p:cNvSpPr>
              <a:spLocks noChangeShapeType="1"/>
            </p:cNvSpPr>
            <p:nvPr/>
          </p:nvSpPr>
          <p:spPr bwMode="auto">
            <a:xfrm>
              <a:off x="2988472" y="651462"/>
              <a:ext cx="0" cy="595312"/>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2" name="AutoShape 334"/>
            <p:cNvSpPr>
              <a:spLocks noChangeArrowheads="1"/>
            </p:cNvSpPr>
            <p:nvPr/>
          </p:nvSpPr>
          <p:spPr bwMode="auto">
            <a:xfrm>
              <a:off x="3071022" y="6228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 name="AutoShape 335"/>
            <p:cNvSpPr>
              <a:spLocks noChangeArrowheads="1"/>
            </p:cNvSpPr>
            <p:nvPr/>
          </p:nvSpPr>
          <p:spPr bwMode="auto">
            <a:xfrm>
              <a:off x="3071022" y="7689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 name="AutoShape 336"/>
            <p:cNvSpPr>
              <a:spLocks noChangeArrowheads="1"/>
            </p:cNvSpPr>
            <p:nvPr/>
          </p:nvSpPr>
          <p:spPr bwMode="auto">
            <a:xfrm>
              <a:off x="3071022" y="91339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 name="AutoShape 337"/>
            <p:cNvSpPr>
              <a:spLocks noChangeArrowheads="1"/>
            </p:cNvSpPr>
            <p:nvPr/>
          </p:nvSpPr>
          <p:spPr bwMode="auto">
            <a:xfrm>
              <a:off x="3071022" y="10594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 name="AutoShape 338"/>
            <p:cNvSpPr>
              <a:spLocks noChangeArrowheads="1"/>
            </p:cNvSpPr>
            <p:nvPr/>
          </p:nvSpPr>
          <p:spPr bwMode="auto">
            <a:xfrm>
              <a:off x="3071022" y="12054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 name="Line 339"/>
            <p:cNvSpPr>
              <a:spLocks noChangeShapeType="1"/>
            </p:cNvSpPr>
            <p:nvPr/>
          </p:nvSpPr>
          <p:spPr bwMode="auto">
            <a:xfrm>
              <a:off x="3148810"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8" name="AutoShape 342"/>
            <p:cNvSpPr>
              <a:spLocks noChangeArrowheads="1"/>
            </p:cNvSpPr>
            <p:nvPr/>
          </p:nvSpPr>
          <p:spPr bwMode="auto">
            <a:xfrm>
              <a:off x="3232947" y="6292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 name="AutoShape 343"/>
            <p:cNvSpPr>
              <a:spLocks noChangeArrowheads="1"/>
            </p:cNvSpPr>
            <p:nvPr/>
          </p:nvSpPr>
          <p:spPr bwMode="auto">
            <a:xfrm>
              <a:off x="3232947" y="7752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 name="AutoShape 344"/>
            <p:cNvSpPr>
              <a:spLocks noChangeArrowheads="1"/>
            </p:cNvSpPr>
            <p:nvPr/>
          </p:nvSpPr>
          <p:spPr bwMode="auto">
            <a:xfrm>
              <a:off x="3232947" y="91974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 name="AutoShape 345"/>
            <p:cNvSpPr>
              <a:spLocks noChangeArrowheads="1"/>
            </p:cNvSpPr>
            <p:nvPr/>
          </p:nvSpPr>
          <p:spPr bwMode="auto">
            <a:xfrm>
              <a:off x="3232947" y="10657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 name="AutoShape 346"/>
            <p:cNvSpPr>
              <a:spLocks noChangeArrowheads="1"/>
            </p:cNvSpPr>
            <p:nvPr/>
          </p:nvSpPr>
          <p:spPr bwMode="auto">
            <a:xfrm>
              <a:off x="3232947" y="12118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 name="Line 347"/>
            <p:cNvSpPr>
              <a:spLocks noChangeShapeType="1"/>
            </p:cNvSpPr>
            <p:nvPr/>
          </p:nvSpPr>
          <p:spPr bwMode="auto">
            <a:xfrm>
              <a:off x="3310735" y="65304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4" name="AutoShape 350"/>
            <p:cNvSpPr>
              <a:spLocks noChangeArrowheads="1"/>
            </p:cNvSpPr>
            <p:nvPr/>
          </p:nvSpPr>
          <p:spPr bwMode="auto">
            <a:xfrm>
              <a:off x="3378997" y="626062"/>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 name="AutoShape 351"/>
            <p:cNvSpPr>
              <a:spLocks noChangeArrowheads="1"/>
            </p:cNvSpPr>
            <p:nvPr/>
          </p:nvSpPr>
          <p:spPr bwMode="auto">
            <a:xfrm>
              <a:off x="3378997" y="772112"/>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 name="AutoShape 352"/>
            <p:cNvSpPr>
              <a:spLocks noChangeArrowheads="1"/>
            </p:cNvSpPr>
            <p:nvPr/>
          </p:nvSpPr>
          <p:spPr bwMode="auto">
            <a:xfrm>
              <a:off x="3378997" y="916574"/>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 name="AutoShape 353"/>
            <p:cNvSpPr>
              <a:spLocks noChangeArrowheads="1"/>
            </p:cNvSpPr>
            <p:nvPr/>
          </p:nvSpPr>
          <p:spPr bwMode="auto">
            <a:xfrm>
              <a:off x="3378997" y="1062624"/>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8" name="AutoShape 354"/>
            <p:cNvSpPr>
              <a:spLocks noChangeArrowheads="1"/>
            </p:cNvSpPr>
            <p:nvPr/>
          </p:nvSpPr>
          <p:spPr bwMode="auto">
            <a:xfrm>
              <a:off x="3378997" y="1208674"/>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9" name="Line 355"/>
            <p:cNvSpPr>
              <a:spLocks noChangeShapeType="1"/>
            </p:cNvSpPr>
            <p:nvPr/>
          </p:nvSpPr>
          <p:spPr bwMode="auto">
            <a:xfrm>
              <a:off x="3456785" y="649874"/>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0" name="AutoShape 358"/>
            <p:cNvSpPr>
              <a:spLocks noChangeArrowheads="1"/>
            </p:cNvSpPr>
            <p:nvPr/>
          </p:nvSpPr>
          <p:spPr bwMode="auto">
            <a:xfrm>
              <a:off x="3540922" y="6228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 name="AutoShape 359"/>
            <p:cNvSpPr>
              <a:spLocks noChangeArrowheads="1"/>
            </p:cNvSpPr>
            <p:nvPr/>
          </p:nvSpPr>
          <p:spPr bwMode="auto">
            <a:xfrm>
              <a:off x="3540922" y="7689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 name="AutoShape 360"/>
            <p:cNvSpPr>
              <a:spLocks noChangeArrowheads="1"/>
            </p:cNvSpPr>
            <p:nvPr/>
          </p:nvSpPr>
          <p:spPr bwMode="auto">
            <a:xfrm>
              <a:off x="3540922" y="91339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AutoShape 361"/>
            <p:cNvSpPr>
              <a:spLocks noChangeArrowheads="1"/>
            </p:cNvSpPr>
            <p:nvPr/>
          </p:nvSpPr>
          <p:spPr bwMode="auto">
            <a:xfrm>
              <a:off x="3540922" y="10594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 name="AutoShape 362"/>
            <p:cNvSpPr>
              <a:spLocks noChangeArrowheads="1"/>
            </p:cNvSpPr>
            <p:nvPr/>
          </p:nvSpPr>
          <p:spPr bwMode="auto">
            <a:xfrm>
              <a:off x="3540922" y="12054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 name="Line 363"/>
            <p:cNvSpPr>
              <a:spLocks noChangeShapeType="1"/>
            </p:cNvSpPr>
            <p:nvPr/>
          </p:nvSpPr>
          <p:spPr bwMode="auto">
            <a:xfrm>
              <a:off x="3618710"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6" name="AutoShape 366"/>
            <p:cNvSpPr>
              <a:spLocks noChangeArrowheads="1"/>
            </p:cNvSpPr>
            <p:nvPr/>
          </p:nvSpPr>
          <p:spPr bwMode="auto">
            <a:xfrm>
              <a:off x="3707610" y="6228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7" name="AutoShape 367"/>
            <p:cNvSpPr>
              <a:spLocks noChangeArrowheads="1"/>
            </p:cNvSpPr>
            <p:nvPr/>
          </p:nvSpPr>
          <p:spPr bwMode="auto">
            <a:xfrm>
              <a:off x="3707610" y="7689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8" name="AutoShape 368"/>
            <p:cNvSpPr>
              <a:spLocks noChangeArrowheads="1"/>
            </p:cNvSpPr>
            <p:nvPr/>
          </p:nvSpPr>
          <p:spPr bwMode="auto">
            <a:xfrm>
              <a:off x="3707610" y="913399"/>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9" name="AutoShape 369"/>
            <p:cNvSpPr>
              <a:spLocks noChangeArrowheads="1"/>
            </p:cNvSpPr>
            <p:nvPr/>
          </p:nvSpPr>
          <p:spPr bwMode="auto">
            <a:xfrm>
              <a:off x="3707610" y="10594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0" name="AutoShape 370"/>
            <p:cNvSpPr>
              <a:spLocks noChangeArrowheads="1"/>
            </p:cNvSpPr>
            <p:nvPr/>
          </p:nvSpPr>
          <p:spPr bwMode="auto">
            <a:xfrm>
              <a:off x="3707610" y="12054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1" name="Line 371"/>
            <p:cNvSpPr>
              <a:spLocks noChangeShapeType="1"/>
            </p:cNvSpPr>
            <p:nvPr/>
          </p:nvSpPr>
          <p:spPr bwMode="auto">
            <a:xfrm>
              <a:off x="3785397"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2" name="AutoShape 374"/>
            <p:cNvSpPr>
              <a:spLocks noChangeArrowheads="1"/>
            </p:cNvSpPr>
            <p:nvPr/>
          </p:nvSpPr>
          <p:spPr bwMode="auto">
            <a:xfrm>
              <a:off x="3869535" y="62447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3" name="AutoShape 375"/>
            <p:cNvSpPr>
              <a:spLocks noChangeArrowheads="1"/>
            </p:cNvSpPr>
            <p:nvPr/>
          </p:nvSpPr>
          <p:spPr bwMode="auto">
            <a:xfrm>
              <a:off x="3869535" y="77052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4" name="AutoShape 376"/>
            <p:cNvSpPr>
              <a:spLocks noChangeArrowheads="1"/>
            </p:cNvSpPr>
            <p:nvPr/>
          </p:nvSpPr>
          <p:spPr bwMode="auto">
            <a:xfrm>
              <a:off x="3869535" y="914987"/>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5" name="AutoShape 377"/>
            <p:cNvSpPr>
              <a:spLocks noChangeArrowheads="1"/>
            </p:cNvSpPr>
            <p:nvPr/>
          </p:nvSpPr>
          <p:spPr bwMode="auto">
            <a:xfrm>
              <a:off x="3869535" y="10610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6" name="AutoShape 378"/>
            <p:cNvSpPr>
              <a:spLocks noChangeArrowheads="1"/>
            </p:cNvSpPr>
            <p:nvPr/>
          </p:nvSpPr>
          <p:spPr bwMode="auto">
            <a:xfrm>
              <a:off x="3869535" y="12070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7" name="Line 379"/>
            <p:cNvSpPr>
              <a:spLocks noChangeShapeType="1"/>
            </p:cNvSpPr>
            <p:nvPr/>
          </p:nvSpPr>
          <p:spPr bwMode="auto">
            <a:xfrm>
              <a:off x="3947322" y="648287"/>
              <a:ext cx="0" cy="595312"/>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8" name="AutoShape 382"/>
            <p:cNvSpPr>
              <a:spLocks noChangeArrowheads="1"/>
            </p:cNvSpPr>
            <p:nvPr/>
          </p:nvSpPr>
          <p:spPr bwMode="auto">
            <a:xfrm>
              <a:off x="4188622" y="62288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9" name="AutoShape 383"/>
            <p:cNvSpPr>
              <a:spLocks noChangeArrowheads="1"/>
            </p:cNvSpPr>
            <p:nvPr/>
          </p:nvSpPr>
          <p:spPr bwMode="auto">
            <a:xfrm>
              <a:off x="4188622" y="768937"/>
              <a:ext cx="61913"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0" name="AutoShape 384"/>
            <p:cNvSpPr>
              <a:spLocks noChangeArrowheads="1"/>
            </p:cNvSpPr>
            <p:nvPr/>
          </p:nvSpPr>
          <p:spPr bwMode="auto">
            <a:xfrm>
              <a:off x="4188622" y="913399"/>
              <a:ext cx="61913"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1" name="AutoShape 385"/>
            <p:cNvSpPr>
              <a:spLocks noChangeArrowheads="1"/>
            </p:cNvSpPr>
            <p:nvPr/>
          </p:nvSpPr>
          <p:spPr bwMode="auto">
            <a:xfrm>
              <a:off x="4188622" y="105944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2" name="AutoShape 386"/>
            <p:cNvSpPr>
              <a:spLocks noChangeArrowheads="1"/>
            </p:cNvSpPr>
            <p:nvPr/>
          </p:nvSpPr>
          <p:spPr bwMode="auto">
            <a:xfrm>
              <a:off x="4188622" y="1205499"/>
              <a:ext cx="61913"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3" name="Line 387"/>
            <p:cNvSpPr>
              <a:spLocks noChangeShapeType="1"/>
            </p:cNvSpPr>
            <p:nvPr/>
          </p:nvSpPr>
          <p:spPr bwMode="auto">
            <a:xfrm>
              <a:off x="4266410"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4" name="AutoShape 390"/>
            <p:cNvSpPr>
              <a:spLocks noChangeArrowheads="1"/>
            </p:cNvSpPr>
            <p:nvPr/>
          </p:nvSpPr>
          <p:spPr bwMode="auto">
            <a:xfrm>
              <a:off x="4339435" y="6292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5" name="AutoShape 391"/>
            <p:cNvSpPr>
              <a:spLocks noChangeArrowheads="1"/>
            </p:cNvSpPr>
            <p:nvPr/>
          </p:nvSpPr>
          <p:spPr bwMode="auto">
            <a:xfrm>
              <a:off x="4339435" y="7752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6" name="AutoShape 392"/>
            <p:cNvSpPr>
              <a:spLocks noChangeArrowheads="1"/>
            </p:cNvSpPr>
            <p:nvPr/>
          </p:nvSpPr>
          <p:spPr bwMode="auto">
            <a:xfrm>
              <a:off x="4339435" y="919749"/>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7" name="AutoShape 393"/>
            <p:cNvSpPr>
              <a:spLocks noChangeArrowheads="1"/>
            </p:cNvSpPr>
            <p:nvPr/>
          </p:nvSpPr>
          <p:spPr bwMode="auto">
            <a:xfrm>
              <a:off x="4339435" y="10657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8" name="AutoShape 394"/>
            <p:cNvSpPr>
              <a:spLocks noChangeArrowheads="1"/>
            </p:cNvSpPr>
            <p:nvPr/>
          </p:nvSpPr>
          <p:spPr bwMode="auto">
            <a:xfrm>
              <a:off x="4339435" y="12118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9" name="Line 395"/>
            <p:cNvSpPr>
              <a:spLocks noChangeShapeType="1"/>
            </p:cNvSpPr>
            <p:nvPr/>
          </p:nvSpPr>
          <p:spPr bwMode="auto">
            <a:xfrm>
              <a:off x="4417222" y="65304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30" name="AutoShape 398"/>
            <p:cNvSpPr>
              <a:spLocks noChangeArrowheads="1"/>
            </p:cNvSpPr>
            <p:nvPr/>
          </p:nvSpPr>
          <p:spPr bwMode="auto">
            <a:xfrm>
              <a:off x="4025110" y="6228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1" name="AutoShape 399"/>
            <p:cNvSpPr>
              <a:spLocks noChangeArrowheads="1"/>
            </p:cNvSpPr>
            <p:nvPr/>
          </p:nvSpPr>
          <p:spPr bwMode="auto">
            <a:xfrm>
              <a:off x="4025110" y="7689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2" name="AutoShape 400"/>
            <p:cNvSpPr>
              <a:spLocks noChangeArrowheads="1"/>
            </p:cNvSpPr>
            <p:nvPr/>
          </p:nvSpPr>
          <p:spPr bwMode="auto">
            <a:xfrm>
              <a:off x="4025110" y="913399"/>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3" name="AutoShape 401"/>
            <p:cNvSpPr>
              <a:spLocks noChangeArrowheads="1"/>
            </p:cNvSpPr>
            <p:nvPr/>
          </p:nvSpPr>
          <p:spPr bwMode="auto">
            <a:xfrm>
              <a:off x="4025110" y="105944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4" name="AutoShape 402"/>
            <p:cNvSpPr>
              <a:spLocks noChangeArrowheads="1"/>
            </p:cNvSpPr>
            <p:nvPr/>
          </p:nvSpPr>
          <p:spPr bwMode="auto">
            <a:xfrm>
              <a:off x="4025110" y="1205499"/>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5" name="Line 403"/>
            <p:cNvSpPr>
              <a:spLocks noChangeShapeType="1"/>
            </p:cNvSpPr>
            <p:nvPr/>
          </p:nvSpPr>
          <p:spPr bwMode="auto">
            <a:xfrm>
              <a:off x="4102897" y="646699"/>
              <a:ext cx="0" cy="595313"/>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36" name="AutoShape 406"/>
            <p:cNvSpPr>
              <a:spLocks noChangeArrowheads="1"/>
            </p:cNvSpPr>
            <p:nvPr/>
          </p:nvSpPr>
          <p:spPr bwMode="auto">
            <a:xfrm>
              <a:off x="4501360" y="62447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7" name="AutoShape 407"/>
            <p:cNvSpPr>
              <a:spLocks noChangeArrowheads="1"/>
            </p:cNvSpPr>
            <p:nvPr/>
          </p:nvSpPr>
          <p:spPr bwMode="auto">
            <a:xfrm>
              <a:off x="4501360" y="770524"/>
              <a:ext cx="61912" cy="58738"/>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8" name="AutoShape 408"/>
            <p:cNvSpPr>
              <a:spLocks noChangeArrowheads="1"/>
            </p:cNvSpPr>
            <p:nvPr/>
          </p:nvSpPr>
          <p:spPr bwMode="auto">
            <a:xfrm>
              <a:off x="4501360" y="914987"/>
              <a:ext cx="61912" cy="60325"/>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9" name="AutoShape 409"/>
            <p:cNvSpPr>
              <a:spLocks noChangeArrowheads="1"/>
            </p:cNvSpPr>
            <p:nvPr/>
          </p:nvSpPr>
          <p:spPr bwMode="auto">
            <a:xfrm>
              <a:off x="4501360" y="106103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0" name="AutoShape 410"/>
            <p:cNvSpPr>
              <a:spLocks noChangeArrowheads="1"/>
            </p:cNvSpPr>
            <p:nvPr/>
          </p:nvSpPr>
          <p:spPr bwMode="auto">
            <a:xfrm>
              <a:off x="4501360" y="1207087"/>
              <a:ext cx="61912" cy="58737"/>
            </a:xfrm>
            <a:prstGeom prst="octagon">
              <a:avLst>
                <a:gd name="adj" fmla="val 29287"/>
              </a:avLst>
            </a:prstGeom>
            <a:solidFill>
              <a:schemeClr val="tx1">
                <a:lumMod val="50000"/>
                <a:lumOff val="50000"/>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1" name="Line 411"/>
            <p:cNvSpPr>
              <a:spLocks noChangeShapeType="1"/>
            </p:cNvSpPr>
            <p:nvPr/>
          </p:nvSpPr>
          <p:spPr bwMode="auto">
            <a:xfrm>
              <a:off x="4579147" y="648287"/>
              <a:ext cx="0" cy="595312"/>
            </a:xfrm>
            <a:prstGeom prst="line">
              <a:avLst/>
            </a:prstGeom>
            <a:solidFill>
              <a:schemeClr val="tx1">
                <a:lumMod val="50000"/>
                <a:lumOff val="5000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853" name="Group 852"/>
          <p:cNvGrpSpPr/>
          <p:nvPr/>
        </p:nvGrpSpPr>
        <p:grpSpPr>
          <a:xfrm>
            <a:off x="2663131" y="3035431"/>
            <a:ext cx="2074522" cy="1093591"/>
            <a:chOff x="2663131" y="3035431"/>
            <a:chExt cx="2074522" cy="1093591"/>
          </a:xfrm>
        </p:grpSpPr>
        <p:sp>
          <p:nvSpPr>
            <p:cNvPr id="852" name="Rectangle 851"/>
            <p:cNvSpPr/>
            <p:nvPr/>
          </p:nvSpPr>
          <p:spPr>
            <a:xfrm>
              <a:off x="2663131" y="3035431"/>
              <a:ext cx="2074522" cy="109359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26" name="Group 325"/>
            <p:cNvGrpSpPr/>
            <p:nvPr/>
          </p:nvGrpSpPr>
          <p:grpSpPr>
            <a:xfrm>
              <a:off x="2822579" y="3112940"/>
              <a:ext cx="1819275" cy="429073"/>
              <a:chOff x="352634" y="2728956"/>
              <a:chExt cx="1819275" cy="808037"/>
            </a:xfrm>
            <a:solidFill>
              <a:schemeClr val="tx1">
                <a:lumMod val="50000"/>
                <a:lumOff val="50000"/>
              </a:schemeClr>
            </a:solidFill>
          </p:grpSpPr>
          <p:sp>
            <p:nvSpPr>
              <p:cNvPr id="464" name="Rectangle 432"/>
              <p:cNvSpPr>
                <a:spLocks noChangeArrowheads="1"/>
              </p:cNvSpPr>
              <p:nvPr/>
            </p:nvSpPr>
            <p:spPr bwMode="auto">
              <a:xfrm>
                <a:off x="352634"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5" name="Rectangle 433"/>
              <p:cNvSpPr>
                <a:spLocks noChangeArrowheads="1"/>
              </p:cNvSpPr>
              <p:nvPr/>
            </p:nvSpPr>
            <p:spPr bwMode="auto">
              <a:xfrm>
                <a:off x="4955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6" name="Rectangle 434"/>
              <p:cNvSpPr>
                <a:spLocks noChangeArrowheads="1"/>
              </p:cNvSpPr>
              <p:nvPr/>
            </p:nvSpPr>
            <p:spPr bwMode="auto">
              <a:xfrm>
                <a:off x="657434" y="272895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7" name="Rectangle 435"/>
              <p:cNvSpPr>
                <a:spLocks noChangeArrowheads="1"/>
              </p:cNvSpPr>
              <p:nvPr/>
            </p:nvSpPr>
            <p:spPr bwMode="auto">
              <a:xfrm>
                <a:off x="819359"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8" name="Rectangle 436"/>
              <p:cNvSpPr>
                <a:spLocks noChangeArrowheads="1"/>
              </p:cNvSpPr>
              <p:nvPr/>
            </p:nvSpPr>
            <p:spPr bwMode="auto">
              <a:xfrm>
                <a:off x="97175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9" name="Rectangle 437"/>
              <p:cNvSpPr>
                <a:spLocks noChangeArrowheads="1"/>
              </p:cNvSpPr>
              <p:nvPr/>
            </p:nvSpPr>
            <p:spPr bwMode="auto">
              <a:xfrm>
                <a:off x="11241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0" name="Rectangle 438"/>
              <p:cNvSpPr>
                <a:spLocks noChangeArrowheads="1"/>
              </p:cNvSpPr>
              <p:nvPr/>
            </p:nvSpPr>
            <p:spPr bwMode="auto">
              <a:xfrm>
                <a:off x="1290847"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1" name="Rectangle 439"/>
              <p:cNvSpPr>
                <a:spLocks noChangeArrowheads="1"/>
              </p:cNvSpPr>
              <p:nvPr/>
            </p:nvSpPr>
            <p:spPr bwMode="auto">
              <a:xfrm>
                <a:off x="1452772"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2" name="Rectangle 440"/>
              <p:cNvSpPr>
                <a:spLocks noChangeArrowheads="1"/>
              </p:cNvSpPr>
              <p:nvPr/>
            </p:nvSpPr>
            <p:spPr bwMode="auto">
              <a:xfrm>
                <a:off x="1614697"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3" name="Rectangle 441"/>
              <p:cNvSpPr>
                <a:spLocks noChangeArrowheads="1"/>
              </p:cNvSpPr>
              <p:nvPr/>
            </p:nvSpPr>
            <p:spPr bwMode="auto">
              <a:xfrm>
                <a:off x="17845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4" name="Rectangle 442"/>
              <p:cNvSpPr>
                <a:spLocks noChangeArrowheads="1"/>
              </p:cNvSpPr>
              <p:nvPr/>
            </p:nvSpPr>
            <p:spPr bwMode="auto">
              <a:xfrm>
                <a:off x="1917909"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5" name="Rectangle 443"/>
              <p:cNvSpPr>
                <a:spLocks noChangeArrowheads="1"/>
              </p:cNvSpPr>
              <p:nvPr/>
            </p:nvSpPr>
            <p:spPr bwMode="auto">
              <a:xfrm>
                <a:off x="20957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grpSp>
          <p:nvGrpSpPr>
            <p:cNvPr id="476" name="Group 475"/>
            <p:cNvGrpSpPr/>
            <p:nvPr/>
          </p:nvGrpSpPr>
          <p:grpSpPr>
            <a:xfrm>
              <a:off x="2824293" y="3602338"/>
              <a:ext cx="1819275" cy="429073"/>
              <a:chOff x="352634" y="2728956"/>
              <a:chExt cx="1819275" cy="808037"/>
            </a:xfrm>
            <a:solidFill>
              <a:schemeClr val="tx1">
                <a:lumMod val="50000"/>
                <a:lumOff val="50000"/>
              </a:schemeClr>
            </a:solidFill>
          </p:grpSpPr>
          <p:sp>
            <p:nvSpPr>
              <p:cNvPr id="477" name="Rectangle 432"/>
              <p:cNvSpPr>
                <a:spLocks noChangeArrowheads="1"/>
              </p:cNvSpPr>
              <p:nvPr/>
            </p:nvSpPr>
            <p:spPr bwMode="auto">
              <a:xfrm>
                <a:off x="352634"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8" name="Rectangle 433"/>
              <p:cNvSpPr>
                <a:spLocks noChangeArrowheads="1"/>
              </p:cNvSpPr>
              <p:nvPr/>
            </p:nvSpPr>
            <p:spPr bwMode="auto">
              <a:xfrm>
                <a:off x="4955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9" name="Rectangle 434"/>
              <p:cNvSpPr>
                <a:spLocks noChangeArrowheads="1"/>
              </p:cNvSpPr>
              <p:nvPr/>
            </p:nvSpPr>
            <p:spPr bwMode="auto">
              <a:xfrm>
                <a:off x="657434" y="272895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0" name="Rectangle 435"/>
              <p:cNvSpPr>
                <a:spLocks noChangeArrowheads="1"/>
              </p:cNvSpPr>
              <p:nvPr/>
            </p:nvSpPr>
            <p:spPr bwMode="auto">
              <a:xfrm>
                <a:off x="819359"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1" name="Rectangle 436"/>
              <p:cNvSpPr>
                <a:spLocks noChangeArrowheads="1"/>
              </p:cNvSpPr>
              <p:nvPr/>
            </p:nvSpPr>
            <p:spPr bwMode="auto">
              <a:xfrm>
                <a:off x="97175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2" name="Rectangle 437"/>
              <p:cNvSpPr>
                <a:spLocks noChangeArrowheads="1"/>
              </p:cNvSpPr>
              <p:nvPr/>
            </p:nvSpPr>
            <p:spPr bwMode="auto">
              <a:xfrm>
                <a:off x="11241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3" name="Rectangle 438"/>
              <p:cNvSpPr>
                <a:spLocks noChangeArrowheads="1"/>
              </p:cNvSpPr>
              <p:nvPr/>
            </p:nvSpPr>
            <p:spPr bwMode="auto">
              <a:xfrm>
                <a:off x="1290847"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4" name="Rectangle 439"/>
              <p:cNvSpPr>
                <a:spLocks noChangeArrowheads="1"/>
              </p:cNvSpPr>
              <p:nvPr/>
            </p:nvSpPr>
            <p:spPr bwMode="auto">
              <a:xfrm>
                <a:off x="1452772" y="2736893"/>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5" name="Rectangle 440"/>
              <p:cNvSpPr>
                <a:spLocks noChangeArrowheads="1"/>
              </p:cNvSpPr>
              <p:nvPr/>
            </p:nvSpPr>
            <p:spPr bwMode="auto">
              <a:xfrm>
                <a:off x="1614697"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6" name="Rectangle 441"/>
              <p:cNvSpPr>
                <a:spLocks noChangeArrowheads="1"/>
              </p:cNvSpPr>
              <p:nvPr/>
            </p:nvSpPr>
            <p:spPr bwMode="auto">
              <a:xfrm>
                <a:off x="1784559" y="2735306"/>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7" name="Rectangle 442"/>
              <p:cNvSpPr>
                <a:spLocks noChangeArrowheads="1"/>
              </p:cNvSpPr>
              <p:nvPr/>
            </p:nvSpPr>
            <p:spPr bwMode="auto">
              <a:xfrm>
                <a:off x="1917909" y="2733718"/>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8" name="Rectangle 443"/>
              <p:cNvSpPr>
                <a:spLocks noChangeArrowheads="1"/>
              </p:cNvSpPr>
              <p:nvPr/>
            </p:nvSpPr>
            <p:spPr bwMode="auto">
              <a:xfrm>
                <a:off x="2095709" y="2732131"/>
                <a:ext cx="76200" cy="80010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grpSp>
      <p:grpSp>
        <p:nvGrpSpPr>
          <p:cNvPr id="841" name="Group 840"/>
          <p:cNvGrpSpPr/>
          <p:nvPr/>
        </p:nvGrpSpPr>
        <p:grpSpPr>
          <a:xfrm>
            <a:off x="2663131" y="1485313"/>
            <a:ext cx="2074522" cy="1395633"/>
            <a:chOff x="2663131" y="1485313"/>
            <a:chExt cx="2074522" cy="1395633"/>
          </a:xfrm>
        </p:grpSpPr>
        <p:sp>
          <p:nvSpPr>
            <p:cNvPr id="492" name="Rectangle 230"/>
            <p:cNvSpPr>
              <a:spLocks noChangeArrowheads="1"/>
            </p:cNvSpPr>
            <p:nvPr/>
          </p:nvSpPr>
          <p:spPr bwMode="auto">
            <a:xfrm>
              <a:off x="2707728" y="1518415"/>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496" name="AutoShape 234"/>
            <p:cNvSpPr>
              <a:spLocks noChangeArrowheads="1"/>
            </p:cNvSpPr>
            <p:nvPr/>
          </p:nvSpPr>
          <p:spPr bwMode="auto">
            <a:xfrm rot="5400000">
              <a:off x="3545928" y="158826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497" name="AutoShape 235"/>
            <p:cNvSpPr>
              <a:spLocks noChangeArrowheads="1"/>
            </p:cNvSpPr>
            <p:nvPr/>
          </p:nvSpPr>
          <p:spPr bwMode="auto">
            <a:xfrm rot="5400000">
              <a:off x="3395116" y="1589852"/>
              <a:ext cx="58738"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498" name="AutoShape 236"/>
            <p:cNvSpPr>
              <a:spLocks noChangeArrowheads="1"/>
            </p:cNvSpPr>
            <p:nvPr/>
          </p:nvSpPr>
          <p:spPr bwMode="auto">
            <a:xfrm rot="5400000">
              <a:off x="3241128" y="158826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499" name="AutoShape 237"/>
            <p:cNvSpPr>
              <a:spLocks noChangeArrowheads="1"/>
            </p:cNvSpPr>
            <p:nvPr/>
          </p:nvSpPr>
          <p:spPr bwMode="auto">
            <a:xfrm rot="5400000">
              <a:off x="3088728" y="1588266"/>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00" name="AutoShape 238"/>
            <p:cNvSpPr>
              <a:spLocks noChangeArrowheads="1"/>
            </p:cNvSpPr>
            <p:nvPr/>
          </p:nvSpPr>
          <p:spPr bwMode="auto">
            <a:xfrm rot="5400000">
              <a:off x="2936328" y="158826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01" name="AutoShape 239"/>
            <p:cNvSpPr>
              <a:spLocks noChangeArrowheads="1"/>
            </p:cNvSpPr>
            <p:nvPr/>
          </p:nvSpPr>
          <p:spPr bwMode="auto">
            <a:xfrm rot="5400000">
              <a:off x="2783928" y="1588266"/>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08" name="AutoShape 246"/>
            <p:cNvSpPr>
              <a:spLocks noChangeArrowheads="1"/>
            </p:cNvSpPr>
            <p:nvPr/>
          </p:nvSpPr>
          <p:spPr bwMode="auto">
            <a:xfrm rot="5400000">
              <a:off x="35459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09" name="AutoShape 247"/>
            <p:cNvSpPr>
              <a:spLocks noChangeArrowheads="1"/>
            </p:cNvSpPr>
            <p:nvPr/>
          </p:nvSpPr>
          <p:spPr bwMode="auto">
            <a:xfrm rot="5400000">
              <a:off x="3395116" y="1735902"/>
              <a:ext cx="58738"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10" name="AutoShape 248"/>
            <p:cNvSpPr>
              <a:spLocks noChangeArrowheads="1"/>
            </p:cNvSpPr>
            <p:nvPr/>
          </p:nvSpPr>
          <p:spPr bwMode="auto">
            <a:xfrm rot="5400000">
              <a:off x="32411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11" name="AutoShape 249"/>
            <p:cNvSpPr>
              <a:spLocks noChangeArrowheads="1"/>
            </p:cNvSpPr>
            <p:nvPr/>
          </p:nvSpPr>
          <p:spPr bwMode="auto">
            <a:xfrm rot="5400000">
              <a:off x="3088728" y="1734316"/>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12" name="AutoShape 250"/>
            <p:cNvSpPr>
              <a:spLocks noChangeArrowheads="1"/>
            </p:cNvSpPr>
            <p:nvPr/>
          </p:nvSpPr>
          <p:spPr bwMode="auto">
            <a:xfrm rot="5400000">
              <a:off x="2936328" y="1734316"/>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13" name="AutoShape 251"/>
            <p:cNvSpPr>
              <a:spLocks noChangeArrowheads="1"/>
            </p:cNvSpPr>
            <p:nvPr/>
          </p:nvSpPr>
          <p:spPr bwMode="auto">
            <a:xfrm rot="5400000">
              <a:off x="2783928" y="1734316"/>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20" name="AutoShape 258"/>
            <p:cNvSpPr>
              <a:spLocks noChangeArrowheads="1"/>
            </p:cNvSpPr>
            <p:nvPr/>
          </p:nvSpPr>
          <p:spPr bwMode="auto">
            <a:xfrm rot="5400000">
              <a:off x="3545134" y="187957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1" name="AutoShape 259"/>
            <p:cNvSpPr>
              <a:spLocks noChangeArrowheads="1"/>
            </p:cNvSpPr>
            <p:nvPr/>
          </p:nvSpPr>
          <p:spPr bwMode="auto">
            <a:xfrm rot="5400000">
              <a:off x="3394322" y="1881159"/>
              <a:ext cx="60325"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22" name="AutoShape 260"/>
            <p:cNvSpPr>
              <a:spLocks noChangeArrowheads="1"/>
            </p:cNvSpPr>
            <p:nvPr/>
          </p:nvSpPr>
          <p:spPr bwMode="auto">
            <a:xfrm rot="5400000">
              <a:off x="3240334" y="187957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3" name="AutoShape 261"/>
            <p:cNvSpPr>
              <a:spLocks noChangeArrowheads="1"/>
            </p:cNvSpPr>
            <p:nvPr/>
          </p:nvSpPr>
          <p:spPr bwMode="auto">
            <a:xfrm rot="5400000">
              <a:off x="3087934" y="1879572"/>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24" name="AutoShape 262"/>
            <p:cNvSpPr>
              <a:spLocks noChangeArrowheads="1"/>
            </p:cNvSpPr>
            <p:nvPr/>
          </p:nvSpPr>
          <p:spPr bwMode="auto">
            <a:xfrm rot="5400000">
              <a:off x="2935534" y="187957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25" name="AutoShape 263"/>
            <p:cNvSpPr>
              <a:spLocks noChangeArrowheads="1"/>
            </p:cNvSpPr>
            <p:nvPr/>
          </p:nvSpPr>
          <p:spPr bwMode="auto">
            <a:xfrm rot="5400000">
              <a:off x="2783134" y="1879572"/>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32" name="AutoShape 270"/>
            <p:cNvSpPr>
              <a:spLocks noChangeArrowheads="1"/>
            </p:cNvSpPr>
            <p:nvPr/>
          </p:nvSpPr>
          <p:spPr bwMode="auto">
            <a:xfrm rot="5400000">
              <a:off x="35451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3" name="AutoShape 271"/>
            <p:cNvSpPr>
              <a:spLocks noChangeArrowheads="1"/>
            </p:cNvSpPr>
            <p:nvPr/>
          </p:nvSpPr>
          <p:spPr bwMode="auto">
            <a:xfrm rot="5400000">
              <a:off x="3394322" y="2027209"/>
              <a:ext cx="60325"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34" name="AutoShape 272"/>
            <p:cNvSpPr>
              <a:spLocks noChangeArrowheads="1"/>
            </p:cNvSpPr>
            <p:nvPr/>
          </p:nvSpPr>
          <p:spPr bwMode="auto">
            <a:xfrm rot="5400000">
              <a:off x="32403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5" name="AutoShape 273"/>
            <p:cNvSpPr>
              <a:spLocks noChangeArrowheads="1"/>
            </p:cNvSpPr>
            <p:nvPr/>
          </p:nvSpPr>
          <p:spPr bwMode="auto">
            <a:xfrm rot="5400000">
              <a:off x="3087934" y="2025622"/>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36" name="AutoShape 274"/>
            <p:cNvSpPr>
              <a:spLocks noChangeArrowheads="1"/>
            </p:cNvSpPr>
            <p:nvPr/>
          </p:nvSpPr>
          <p:spPr bwMode="auto">
            <a:xfrm rot="5400000">
              <a:off x="2935534" y="2025622"/>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37" name="AutoShape 275"/>
            <p:cNvSpPr>
              <a:spLocks noChangeArrowheads="1"/>
            </p:cNvSpPr>
            <p:nvPr/>
          </p:nvSpPr>
          <p:spPr bwMode="auto">
            <a:xfrm rot="5400000">
              <a:off x="2783134" y="2025622"/>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41" name="Rectangle 230"/>
            <p:cNvSpPr>
              <a:spLocks noChangeArrowheads="1"/>
            </p:cNvSpPr>
            <p:nvPr/>
          </p:nvSpPr>
          <p:spPr bwMode="auto">
            <a:xfrm>
              <a:off x="2663131" y="1485313"/>
              <a:ext cx="2074522" cy="1395633"/>
            </a:xfrm>
            <a:prstGeom prst="rect">
              <a:avLst/>
            </a:prstGeom>
            <a:noFill/>
            <a:ln w="38100">
              <a:solidFill>
                <a:schemeClr val="tx1"/>
              </a:solidFill>
              <a:miter lim="800000"/>
              <a:headEnd/>
              <a:tailEnd/>
            </a:ln>
            <a:effectLst>
              <a:outerShdw blurRad="63500" sx="102000" sy="102000" algn="ctr" rotWithShape="0">
                <a:prstClr val="black">
                  <a:alpha val="40000"/>
                </a:prstClr>
              </a:outerShdw>
            </a:effectLst>
          </p:spPr>
          <p:txBody>
            <a:bodyPr wrap="none" anchor="ctr"/>
            <a:lstStyle/>
            <a:p>
              <a:endParaRPr lang="en-GB" dirty="0"/>
            </a:p>
          </p:txBody>
        </p:sp>
        <p:sp>
          <p:nvSpPr>
            <p:cNvPr id="544" name="Rectangle 230"/>
            <p:cNvSpPr>
              <a:spLocks noChangeArrowheads="1"/>
            </p:cNvSpPr>
            <p:nvPr/>
          </p:nvSpPr>
          <p:spPr bwMode="auto">
            <a:xfrm>
              <a:off x="2707728" y="2187877"/>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545" name="AutoShape 234"/>
            <p:cNvSpPr>
              <a:spLocks noChangeArrowheads="1"/>
            </p:cNvSpPr>
            <p:nvPr/>
          </p:nvSpPr>
          <p:spPr bwMode="auto">
            <a:xfrm rot="5400000">
              <a:off x="3545928" y="225772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46" name="AutoShape 235"/>
            <p:cNvSpPr>
              <a:spLocks noChangeArrowheads="1"/>
            </p:cNvSpPr>
            <p:nvPr/>
          </p:nvSpPr>
          <p:spPr bwMode="auto">
            <a:xfrm rot="5400000">
              <a:off x="3395116" y="2259314"/>
              <a:ext cx="58738"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47" name="AutoShape 236"/>
            <p:cNvSpPr>
              <a:spLocks noChangeArrowheads="1"/>
            </p:cNvSpPr>
            <p:nvPr/>
          </p:nvSpPr>
          <p:spPr bwMode="auto">
            <a:xfrm rot="5400000">
              <a:off x="3241128" y="225772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48" name="AutoShape 237"/>
            <p:cNvSpPr>
              <a:spLocks noChangeArrowheads="1"/>
            </p:cNvSpPr>
            <p:nvPr/>
          </p:nvSpPr>
          <p:spPr bwMode="auto">
            <a:xfrm rot="5400000">
              <a:off x="3088728" y="2257728"/>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49" name="AutoShape 238"/>
            <p:cNvSpPr>
              <a:spLocks noChangeArrowheads="1"/>
            </p:cNvSpPr>
            <p:nvPr/>
          </p:nvSpPr>
          <p:spPr bwMode="auto">
            <a:xfrm rot="5400000">
              <a:off x="2936328" y="225772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0" name="AutoShape 239"/>
            <p:cNvSpPr>
              <a:spLocks noChangeArrowheads="1"/>
            </p:cNvSpPr>
            <p:nvPr/>
          </p:nvSpPr>
          <p:spPr bwMode="auto">
            <a:xfrm rot="5400000">
              <a:off x="2783928" y="2257728"/>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51" name="AutoShape 246"/>
            <p:cNvSpPr>
              <a:spLocks noChangeArrowheads="1"/>
            </p:cNvSpPr>
            <p:nvPr/>
          </p:nvSpPr>
          <p:spPr bwMode="auto">
            <a:xfrm rot="5400000">
              <a:off x="35459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2" name="AutoShape 247"/>
            <p:cNvSpPr>
              <a:spLocks noChangeArrowheads="1"/>
            </p:cNvSpPr>
            <p:nvPr/>
          </p:nvSpPr>
          <p:spPr bwMode="auto">
            <a:xfrm rot="5400000">
              <a:off x="3395116" y="2405364"/>
              <a:ext cx="58738"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53" name="AutoShape 248"/>
            <p:cNvSpPr>
              <a:spLocks noChangeArrowheads="1"/>
            </p:cNvSpPr>
            <p:nvPr/>
          </p:nvSpPr>
          <p:spPr bwMode="auto">
            <a:xfrm rot="5400000">
              <a:off x="32411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4" name="AutoShape 249"/>
            <p:cNvSpPr>
              <a:spLocks noChangeArrowheads="1"/>
            </p:cNvSpPr>
            <p:nvPr/>
          </p:nvSpPr>
          <p:spPr bwMode="auto">
            <a:xfrm rot="5400000">
              <a:off x="3088728" y="2403778"/>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55" name="AutoShape 250"/>
            <p:cNvSpPr>
              <a:spLocks noChangeArrowheads="1"/>
            </p:cNvSpPr>
            <p:nvPr/>
          </p:nvSpPr>
          <p:spPr bwMode="auto">
            <a:xfrm rot="5400000">
              <a:off x="2936328" y="2403778"/>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6" name="AutoShape 251"/>
            <p:cNvSpPr>
              <a:spLocks noChangeArrowheads="1"/>
            </p:cNvSpPr>
            <p:nvPr/>
          </p:nvSpPr>
          <p:spPr bwMode="auto">
            <a:xfrm rot="5400000">
              <a:off x="2783928" y="2403778"/>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57" name="AutoShape 258"/>
            <p:cNvSpPr>
              <a:spLocks noChangeArrowheads="1"/>
            </p:cNvSpPr>
            <p:nvPr/>
          </p:nvSpPr>
          <p:spPr bwMode="auto">
            <a:xfrm rot="5400000">
              <a:off x="3545134" y="254903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58" name="AutoShape 259"/>
            <p:cNvSpPr>
              <a:spLocks noChangeArrowheads="1"/>
            </p:cNvSpPr>
            <p:nvPr/>
          </p:nvSpPr>
          <p:spPr bwMode="auto">
            <a:xfrm rot="5400000">
              <a:off x="3394322" y="2550621"/>
              <a:ext cx="60325"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59" name="AutoShape 260"/>
            <p:cNvSpPr>
              <a:spLocks noChangeArrowheads="1"/>
            </p:cNvSpPr>
            <p:nvPr/>
          </p:nvSpPr>
          <p:spPr bwMode="auto">
            <a:xfrm rot="5400000">
              <a:off x="3240334" y="254903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0" name="AutoShape 261"/>
            <p:cNvSpPr>
              <a:spLocks noChangeArrowheads="1"/>
            </p:cNvSpPr>
            <p:nvPr/>
          </p:nvSpPr>
          <p:spPr bwMode="auto">
            <a:xfrm rot="5400000">
              <a:off x="3087934" y="2549034"/>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61" name="AutoShape 262"/>
            <p:cNvSpPr>
              <a:spLocks noChangeArrowheads="1"/>
            </p:cNvSpPr>
            <p:nvPr/>
          </p:nvSpPr>
          <p:spPr bwMode="auto">
            <a:xfrm rot="5400000">
              <a:off x="2935534" y="254903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2" name="AutoShape 263"/>
            <p:cNvSpPr>
              <a:spLocks noChangeArrowheads="1"/>
            </p:cNvSpPr>
            <p:nvPr/>
          </p:nvSpPr>
          <p:spPr bwMode="auto">
            <a:xfrm rot="5400000">
              <a:off x="2783134" y="2549034"/>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63" name="AutoShape 270"/>
            <p:cNvSpPr>
              <a:spLocks noChangeArrowheads="1"/>
            </p:cNvSpPr>
            <p:nvPr/>
          </p:nvSpPr>
          <p:spPr bwMode="auto">
            <a:xfrm rot="5400000">
              <a:off x="35451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4" name="AutoShape 271"/>
            <p:cNvSpPr>
              <a:spLocks noChangeArrowheads="1"/>
            </p:cNvSpPr>
            <p:nvPr/>
          </p:nvSpPr>
          <p:spPr bwMode="auto">
            <a:xfrm rot="5400000">
              <a:off x="3394322" y="2696671"/>
              <a:ext cx="60325" cy="61913"/>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65" name="AutoShape 272"/>
            <p:cNvSpPr>
              <a:spLocks noChangeArrowheads="1"/>
            </p:cNvSpPr>
            <p:nvPr/>
          </p:nvSpPr>
          <p:spPr bwMode="auto">
            <a:xfrm rot="5400000">
              <a:off x="32403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6" name="AutoShape 273"/>
            <p:cNvSpPr>
              <a:spLocks noChangeArrowheads="1"/>
            </p:cNvSpPr>
            <p:nvPr/>
          </p:nvSpPr>
          <p:spPr bwMode="auto">
            <a:xfrm rot="5400000">
              <a:off x="3087934" y="2695084"/>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67" name="AutoShape 274"/>
            <p:cNvSpPr>
              <a:spLocks noChangeArrowheads="1"/>
            </p:cNvSpPr>
            <p:nvPr/>
          </p:nvSpPr>
          <p:spPr bwMode="auto">
            <a:xfrm rot="5400000">
              <a:off x="2935534" y="2695084"/>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68" name="AutoShape 275"/>
            <p:cNvSpPr>
              <a:spLocks noChangeArrowheads="1"/>
            </p:cNvSpPr>
            <p:nvPr/>
          </p:nvSpPr>
          <p:spPr bwMode="auto">
            <a:xfrm rot="5400000">
              <a:off x="2783134" y="2695084"/>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70" name="Rectangle 230"/>
            <p:cNvSpPr>
              <a:spLocks noChangeArrowheads="1"/>
            </p:cNvSpPr>
            <p:nvPr/>
          </p:nvSpPr>
          <p:spPr bwMode="auto">
            <a:xfrm>
              <a:off x="3709711" y="1513321"/>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571" name="AutoShape 234"/>
            <p:cNvSpPr>
              <a:spLocks noChangeArrowheads="1"/>
            </p:cNvSpPr>
            <p:nvPr/>
          </p:nvSpPr>
          <p:spPr bwMode="auto">
            <a:xfrm rot="5400000">
              <a:off x="4547911" y="158317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72" name="AutoShape 235"/>
            <p:cNvSpPr>
              <a:spLocks noChangeArrowheads="1"/>
            </p:cNvSpPr>
            <p:nvPr/>
          </p:nvSpPr>
          <p:spPr bwMode="auto">
            <a:xfrm rot="5400000">
              <a:off x="4397099" y="158475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3" name="AutoShape 236"/>
            <p:cNvSpPr>
              <a:spLocks noChangeArrowheads="1"/>
            </p:cNvSpPr>
            <p:nvPr/>
          </p:nvSpPr>
          <p:spPr bwMode="auto">
            <a:xfrm rot="5400000">
              <a:off x="4243111" y="158317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74" name="AutoShape 237"/>
            <p:cNvSpPr>
              <a:spLocks noChangeArrowheads="1"/>
            </p:cNvSpPr>
            <p:nvPr/>
          </p:nvSpPr>
          <p:spPr bwMode="auto">
            <a:xfrm rot="5400000">
              <a:off x="4090711" y="158317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5" name="AutoShape 238"/>
            <p:cNvSpPr>
              <a:spLocks noChangeArrowheads="1"/>
            </p:cNvSpPr>
            <p:nvPr/>
          </p:nvSpPr>
          <p:spPr bwMode="auto">
            <a:xfrm rot="5400000">
              <a:off x="3938311" y="158317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76" name="AutoShape 239"/>
            <p:cNvSpPr>
              <a:spLocks noChangeArrowheads="1"/>
            </p:cNvSpPr>
            <p:nvPr/>
          </p:nvSpPr>
          <p:spPr bwMode="auto">
            <a:xfrm rot="5400000">
              <a:off x="3785911" y="158317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7" name="AutoShape 246"/>
            <p:cNvSpPr>
              <a:spLocks noChangeArrowheads="1"/>
            </p:cNvSpPr>
            <p:nvPr/>
          </p:nvSpPr>
          <p:spPr bwMode="auto">
            <a:xfrm rot="5400000">
              <a:off x="4547911" y="172922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78" name="AutoShape 247"/>
            <p:cNvSpPr>
              <a:spLocks noChangeArrowheads="1"/>
            </p:cNvSpPr>
            <p:nvPr/>
          </p:nvSpPr>
          <p:spPr bwMode="auto">
            <a:xfrm rot="5400000">
              <a:off x="4397099" y="1730808"/>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79" name="AutoShape 248"/>
            <p:cNvSpPr>
              <a:spLocks noChangeArrowheads="1"/>
            </p:cNvSpPr>
            <p:nvPr/>
          </p:nvSpPr>
          <p:spPr bwMode="auto">
            <a:xfrm rot="5400000">
              <a:off x="4243111" y="172922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80" name="AutoShape 249"/>
            <p:cNvSpPr>
              <a:spLocks noChangeArrowheads="1"/>
            </p:cNvSpPr>
            <p:nvPr/>
          </p:nvSpPr>
          <p:spPr bwMode="auto">
            <a:xfrm rot="5400000">
              <a:off x="4090711" y="172922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1" name="AutoShape 250"/>
            <p:cNvSpPr>
              <a:spLocks noChangeArrowheads="1"/>
            </p:cNvSpPr>
            <p:nvPr/>
          </p:nvSpPr>
          <p:spPr bwMode="auto">
            <a:xfrm rot="5400000">
              <a:off x="3938311" y="1729222"/>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82" name="AutoShape 251"/>
            <p:cNvSpPr>
              <a:spLocks noChangeArrowheads="1"/>
            </p:cNvSpPr>
            <p:nvPr/>
          </p:nvSpPr>
          <p:spPr bwMode="auto">
            <a:xfrm rot="5400000">
              <a:off x="3785911" y="1729222"/>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3" name="AutoShape 258"/>
            <p:cNvSpPr>
              <a:spLocks noChangeArrowheads="1"/>
            </p:cNvSpPr>
            <p:nvPr/>
          </p:nvSpPr>
          <p:spPr bwMode="auto">
            <a:xfrm rot="5400000">
              <a:off x="4547117" y="187447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84" name="AutoShape 259"/>
            <p:cNvSpPr>
              <a:spLocks noChangeArrowheads="1"/>
            </p:cNvSpPr>
            <p:nvPr/>
          </p:nvSpPr>
          <p:spPr bwMode="auto">
            <a:xfrm rot="5400000">
              <a:off x="4396305" y="187606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5" name="AutoShape 260"/>
            <p:cNvSpPr>
              <a:spLocks noChangeArrowheads="1"/>
            </p:cNvSpPr>
            <p:nvPr/>
          </p:nvSpPr>
          <p:spPr bwMode="auto">
            <a:xfrm rot="5400000">
              <a:off x="4242317" y="187447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86" name="AutoShape 261"/>
            <p:cNvSpPr>
              <a:spLocks noChangeArrowheads="1"/>
            </p:cNvSpPr>
            <p:nvPr/>
          </p:nvSpPr>
          <p:spPr bwMode="auto">
            <a:xfrm rot="5400000">
              <a:off x="4089917" y="187447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7" name="AutoShape 262"/>
            <p:cNvSpPr>
              <a:spLocks noChangeArrowheads="1"/>
            </p:cNvSpPr>
            <p:nvPr/>
          </p:nvSpPr>
          <p:spPr bwMode="auto">
            <a:xfrm rot="5400000">
              <a:off x="3937517" y="187447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88" name="AutoShape 263"/>
            <p:cNvSpPr>
              <a:spLocks noChangeArrowheads="1"/>
            </p:cNvSpPr>
            <p:nvPr/>
          </p:nvSpPr>
          <p:spPr bwMode="auto">
            <a:xfrm rot="5400000">
              <a:off x="3785117" y="187447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89" name="AutoShape 270"/>
            <p:cNvSpPr>
              <a:spLocks noChangeArrowheads="1"/>
            </p:cNvSpPr>
            <p:nvPr/>
          </p:nvSpPr>
          <p:spPr bwMode="auto">
            <a:xfrm rot="5400000">
              <a:off x="4547117" y="202052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90" name="AutoShape 271"/>
            <p:cNvSpPr>
              <a:spLocks noChangeArrowheads="1"/>
            </p:cNvSpPr>
            <p:nvPr/>
          </p:nvSpPr>
          <p:spPr bwMode="auto">
            <a:xfrm rot="5400000">
              <a:off x="4396305" y="2022115"/>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1" name="AutoShape 272"/>
            <p:cNvSpPr>
              <a:spLocks noChangeArrowheads="1"/>
            </p:cNvSpPr>
            <p:nvPr/>
          </p:nvSpPr>
          <p:spPr bwMode="auto">
            <a:xfrm rot="5400000">
              <a:off x="4242317" y="202052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92" name="AutoShape 273"/>
            <p:cNvSpPr>
              <a:spLocks noChangeArrowheads="1"/>
            </p:cNvSpPr>
            <p:nvPr/>
          </p:nvSpPr>
          <p:spPr bwMode="auto">
            <a:xfrm rot="5400000">
              <a:off x="4089917" y="202052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3" name="AutoShape 274"/>
            <p:cNvSpPr>
              <a:spLocks noChangeArrowheads="1"/>
            </p:cNvSpPr>
            <p:nvPr/>
          </p:nvSpPr>
          <p:spPr bwMode="auto">
            <a:xfrm rot="5400000">
              <a:off x="3937517" y="2020528"/>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94" name="AutoShape 275"/>
            <p:cNvSpPr>
              <a:spLocks noChangeArrowheads="1"/>
            </p:cNvSpPr>
            <p:nvPr/>
          </p:nvSpPr>
          <p:spPr bwMode="auto">
            <a:xfrm rot="5400000">
              <a:off x="3785117" y="2020528"/>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6" name="Rectangle 230"/>
            <p:cNvSpPr>
              <a:spLocks noChangeArrowheads="1"/>
            </p:cNvSpPr>
            <p:nvPr/>
          </p:nvSpPr>
          <p:spPr bwMode="auto">
            <a:xfrm>
              <a:off x="3709711" y="2182783"/>
              <a:ext cx="991847"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597" name="AutoShape 234"/>
            <p:cNvSpPr>
              <a:spLocks noChangeArrowheads="1"/>
            </p:cNvSpPr>
            <p:nvPr/>
          </p:nvSpPr>
          <p:spPr bwMode="auto">
            <a:xfrm rot="5400000">
              <a:off x="4547911" y="225263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598" name="AutoShape 235"/>
            <p:cNvSpPr>
              <a:spLocks noChangeArrowheads="1"/>
            </p:cNvSpPr>
            <p:nvPr/>
          </p:nvSpPr>
          <p:spPr bwMode="auto">
            <a:xfrm rot="5400000">
              <a:off x="4397099" y="225422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599" name="AutoShape 236"/>
            <p:cNvSpPr>
              <a:spLocks noChangeArrowheads="1"/>
            </p:cNvSpPr>
            <p:nvPr/>
          </p:nvSpPr>
          <p:spPr bwMode="auto">
            <a:xfrm rot="5400000">
              <a:off x="4243111" y="225263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00" name="AutoShape 237"/>
            <p:cNvSpPr>
              <a:spLocks noChangeArrowheads="1"/>
            </p:cNvSpPr>
            <p:nvPr/>
          </p:nvSpPr>
          <p:spPr bwMode="auto">
            <a:xfrm rot="5400000">
              <a:off x="4090711" y="225263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1" name="AutoShape 238"/>
            <p:cNvSpPr>
              <a:spLocks noChangeArrowheads="1"/>
            </p:cNvSpPr>
            <p:nvPr/>
          </p:nvSpPr>
          <p:spPr bwMode="auto">
            <a:xfrm rot="5400000">
              <a:off x="3938311" y="225263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02" name="AutoShape 239"/>
            <p:cNvSpPr>
              <a:spLocks noChangeArrowheads="1"/>
            </p:cNvSpPr>
            <p:nvPr/>
          </p:nvSpPr>
          <p:spPr bwMode="auto">
            <a:xfrm rot="5400000">
              <a:off x="3785911" y="225263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3" name="AutoShape 246"/>
            <p:cNvSpPr>
              <a:spLocks noChangeArrowheads="1"/>
            </p:cNvSpPr>
            <p:nvPr/>
          </p:nvSpPr>
          <p:spPr bwMode="auto">
            <a:xfrm rot="5400000">
              <a:off x="4547911" y="239868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04" name="AutoShape 247"/>
            <p:cNvSpPr>
              <a:spLocks noChangeArrowheads="1"/>
            </p:cNvSpPr>
            <p:nvPr/>
          </p:nvSpPr>
          <p:spPr bwMode="auto">
            <a:xfrm rot="5400000">
              <a:off x="4397099" y="2400270"/>
              <a:ext cx="58738"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5" name="AutoShape 248"/>
            <p:cNvSpPr>
              <a:spLocks noChangeArrowheads="1"/>
            </p:cNvSpPr>
            <p:nvPr/>
          </p:nvSpPr>
          <p:spPr bwMode="auto">
            <a:xfrm rot="5400000">
              <a:off x="4243111" y="239868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06" name="AutoShape 249"/>
            <p:cNvSpPr>
              <a:spLocks noChangeArrowheads="1"/>
            </p:cNvSpPr>
            <p:nvPr/>
          </p:nvSpPr>
          <p:spPr bwMode="auto">
            <a:xfrm rot="5400000">
              <a:off x="4090711" y="239868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7" name="AutoShape 250"/>
            <p:cNvSpPr>
              <a:spLocks noChangeArrowheads="1"/>
            </p:cNvSpPr>
            <p:nvPr/>
          </p:nvSpPr>
          <p:spPr bwMode="auto">
            <a:xfrm rot="5400000">
              <a:off x="3938311" y="2398684"/>
              <a:ext cx="58737"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08" name="AutoShape 251"/>
            <p:cNvSpPr>
              <a:spLocks noChangeArrowheads="1"/>
            </p:cNvSpPr>
            <p:nvPr/>
          </p:nvSpPr>
          <p:spPr bwMode="auto">
            <a:xfrm rot="5400000">
              <a:off x="3785911" y="2398684"/>
              <a:ext cx="58737"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09" name="AutoShape 258"/>
            <p:cNvSpPr>
              <a:spLocks noChangeArrowheads="1"/>
            </p:cNvSpPr>
            <p:nvPr/>
          </p:nvSpPr>
          <p:spPr bwMode="auto">
            <a:xfrm rot="5400000">
              <a:off x="4547117" y="254394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10" name="AutoShape 259"/>
            <p:cNvSpPr>
              <a:spLocks noChangeArrowheads="1"/>
            </p:cNvSpPr>
            <p:nvPr/>
          </p:nvSpPr>
          <p:spPr bwMode="auto">
            <a:xfrm rot="5400000">
              <a:off x="4396305" y="254552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1" name="AutoShape 260"/>
            <p:cNvSpPr>
              <a:spLocks noChangeArrowheads="1"/>
            </p:cNvSpPr>
            <p:nvPr/>
          </p:nvSpPr>
          <p:spPr bwMode="auto">
            <a:xfrm rot="5400000">
              <a:off x="4242317" y="254394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12" name="AutoShape 261"/>
            <p:cNvSpPr>
              <a:spLocks noChangeArrowheads="1"/>
            </p:cNvSpPr>
            <p:nvPr/>
          </p:nvSpPr>
          <p:spPr bwMode="auto">
            <a:xfrm rot="5400000">
              <a:off x="4089917" y="254394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3" name="AutoShape 262"/>
            <p:cNvSpPr>
              <a:spLocks noChangeArrowheads="1"/>
            </p:cNvSpPr>
            <p:nvPr/>
          </p:nvSpPr>
          <p:spPr bwMode="auto">
            <a:xfrm rot="5400000">
              <a:off x="3937517" y="254394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14" name="AutoShape 263"/>
            <p:cNvSpPr>
              <a:spLocks noChangeArrowheads="1"/>
            </p:cNvSpPr>
            <p:nvPr/>
          </p:nvSpPr>
          <p:spPr bwMode="auto">
            <a:xfrm rot="5400000">
              <a:off x="3785117" y="254394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5" name="AutoShape 270"/>
            <p:cNvSpPr>
              <a:spLocks noChangeArrowheads="1"/>
            </p:cNvSpPr>
            <p:nvPr/>
          </p:nvSpPr>
          <p:spPr bwMode="auto">
            <a:xfrm rot="5400000">
              <a:off x="4547117" y="268999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16" name="AutoShape 271"/>
            <p:cNvSpPr>
              <a:spLocks noChangeArrowheads="1"/>
            </p:cNvSpPr>
            <p:nvPr/>
          </p:nvSpPr>
          <p:spPr bwMode="auto">
            <a:xfrm rot="5400000">
              <a:off x="4396305" y="2691577"/>
              <a:ext cx="60325" cy="61913"/>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7" name="AutoShape 272"/>
            <p:cNvSpPr>
              <a:spLocks noChangeArrowheads="1"/>
            </p:cNvSpPr>
            <p:nvPr/>
          </p:nvSpPr>
          <p:spPr bwMode="auto">
            <a:xfrm rot="5400000">
              <a:off x="4242317" y="268999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18" name="AutoShape 273"/>
            <p:cNvSpPr>
              <a:spLocks noChangeArrowheads="1"/>
            </p:cNvSpPr>
            <p:nvPr/>
          </p:nvSpPr>
          <p:spPr bwMode="auto">
            <a:xfrm rot="5400000">
              <a:off x="4089917" y="268999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sp>
          <p:nvSpPr>
            <p:cNvPr id="619" name="AutoShape 274"/>
            <p:cNvSpPr>
              <a:spLocks noChangeArrowheads="1"/>
            </p:cNvSpPr>
            <p:nvPr/>
          </p:nvSpPr>
          <p:spPr bwMode="auto">
            <a:xfrm rot="5400000">
              <a:off x="3937517" y="2689990"/>
              <a:ext cx="60325" cy="61912"/>
            </a:xfrm>
            <a:prstGeom prst="octagon">
              <a:avLst>
                <a:gd name="adj" fmla="val 29287"/>
              </a:avLst>
            </a:prstGeom>
            <a:solidFill>
              <a:srgbClr val="FF0000"/>
            </a:solidFill>
            <a:ln w="19050">
              <a:solidFill>
                <a:srgbClr val="C00000"/>
              </a:solidFill>
              <a:miter lim="800000"/>
              <a:headEnd/>
              <a:tailEnd/>
            </a:ln>
            <a:effectLst/>
          </p:spPr>
          <p:txBody>
            <a:bodyPr wrap="none" anchor="ctr"/>
            <a:lstStyle/>
            <a:p>
              <a:endParaRPr lang="en-GB" dirty="0"/>
            </a:p>
          </p:txBody>
        </p:sp>
        <p:sp>
          <p:nvSpPr>
            <p:cNvPr id="620" name="AutoShape 275"/>
            <p:cNvSpPr>
              <a:spLocks noChangeArrowheads="1"/>
            </p:cNvSpPr>
            <p:nvPr/>
          </p:nvSpPr>
          <p:spPr bwMode="auto">
            <a:xfrm rot="5400000">
              <a:off x="3785117" y="2689990"/>
              <a:ext cx="60325" cy="61912"/>
            </a:xfrm>
            <a:prstGeom prst="octagon">
              <a:avLst>
                <a:gd name="adj" fmla="val 29287"/>
              </a:avLst>
            </a:prstGeom>
            <a:solidFill>
              <a:schemeClr val="tx1">
                <a:lumMod val="50000"/>
                <a:lumOff val="50000"/>
              </a:schemeClr>
            </a:solidFill>
            <a:ln w="19050">
              <a:solidFill>
                <a:schemeClr val="tx1"/>
              </a:solidFill>
              <a:miter lim="800000"/>
              <a:headEnd/>
              <a:tailEnd/>
            </a:ln>
            <a:effectLst/>
          </p:spPr>
          <p:txBody>
            <a:bodyPr wrap="none" anchor="ctr"/>
            <a:lstStyle/>
            <a:p>
              <a:endParaRPr lang="en-GB" dirty="0"/>
            </a:p>
          </p:txBody>
        </p:sp>
      </p:grpSp>
      <p:grpSp>
        <p:nvGrpSpPr>
          <p:cNvPr id="824" name="Group 823"/>
          <p:cNvGrpSpPr/>
          <p:nvPr/>
        </p:nvGrpSpPr>
        <p:grpSpPr>
          <a:xfrm>
            <a:off x="39582" y="624166"/>
            <a:ext cx="1905000" cy="655638"/>
            <a:chOff x="4937167" y="2260189"/>
            <a:chExt cx="1905000" cy="655638"/>
          </a:xfrm>
        </p:grpSpPr>
        <p:sp>
          <p:nvSpPr>
            <p:cNvPr id="774" name="Rectangle 230"/>
            <p:cNvSpPr>
              <a:spLocks noChangeArrowheads="1"/>
            </p:cNvSpPr>
            <p:nvPr/>
          </p:nvSpPr>
          <p:spPr bwMode="auto">
            <a:xfrm>
              <a:off x="4937167" y="2260189"/>
              <a:ext cx="1905000" cy="655638"/>
            </a:xfrm>
            <a:prstGeom prst="rect">
              <a:avLst/>
            </a:prstGeom>
            <a:solidFill>
              <a:schemeClr val="bg1"/>
            </a:solidFill>
            <a:ln w="19050">
              <a:solidFill>
                <a:schemeClr val="tx1"/>
              </a:solidFill>
              <a:miter lim="800000"/>
              <a:headEnd/>
              <a:tailEnd/>
            </a:ln>
            <a:effectLst/>
          </p:spPr>
          <p:txBody>
            <a:bodyPr wrap="none" anchor="ctr"/>
            <a:lstStyle/>
            <a:p>
              <a:endParaRPr lang="en-GB" dirty="0"/>
            </a:p>
          </p:txBody>
        </p:sp>
        <p:sp>
          <p:nvSpPr>
            <p:cNvPr id="775" name="AutoShape 231"/>
            <p:cNvSpPr>
              <a:spLocks noChangeArrowheads="1"/>
            </p:cNvSpPr>
            <p:nvPr/>
          </p:nvSpPr>
          <p:spPr bwMode="auto">
            <a:xfrm rot="5400000">
              <a:off x="62325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6" name="AutoShape 232"/>
            <p:cNvSpPr>
              <a:spLocks noChangeArrowheads="1"/>
            </p:cNvSpPr>
            <p:nvPr/>
          </p:nvSpPr>
          <p:spPr bwMode="auto">
            <a:xfrm rot="5400000">
              <a:off x="60801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7" name="AutoShape 233"/>
            <p:cNvSpPr>
              <a:spLocks noChangeArrowheads="1"/>
            </p:cNvSpPr>
            <p:nvPr/>
          </p:nvSpPr>
          <p:spPr bwMode="auto">
            <a:xfrm rot="5400000">
              <a:off x="59277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8" name="AutoShape 234"/>
            <p:cNvSpPr>
              <a:spLocks noChangeArrowheads="1"/>
            </p:cNvSpPr>
            <p:nvPr/>
          </p:nvSpPr>
          <p:spPr bwMode="auto">
            <a:xfrm rot="5400000">
              <a:off x="57753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79" name="AutoShape 235"/>
            <p:cNvSpPr>
              <a:spLocks noChangeArrowheads="1"/>
            </p:cNvSpPr>
            <p:nvPr/>
          </p:nvSpPr>
          <p:spPr bwMode="auto">
            <a:xfrm rot="5400000">
              <a:off x="56245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0" name="AutoShape 236"/>
            <p:cNvSpPr>
              <a:spLocks noChangeArrowheads="1"/>
            </p:cNvSpPr>
            <p:nvPr/>
          </p:nvSpPr>
          <p:spPr bwMode="auto">
            <a:xfrm rot="5400000">
              <a:off x="54705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1" name="AutoShape 237"/>
            <p:cNvSpPr>
              <a:spLocks noChangeArrowheads="1"/>
            </p:cNvSpPr>
            <p:nvPr/>
          </p:nvSpPr>
          <p:spPr bwMode="auto">
            <a:xfrm rot="5400000">
              <a:off x="53181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2" name="AutoShape 238"/>
            <p:cNvSpPr>
              <a:spLocks noChangeArrowheads="1"/>
            </p:cNvSpPr>
            <p:nvPr/>
          </p:nvSpPr>
          <p:spPr bwMode="auto">
            <a:xfrm rot="5400000">
              <a:off x="51657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3" name="AutoShape 239"/>
            <p:cNvSpPr>
              <a:spLocks noChangeArrowheads="1"/>
            </p:cNvSpPr>
            <p:nvPr/>
          </p:nvSpPr>
          <p:spPr bwMode="auto">
            <a:xfrm rot="5400000">
              <a:off x="5013367" y="233004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4" name="AutoShape 240"/>
            <p:cNvSpPr>
              <a:spLocks noChangeArrowheads="1"/>
            </p:cNvSpPr>
            <p:nvPr/>
          </p:nvSpPr>
          <p:spPr bwMode="auto">
            <a:xfrm rot="5400000">
              <a:off x="63865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5" name="AutoShape 241"/>
            <p:cNvSpPr>
              <a:spLocks noChangeArrowheads="1"/>
            </p:cNvSpPr>
            <p:nvPr/>
          </p:nvSpPr>
          <p:spPr bwMode="auto">
            <a:xfrm rot="5400000">
              <a:off x="65389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6" name="AutoShape 242"/>
            <p:cNvSpPr>
              <a:spLocks noChangeArrowheads="1"/>
            </p:cNvSpPr>
            <p:nvPr/>
          </p:nvSpPr>
          <p:spPr bwMode="auto">
            <a:xfrm rot="5400000">
              <a:off x="6691355" y="233162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7" name="AutoShape 243"/>
            <p:cNvSpPr>
              <a:spLocks noChangeArrowheads="1"/>
            </p:cNvSpPr>
            <p:nvPr/>
          </p:nvSpPr>
          <p:spPr bwMode="auto">
            <a:xfrm rot="5400000">
              <a:off x="62325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8" name="AutoShape 244"/>
            <p:cNvSpPr>
              <a:spLocks noChangeArrowheads="1"/>
            </p:cNvSpPr>
            <p:nvPr/>
          </p:nvSpPr>
          <p:spPr bwMode="auto">
            <a:xfrm rot="5400000">
              <a:off x="60801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89" name="AutoShape 245"/>
            <p:cNvSpPr>
              <a:spLocks noChangeArrowheads="1"/>
            </p:cNvSpPr>
            <p:nvPr/>
          </p:nvSpPr>
          <p:spPr bwMode="auto">
            <a:xfrm rot="5400000">
              <a:off x="59277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0" name="AutoShape 246"/>
            <p:cNvSpPr>
              <a:spLocks noChangeArrowheads="1"/>
            </p:cNvSpPr>
            <p:nvPr/>
          </p:nvSpPr>
          <p:spPr bwMode="auto">
            <a:xfrm rot="5400000">
              <a:off x="57753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1" name="AutoShape 247"/>
            <p:cNvSpPr>
              <a:spLocks noChangeArrowheads="1"/>
            </p:cNvSpPr>
            <p:nvPr/>
          </p:nvSpPr>
          <p:spPr bwMode="auto">
            <a:xfrm rot="5400000">
              <a:off x="56245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2" name="AutoShape 248"/>
            <p:cNvSpPr>
              <a:spLocks noChangeArrowheads="1"/>
            </p:cNvSpPr>
            <p:nvPr/>
          </p:nvSpPr>
          <p:spPr bwMode="auto">
            <a:xfrm rot="5400000">
              <a:off x="54705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3" name="AutoShape 249"/>
            <p:cNvSpPr>
              <a:spLocks noChangeArrowheads="1"/>
            </p:cNvSpPr>
            <p:nvPr/>
          </p:nvSpPr>
          <p:spPr bwMode="auto">
            <a:xfrm rot="5400000">
              <a:off x="53181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4" name="AutoShape 250"/>
            <p:cNvSpPr>
              <a:spLocks noChangeArrowheads="1"/>
            </p:cNvSpPr>
            <p:nvPr/>
          </p:nvSpPr>
          <p:spPr bwMode="auto">
            <a:xfrm rot="5400000">
              <a:off x="51657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5" name="AutoShape 251"/>
            <p:cNvSpPr>
              <a:spLocks noChangeArrowheads="1"/>
            </p:cNvSpPr>
            <p:nvPr/>
          </p:nvSpPr>
          <p:spPr bwMode="auto">
            <a:xfrm rot="5400000">
              <a:off x="5013367" y="2476090"/>
              <a:ext cx="58737"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6" name="AutoShape 252"/>
            <p:cNvSpPr>
              <a:spLocks noChangeArrowheads="1"/>
            </p:cNvSpPr>
            <p:nvPr/>
          </p:nvSpPr>
          <p:spPr bwMode="auto">
            <a:xfrm rot="5400000">
              <a:off x="63865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7" name="AutoShape 253"/>
            <p:cNvSpPr>
              <a:spLocks noChangeArrowheads="1"/>
            </p:cNvSpPr>
            <p:nvPr/>
          </p:nvSpPr>
          <p:spPr bwMode="auto">
            <a:xfrm rot="5400000">
              <a:off x="65389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8" name="AutoShape 254"/>
            <p:cNvSpPr>
              <a:spLocks noChangeArrowheads="1"/>
            </p:cNvSpPr>
            <p:nvPr/>
          </p:nvSpPr>
          <p:spPr bwMode="auto">
            <a:xfrm rot="5400000">
              <a:off x="6691355" y="2477676"/>
              <a:ext cx="58738"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799" name="AutoShape 255"/>
            <p:cNvSpPr>
              <a:spLocks noChangeArrowheads="1"/>
            </p:cNvSpPr>
            <p:nvPr/>
          </p:nvSpPr>
          <p:spPr bwMode="auto">
            <a:xfrm rot="5400000">
              <a:off x="62317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0" name="AutoShape 256"/>
            <p:cNvSpPr>
              <a:spLocks noChangeArrowheads="1"/>
            </p:cNvSpPr>
            <p:nvPr/>
          </p:nvSpPr>
          <p:spPr bwMode="auto">
            <a:xfrm rot="5400000">
              <a:off x="60793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1" name="AutoShape 257"/>
            <p:cNvSpPr>
              <a:spLocks noChangeArrowheads="1"/>
            </p:cNvSpPr>
            <p:nvPr/>
          </p:nvSpPr>
          <p:spPr bwMode="auto">
            <a:xfrm rot="5400000">
              <a:off x="59269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2" name="AutoShape 258"/>
            <p:cNvSpPr>
              <a:spLocks noChangeArrowheads="1"/>
            </p:cNvSpPr>
            <p:nvPr/>
          </p:nvSpPr>
          <p:spPr bwMode="auto">
            <a:xfrm rot="5400000">
              <a:off x="57745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3" name="AutoShape 259"/>
            <p:cNvSpPr>
              <a:spLocks noChangeArrowheads="1"/>
            </p:cNvSpPr>
            <p:nvPr/>
          </p:nvSpPr>
          <p:spPr bwMode="auto">
            <a:xfrm rot="5400000">
              <a:off x="56237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4" name="AutoShape 260"/>
            <p:cNvSpPr>
              <a:spLocks noChangeArrowheads="1"/>
            </p:cNvSpPr>
            <p:nvPr/>
          </p:nvSpPr>
          <p:spPr bwMode="auto">
            <a:xfrm rot="5400000">
              <a:off x="54697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5" name="AutoShape 261"/>
            <p:cNvSpPr>
              <a:spLocks noChangeArrowheads="1"/>
            </p:cNvSpPr>
            <p:nvPr/>
          </p:nvSpPr>
          <p:spPr bwMode="auto">
            <a:xfrm rot="5400000">
              <a:off x="53173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6" name="AutoShape 262"/>
            <p:cNvSpPr>
              <a:spLocks noChangeArrowheads="1"/>
            </p:cNvSpPr>
            <p:nvPr/>
          </p:nvSpPr>
          <p:spPr bwMode="auto">
            <a:xfrm rot="5400000">
              <a:off x="51649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7" name="AutoShape 263"/>
            <p:cNvSpPr>
              <a:spLocks noChangeArrowheads="1"/>
            </p:cNvSpPr>
            <p:nvPr/>
          </p:nvSpPr>
          <p:spPr bwMode="auto">
            <a:xfrm rot="5400000">
              <a:off x="5012573" y="262134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8" name="AutoShape 264"/>
            <p:cNvSpPr>
              <a:spLocks noChangeArrowheads="1"/>
            </p:cNvSpPr>
            <p:nvPr/>
          </p:nvSpPr>
          <p:spPr bwMode="auto">
            <a:xfrm rot="5400000">
              <a:off x="63857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09" name="AutoShape 265"/>
            <p:cNvSpPr>
              <a:spLocks noChangeArrowheads="1"/>
            </p:cNvSpPr>
            <p:nvPr/>
          </p:nvSpPr>
          <p:spPr bwMode="auto">
            <a:xfrm rot="5400000">
              <a:off x="65381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0" name="AutoShape 266"/>
            <p:cNvSpPr>
              <a:spLocks noChangeArrowheads="1"/>
            </p:cNvSpPr>
            <p:nvPr/>
          </p:nvSpPr>
          <p:spPr bwMode="auto">
            <a:xfrm rot="5400000">
              <a:off x="6690561" y="262293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1" name="AutoShape 267"/>
            <p:cNvSpPr>
              <a:spLocks noChangeArrowheads="1"/>
            </p:cNvSpPr>
            <p:nvPr/>
          </p:nvSpPr>
          <p:spPr bwMode="auto">
            <a:xfrm rot="5400000">
              <a:off x="62317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2" name="AutoShape 268"/>
            <p:cNvSpPr>
              <a:spLocks noChangeArrowheads="1"/>
            </p:cNvSpPr>
            <p:nvPr/>
          </p:nvSpPr>
          <p:spPr bwMode="auto">
            <a:xfrm rot="5400000">
              <a:off x="60793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3" name="AutoShape 269"/>
            <p:cNvSpPr>
              <a:spLocks noChangeArrowheads="1"/>
            </p:cNvSpPr>
            <p:nvPr/>
          </p:nvSpPr>
          <p:spPr bwMode="auto">
            <a:xfrm rot="5400000">
              <a:off x="59269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4" name="AutoShape 270"/>
            <p:cNvSpPr>
              <a:spLocks noChangeArrowheads="1"/>
            </p:cNvSpPr>
            <p:nvPr/>
          </p:nvSpPr>
          <p:spPr bwMode="auto">
            <a:xfrm rot="5400000">
              <a:off x="57745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5" name="AutoShape 271"/>
            <p:cNvSpPr>
              <a:spLocks noChangeArrowheads="1"/>
            </p:cNvSpPr>
            <p:nvPr/>
          </p:nvSpPr>
          <p:spPr bwMode="auto">
            <a:xfrm rot="5400000">
              <a:off x="56237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6" name="AutoShape 272"/>
            <p:cNvSpPr>
              <a:spLocks noChangeArrowheads="1"/>
            </p:cNvSpPr>
            <p:nvPr/>
          </p:nvSpPr>
          <p:spPr bwMode="auto">
            <a:xfrm rot="5400000">
              <a:off x="54697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7" name="AutoShape 273"/>
            <p:cNvSpPr>
              <a:spLocks noChangeArrowheads="1"/>
            </p:cNvSpPr>
            <p:nvPr/>
          </p:nvSpPr>
          <p:spPr bwMode="auto">
            <a:xfrm rot="5400000">
              <a:off x="53173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8" name="AutoShape 274"/>
            <p:cNvSpPr>
              <a:spLocks noChangeArrowheads="1"/>
            </p:cNvSpPr>
            <p:nvPr/>
          </p:nvSpPr>
          <p:spPr bwMode="auto">
            <a:xfrm rot="5400000">
              <a:off x="51649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19" name="AutoShape 275"/>
            <p:cNvSpPr>
              <a:spLocks noChangeArrowheads="1"/>
            </p:cNvSpPr>
            <p:nvPr/>
          </p:nvSpPr>
          <p:spPr bwMode="auto">
            <a:xfrm rot="5400000">
              <a:off x="5012573" y="2767396"/>
              <a:ext cx="60325" cy="61912"/>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20" name="AutoShape 276"/>
            <p:cNvSpPr>
              <a:spLocks noChangeArrowheads="1"/>
            </p:cNvSpPr>
            <p:nvPr/>
          </p:nvSpPr>
          <p:spPr bwMode="auto">
            <a:xfrm rot="5400000">
              <a:off x="63857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21" name="AutoShape 277"/>
            <p:cNvSpPr>
              <a:spLocks noChangeArrowheads="1"/>
            </p:cNvSpPr>
            <p:nvPr/>
          </p:nvSpPr>
          <p:spPr bwMode="auto">
            <a:xfrm rot="5400000">
              <a:off x="65381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822" name="AutoShape 278"/>
            <p:cNvSpPr>
              <a:spLocks noChangeArrowheads="1"/>
            </p:cNvSpPr>
            <p:nvPr/>
          </p:nvSpPr>
          <p:spPr bwMode="auto">
            <a:xfrm rot="5400000">
              <a:off x="6690561" y="2768983"/>
              <a:ext cx="60325" cy="61913"/>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grpSp>
      <p:sp>
        <p:nvSpPr>
          <p:cNvPr id="825" name="TextBox 824"/>
          <p:cNvSpPr txBox="1"/>
          <p:nvPr/>
        </p:nvSpPr>
        <p:spPr>
          <a:xfrm>
            <a:off x="37619" y="1318202"/>
            <a:ext cx="211046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Base population</a:t>
            </a:r>
          </a:p>
        </p:txBody>
      </p:sp>
      <p:cxnSp>
        <p:nvCxnSpPr>
          <p:cNvPr id="828" name="Straight Arrow Connector 827"/>
          <p:cNvCxnSpPr>
            <a:stCxn id="774" idx="3"/>
            <a:endCxn id="829" idx="1"/>
          </p:cNvCxnSpPr>
          <p:nvPr/>
        </p:nvCxnSpPr>
        <p:spPr>
          <a:xfrm flipV="1">
            <a:off x="1944582" y="948631"/>
            <a:ext cx="676070" cy="33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36" name="TextBox 835"/>
          <p:cNvSpPr txBox="1"/>
          <p:nvPr/>
        </p:nvSpPr>
        <p:spPr>
          <a:xfrm>
            <a:off x="7611551" y="652755"/>
            <a:ext cx="4492063"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Inbred lines need to be maintained until final decision about their employment as parents of a cultivar. Even before an </a:t>
            </a:r>
            <a:r>
              <a:rPr lang="en-GB" dirty="0" err="1">
                <a:latin typeface="Arial" panose="020B0604020202020204" pitchFamily="34" charset="0"/>
                <a:cs typeface="Arial" panose="020B0604020202020204" pitchFamily="34" charset="0"/>
              </a:rPr>
              <a:t>expe-rimental</a:t>
            </a:r>
            <a:r>
              <a:rPr lang="en-GB" dirty="0">
                <a:latin typeface="Arial" panose="020B0604020202020204" pitchFamily="34" charset="0"/>
                <a:cs typeface="Arial" panose="020B0604020202020204" pitchFamily="34" charset="0"/>
              </a:rPr>
              <a:t> hybrid is officially released, its lines must be pre-multiplied to not delay marketing of a freshly approved cultivar. And: Several inbred lines may be used for further breeding (so-called ‘second-cycle breeding’). </a:t>
            </a:r>
          </a:p>
        </p:txBody>
      </p:sp>
      <p:sp>
        <p:nvSpPr>
          <p:cNvPr id="850" name="Right Arrow 849"/>
          <p:cNvSpPr/>
          <p:nvPr/>
        </p:nvSpPr>
        <p:spPr>
          <a:xfrm rot="5400000">
            <a:off x="3719516" y="2901171"/>
            <a:ext cx="396875" cy="118542"/>
          </a:xfrm>
          <a:prstGeom prst="rightArrow">
            <a:avLst>
              <a:gd name="adj1" fmla="val 50000"/>
              <a:gd name="adj2" fmla="val 141449"/>
            </a:avLst>
          </a:prstGeom>
          <a:solidFill>
            <a:schemeClr val="tx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1" name="Right Arrow 850"/>
          <p:cNvSpPr/>
          <p:nvPr/>
        </p:nvSpPr>
        <p:spPr>
          <a:xfrm rot="5400000">
            <a:off x="3695117" y="1466176"/>
            <a:ext cx="396875" cy="118542"/>
          </a:xfrm>
          <a:prstGeom prst="rightArrow">
            <a:avLst>
              <a:gd name="adj1" fmla="val 50000"/>
              <a:gd name="adj2" fmla="val 141449"/>
            </a:avLst>
          </a:prstGeom>
          <a:solidFill>
            <a:schemeClr val="tx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4" name="TextBox 863"/>
          <p:cNvSpPr txBox="1"/>
          <p:nvPr/>
        </p:nvSpPr>
        <p:spPr>
          <a:xfrm>
            <a:off x="45953" y="3864313"/>
            <a:ext cx="2360828" cy="2031325"/>
          </a:xfrm>
          <a:prstGeom prst="rect">
            <a:avLst/>
          </a:prstGeom>
          <a:solidFill>
            <a:schemeClr val="bg1"/>
          </a:solidFill>
          <a:ln w="12700">
            <a:solidFill>
              <a:schemeClr val="bg1"/>
            </a:solidFill>
          </a:ln>
          <a:effectLst>
            <a:outerShdw blurRad="50800" dist="38100" dir="2700000" algn="tl" rotWithShape="0">
              <a:schemeClr val="tx1">
                <a:alpha val="40000"/>
              </a:schemeClr>
            </a:outerShdw>
          </a:effectLst>
        </p:spPr>
        <p:txBody>
          <a:bodyPr wrap="square" rtlCol="0">
            <a:spAutoFit/>
          </a:bodyPr>
          <a:lstStyle/>
          <a:p>
            <a:r>
              <a:rPr lang="en-GB" dirty="0">
                <a:latin typeface="Arial" panose="020B0604020202020204" pitchFamily="34" charset="0"/>
                <a:cs typeface="Arial" panose="020B0604020202020204" pitchFamily="34" charset="0"/>
              </a:rPr>
              <a:t>Seed harvested from the field tests (Top-cross-Test and Dial-</a:t>
            </a:r>
            <a:r>
              <a:rPr lang="en-GB" dirty="0" err="1">
                <a:latin typeface="Arial" panose="020B0604020202020204" pitchFamily="34" charset="0"/>
                <a:cs typeface="Arial" panose="020B0604020202020204" pitchFamily="34" charset="0"/>
              </a:rPr>
              <a:t>lel</a:t>
            </a:r>
            <a:r>
              <a:rPr lang="en-GB" dirty="0">
                <a:latin typeface="Arial" panose="020B0604020202020204" pitchFamily="34" charset="0"/>
                <a:cs typeface="Arial" panose="020B0604020202020204" pitchFamily="34" charset="0"/>
              </a:rPr>
              <a:t>-Test) is not used as seed again. </a:t>
            </a:r>
            <a:r>
              <a:rPr lang="en-GB" dirty="0">
                <a:solidFill>
                  <a:schemeClr val="tx1">
                    <a:lumMod val="50000"/>
                    <a:lumOff val="50000"/>
                  </a:schemeClr>
                </a:solidFill>
                <a:latin typeface="Arial" panose="020B0604020202020204" pitchFamily="34" charset="0"/>
                <a:cs typeface="Arial" panose="020B0604020202020204" pitchFamily="34" charset="0"/>
              </a:rPr>
              <a:t>Instead: See coloured arrows. </a:t>
            </a:r>
          </a:p>
        </p:txBody>
      </p:sp>
      <p:sp>
        <p:nvSpPr>
          <p:cNvPr id="826" name="TextBox 825"/>
          <p:cNvSpPr txBox="1"/>
          <p:nvPr/>
        </p:nvSpPr>
        <p:spPr>
          <a:xfrm>
            <a:off x="41272" y="1729803"/>
            <a:ext cx="2376581"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Extract inbred lines as candidates of hybrid cultivars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line breeding; usually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SSD or DH line breeding (enforced selfing needed).</a:t>
            </a:r>
          </a:p>
        </p:txBody>
      </p:sp>
      <p:grpSp>
        <p:nvGrpSpPr>
          <p:cNvPr id="152" name="Group 151"/>
          <p:cNvGrpSpPr/>
          <p:nvPr/>
        </p:nvGrpSpPr>
        <p:grpSpPr>
          <a:xfrm>
            <a:off x="5482167" y="529414"/>
            <a:ext cx="1802360" cy="1762642"/>
            <a:chOff x="5482167" y="520948"/>
            <a:chExt cx="1802360" cy="1762642"/>
          </a:xfrm>
        </p:grpSpPr>
        <p:sp>
          <p:nvSpPr>
            <p:cNvPr id="151" name="Rectangle 150"/>
            <p:cNvSpPr/>
            <p:nvPr/>
          </p:nvSpPr>
          <p:spPr>
            <a:xfrm>
              <a:off x="5482167" y="520948"/>
              <a:ext cx="1802360" cy="176264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90" name="Group 1212"/>
            <p:cNvGrpSpPr>
              <a:grpSpLocks/>
            </p:cNvGrpSpPr>
            <p:nvPr/>
          </p:nvGrpSpPr>
          <p:grpSpPr bwMode="auto">
            <a:xfrm>
              <a:off x="5565206" y="627827"/>
              <a:ext cx="1585912" cy="1584325"/>
              <a:chOff x="495" y="1628"/>
              <a:chExt cx="999" cy="998"/>
            </a:xfrm>
          </p:grpSpPr>
          <p:sp>
            <p:nvSpPr>
              <p:cNvPr id="491" name="AutoShape 1002"/>
              <p:cNvSpPr>
                <a:spLocks noChangeArrowheads="1"/>
              </p:cNvSpPr>
              <p:nvPr/>
            </p:nvSpPr>
            <p:spPr bwMode="auto">
              <a:xfrm rot="16200000">
                <a:off x="586" y="1632"/>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3" name="AutoShape 1003"/>
              <p:cNvSpPr>
                <a:spLocks noChangeArrowheads="1"/>
              </p:cNvSpPr>
              <p:nvPr/>
            </p:nvSpPr>
            <p:spPr bwMode="auto">
              <a:xfrm rot="16200000">
                <a:off x="664" y="1631"/>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4" name="AutoShape 1004"/>
              <p:cNvSpPr>
                <a:spLocks noChangeArrowheads="1"/>
              </p:cNvSpPr>
              <p:nvPr/>
            </p:nvSpPr>
            <p:spPr bwMode="auto">
              <a:xfrm rot="16200000">
                <a:off x="741" y="1632"/>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5" name="AutoShape 1017"/>
              <p:cNvSpPr>
                <a:spLocks noChangeArrowheads="1"/>
              </p:cNvSpPr>
              <p:nvPr/>
            </p:nvSpPr>
            <p:spPr bwMode="auto">
              <a:xfrm rot="16200000">
                <a:off x="817"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2" name="AutoShape 1018"/>
              <p:cNvSpPr>
                <a:spLocks noChangeArrowheads="1"/>
              </p:cNvSpPr>
              <p:nvPr/>
            </p:nvSpPr>
            <p:spPr bwMode="auto">
              <a:xfrm rot="16200000">
                <a:off x="895" y="162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3" name="AutoShape 1019"/>
              <p:cNvSpPr>
                <a:spLocks noChangeArrowheads="1"/>
              </p:cNvSpPr>
              <p:nvPr/>
            </p:nvSpPr>
            <p:spPr bwMode="auto">
              <a:xfrm rot="16200000">
                <a:off x="972"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4" name="AutoShape 1020"/>
              <p:cNvSpPr>
                <a:spLocks noChangeArrowheads="1"/>
              </p:cNvSpPr>
              <p:nvPr/>
            </p:nvSpPr>
            <p:spPr bwMode="auto">
              <a:xfrm rot="16200000">
                <a:off x="1048"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5" name="AutoShape 1021"/>
              <p:cNvSpPr>
                <a:spLocks noChangeArrowheads="1"/>
              </p:cNvSpPr>
              <p:nvPr/>
            </p:nvSpPr>
            <p:spPr bwMode="auto">
              <a:xfrm rot="16200000">
                <a:off x="1126" y="162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6" name="AutoShape 1022"/>
              <p:cNvSpPr>
                <a:spLocks noChangeArrowheads="1"/>
              </p:cNvSpPr>
              <p:nvPr/>
            </p:nvSpPr>
            <p:spPr bwMode="auto">
              <a:xfrm rot="16200000">
                <a:off x="1203"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7" name="AutoShape 1023"/>
              <p:cNvSpPr>
                <a:spLocks noChangeArrowheads="1"/>
              </p:cNvSpPr>
              <p:nvPr/>
            </p:nvSpPr>
            <p:spPr bwMode="auto">
              <a:xfrm rot="16200000">
                <a:off x="1279"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4" name="AutoShape 1024"/>
              <p:cNvSpPr>
                <a:spLocks noChangeArrowheads="1"/>
              </p:cNvSpPr>
              <p:nvPr/>
            </p:nvSpPr>
            <p:spPr bwMode="auto">
              <a:xfrm rot="16200000">
                <a:off x="1357" y="162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5" name="AutoShape 1025"/>
              <p:cNvSpPr>
                <a:spLocks noChangeArrowheads="1"/>
              </p:cNvSpPr>
              <p:nvPr/>
            </p:nvSpPr>
            <p:spPr bwMode="auto">
              <a:xfrm rot="16200000">
                <a:off x="1434" y="162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6" name="AutoShape 1028"/>
              <p:cNvSpPr>
                <a:spLocks noChangeArrowheads="1"/>
              </p:cNvSpPr>
              <p:nvPr/>
            </p:nvSpPr>
            <p:spPr bwMode="auto">
              <a:xfrm>
                <a:off x="495" y="1719"/>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7" name="AutoShape 1029"/>
              <p:cNvSpPr>
                <a:spLocks noChangeArrowheads="1"/>
              </p:cNvSpPr>
              <p:nvPr/>
            </p:nvSpPr>
            <p:spPr bwMode="auto">
              <a:xfrm>
                <a:off x="495" y="1796"/>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8" name="AutoShape 1030"/>
              <p:cNvSpPr>
                <a:spLocks noChangeArrowheads="1"/>
              </p:cNvSpPr>
              <p:nvPr/>
            </p:nvSpPr>
            <p:spPr bwMode="auto">
              <a:xfrm>
                <a:off x="495" y="1874"/>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9" name="AutoShape 1031"/>
              <p:cNvSpPr>
                <a:spLocks noChangeArrowheads="1"/>
              </p:cNvSpPr>
              <p:nvPr/>
            </p:nvSpPr>
            <p:spPr bwMode="auto">
              <a:xfrm>
                <a:off x="498" y="1950"/>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6" name="AutoShape 1032"/>
              <p:cNvSpPr>
                <a:spLocks noChangeArrowheads="1"/>
              </p:cNvSpPr>
              <p:nvPr/>
            </p:nvSpPr>
            <p:spPr bwMode="auto">
              <a:xfrm>
                <a:off x="498" y="2027"/>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7" name="AutoShape 1033"/>
              <p:cNvSpPr>
                <a:spLocks noChangeArrowheads="1"/>
              </p:cNvSpPr>
              <p:nvPr/>
            </p:nvSpPr>
            <p:spPr bwMode="auto">
              <a:xfrm>
                <a:off x="498" y="2105"/>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8" name="AutoShape 1034"/>
              <p:cNvSpPr>
                <a:spLocks noChangeArrowheads="1"/>
              </p:cNvSpPr>
              <p:nvPr/>
            </p:nvSpPr>
            <p:spPr bwMode="auto">
              <a:xfrm>
                <a:off x="498" y="2181"/>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9" name="AutoShape 1035"/>
              <p:cNvSpPr>
                <a:spLocks noChangeArrowheads="1"/>
              </p:cNvSpPr>
              <p:nvPr/>
            </p:nvSpPr>
            <p:spPr bwMode="auto">
              <a:xfrm>
                <a:off x="498" y="2258"/>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0" name="AutoShape 1036"/>
              <p:cNvSpPr>
                <a:spLocks noChangeArrowheads="1"/>
              </p:cNvSpPr>
              <p:nvPr/>
            </p:nvSpPr>
            <p:spPr bwMode="auto">
              <a:xfrm>
                <a:off x="498" y="2336"/>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1" name="AutoShape 1037"/>
              <p:cNvSpPr>
                <a:spLocks noChangeArrowheads="1"/>
              </p:cNvSpPr>
              <p:nvPr/>
            </p:nvSpPr>
            <p:spPr bwMode="auto">
              <a:xfrm>
                <a:off x="498" y="2412"/>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8" name="AutoShape 1038"/>
              <p:cNvSpPr>
                <a:spLocks noChangeArrowheads="1"/>
              </p:cNvSpPr>
              <p:nvPr/>
            </p:nvSpPr>
            <p:spPr bwMode="auto">
              <a:xfrm>
                <a:off x="498" y="2489"/>
                <a:ext cx="27" cy="27"/>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9" name="AutoShape 1039"/>
              <p:cNvSpPr>
                <a:spLocks noChangeArrowheads="1"/>
              </p:cNvSpPr>
              <p:nvPr/>
            </p:nvSpPr>
            <p:spPr bwMode="auto">
              <a:xfrm>
                <a:off x="498" y="2567"/>
                <a:ext cx="27" cy="25"/>
              </a:xfrm>
              <a:prstGeom prst="octagon">
                <a:avLst>
                  <a:gd name="adj" fmla="val 29287"/>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0" name="Rectangle 1006"/>
              <p:cNvSpPr>
                <a:spLocks noChangeArrowheads="1"/>
              </p:cNvSpPr>
              <p:nvPr/>
            </p:nvSpPr>
            <p:spPr bwMode="auto">
              <a:xfrm>
                <a:off x="587" y="1702"/>
                <a:ext cx="907" cy="924"/>
              </a:xfrm>
              <a:prstGeom prst="rect">
                <a:avLst/>
              </a:prstGeom>
              <a:solidFill>
                <a:schemeClr val="bg1">
                  <a:alpha val="60001"/>
                </a:schemeClr>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2" name="AutoShape 1042"/>
              <p:cNvSpPr>
                <a:spLocks noChangeArrowheads="1"/>
              </p:cNvSpPr>
              <p:nvPr/>
            </p:nvSpPr>
            <p:spPr bwMode="auto">
              <a:xfrm rot="16200000">
                <a:off x="676" y="1715"/>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3" name="AutoShape 1043"/>
              <p:cNvSpPr>
                <a:spLocks noChangeArrowheads="1"/>
              </p:cNvSpPr>
              <p:nvPr/>
            </p:nvSpPr>
            <p:spPr bwMode="auto">
              <a:xfrm rot="16200000">
                <a:off x="753" y="1716"/>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69" name="AutoShape 1044"/>
              <p:cNvSpPr>
                <a:spLocks noChangeArrowheads="1"/>
              </p:cNvSpPr>
              <p:nvPr/>
            </p:nvSpPr>
            <p:spPr bwMode="auto">
              <a:xfrm rot="16200000">
                <a:off x="829"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5" name="AutoShape 1045"/>
              <p:cNvSpPr>
                <a:spLocks noChangeArrowheads="1"/>
              </p:cNvSpPr>
              <p:nvPr/>
            </p:nvSpPr>
            <p:spPr bwMode="auto">
              <a:xfrm rot="16200000">
                <a:off x="907" y="171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21" name="AutoShape 1046"/>
              <p:cNvSpPr>
                <a:spLocks noChangeArrowheads="1"/>
              </p:cNvSpPr>
              <p:nvPr/>
            </p:nvSpPr>
            <p:spPr bwMode="auto">
              <a:xfrm rot="16200000">
                <a:off x="984"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73" name="AutoShape 1047"/>
              <p:cNvSpPr>
                <a:spLocks noChangeArrowheads="1"/>
              </p:cNvSpPr>
              <p:nvPr/>
            </p:nvSpPr>
            <p:spPr bwMode="auto">
              <a:xfrm rot="16200000">
                <a:off x="1060"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73" name="AutoShape 1048"/>
              <p:cNvSpPr>
                <a:spLocks noChangeArrowheads="1"/>
              </p:cNvSpPr>
              <p:nvPr/>
            </p:nvSpPr>
            <p:spPr bwMode="auto">
              <a:xfrm rot="16200000">
                <a:off x="1138" y="171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23" name="AutoShape 1049"/>
              <p:cNvSpPr>
                <a:spLocks noChangeArrowheads="1"/>
              </p:cNvSpPr>
              <p:nvPr/>
            </p:nvSpPr>
            <p:spPr bwMode="auto">
              <a:xfrm rot="16200000">
                <a:off x="1215"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27" name="AutoShape 1050"/>
              <p:cNvSpPr>
                <a:spLocks noChangeArrowheads="1"/>
              </p:cNvSpPr>
              <p:nvPr/>
            </p:nvSpPr>
            <p:spPr bwMode="auto">
              <a:xfrm rot="16200000">
                <a:off x="1291"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0" name="AutoShape 1051"/>
              <p:cNvSpPr>
                <a:spLocks noChangeArrowheads="1"/>
              </p:cNvSpPr>
              <p:nvPr/>
            </p:nvSpPr>
            <p:spPr bwMode="auto">
              <a:xfrm rot="16200000">
                <a:off x="1369" y="171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1" name="AutoShape 1052"/>
              <p:cNvSpPr>
                <a:spLocks noChangeArrowheads="1"/>
              </p:cNvSpPr>
              <p:nvPr/>
            </p:nvSpPr>
            <p:spPr bwMode="auto">
              <a:xfrm rot="16200000">
                <a:off x="1446" y="171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2" name="AutoShape 1054"/>
              <p:cNvSpPr>
                <a:spLocks noChangeArrowheads="1"/>
              </p:cNvSpPr>
              <p:nvPr/>
            </p:nvSpPr>
            <p:spPr bwMode="auto">
              <a:xfrm rot="16200000">
                <a:off x="596" y="179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3" name="AutoShape 1056"/>
              <p:cNvSpPr>
                <a:spLocks noChangeArrowheads="1"/>
              </p:cNvSpPr>
              <p:nvPr/>
            </p:nvSpPr>
            <p:spPr bwMode="auto">
              <a:xfrm rot="16200000">
                <a:off x="751" y="179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4" name="AutoShape 1057"/>
              <p:cNvSpPr>
                <a:spLocks noChangeArrowheads="1"/>
              </p:cNvSpPr>
              <p:nvPr/>
            </p:nvSpPr>
            <p:spPr bwMode="auto">
              <a:xfrm rot="16200000">
                <a:off x="827"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5" name="AutoShape 1058"/>
              <p:cNvSpPr>
                <a:spLocks noChangeArrowheads="1"/>
              </p:cNvSpPr>
              <p:nvPr/>
            </p:nvSpPr>
            <p:spPr bwMode="auto">
              <a:xfrm rot="16200000">
                <a:off x="905" y="178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2" name="AutoShape 1059"/>
              <p:cNvSpPr>
                <a:spLocks noChangeArrowheads="1"/>
              </p:cNvSpPr>
              <p:nvPr/>
            </p:nvSpPr>
            <p:spPr bwMode="auto">
              <a:xfrm rot="16200000">
                <a:off x="982"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4" name="AutoShape 1060"/>
              <p:cNvSpPr>
                <a:spLocks noChangeArrowheads="1"/>
              </p:cNvSpPr>
              <p:nvPr/>
            </p:nvSpPr>
            <p:spPr bwMode="auto">
              <a:xfrm rot="16200000">
                <a:off x="1058"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5" name="AutoShape 1061"/>
              <p:cNvSpPr>
                <a:spLocks noChangeArrowheads="1"/>
              </p:cNvSpPr>
              <p:nvPr/>
            </p:nvSpPr>
            <p:spPr bwMode="auto">
              <a:xfrm rot="16200000">
                <a:off x="1136" y="178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6" name="AutoShape 1062"/>
              <p:cNvSpPr>
                <a:spLocks noChangeArrowheads="1"/>
              </p:cNvSpPr>
              <p:nvPr/>
            </p:nvSpPr>
            <p:spPr bwMode="auto">
              <a:xfrm rot="16200000">
                <a:off x="1213"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7" name="AutoShape 1063"/>
              <p:cNvSpPr>
                <a:spLocks noChangeArrowheads="1"/>
              </p:cNvSpPr>
              <p:nvPr/>
            </p:nvSpPr>
            <p:spPr bwMode="auto">
              <a:xfrm rot="16200000">
                <a:off x="1289"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4" name="AutoShape 1064"/>
              <p:cNvSpPr>
                <a:spLocks noChangeArrowheads="1"/>
              </p:cNvSpPr>
              <p:nvPr/>
            </p:nvSpPr>
            <p:spPr bwMode="auto">
              <a:xfrm rot="16200000">
                <a:off x="1367" y="178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8" name="AutoShape 1065"/>
              <p:cNvSpPr>
                <a:spLocks noChangeArrowheads="1"/>
              </p:cNvSpPr>
              <p:nvPr/>
            </p:nvSpPr>
            <p:spPr bwMode="auto">
              <a:xfrm rot="16200000">
                <a:off x="1444" y="179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0" name="AutoShape 1067"/>
              <p:cNvSpPr>
                <a:spLocks noChangeArrowheads="1"/>
              </p:cNvSpPr>
              <p:nvPr/>
            </p:nvSpPr>
            <p:spPr bwMode="auto">
              <a:xfrm rot="16200000">
                <a:off x="596" y="187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1" name="AutoShape 1068"/>
              <p:cNvSpPr>
                <a:spLocks noChangeArrowheads="1"/>
              </p:cNvSpPr>
              <p:nvPr/>
            </p:nvSpPr>
            <p:spPr bwMode="auto">
              <a:xfrm rot="16200000">
                <a:off x="674" y="187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2" name="AutoShape 1070"/>
              <p:cNvSpPr>
                <a:spLocks noChangeArrowheads="1"/>
              </p:cNvSpPr>
              <p:nvPr/>
            </p:nvSpPr>
            <p:spPr bwMode="auto">
              <a:xfrm rot="16200000">
                <a:off x="827"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3" name="AutoShape 1071"/>
              <p:cNvSpPr>
                <a:spLocks noChangeArrowheads="1"/>
              </p:cNvSpPr>
              <p:nvPr/>
            </p:nvSpPr>
            <p:spPr bwMode="auto">
              <a:xfrm rot="16200000">
                <a:off x="905" y="18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5" name="AutoShape 1072"/>
              <p:cNvSpPr>
                <a:spLocks noChangeArrowheads="1"/>
              </p:cNvSpPr>
              <p:nvPr/>
            </p:nvSpPr>
            <p:spPr bwMode="auto">
              <a:xfrm rot="16200000">
                <a:off x="982"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6" name="AutoShape 1073"/>
              <p:cNvSpPr>
                <a:spLocks noChangeArrowheads="1"/>
              </p:cNvSpPr>
              <p:nvPr/>
            </p:nvSpPr>
            <p:spPr bwMode="auto">
              <a:xfrm rot="16200000">
                <a:off x="1058"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2" name="AutoShape 1074"/>
              <p:cNvSpPr>
                <a:spLocks noChangeArrowheads="1"/>
              </p:cNvSpPr>
              <p:nvPr/>
            </p:nvSpPr>
            <p:spPr bwMode="auto">
              <a:xfrm rot="16200000">
                <a:off x="1136" y="18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3" name="AutoShape 1075"/>
              <p:cNvSpPr>
                <a:spLocks noChangeArrowheads="1"/>
              </p:cNvSpPr>
              <p:nvPr/>
            </p:nvSpPr>
            <p:spPr bwMode="auto">
              <a:xfrm rot="16200000">
                <a:off x="1213"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4" name="AutoShape 1076"/>
              <p:cNvSpPr>
                <a:spLocks noChangeArrowheads="1"/>
              </p:cNvSpPr>
              <p:nvPr/>
            </p:nvSpPr>
            <p:spPr bwMode="auto">
              <a:xfrm rot="16200000">
                <a:off x="1289"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5" name="AutoShape 1077"/>
              <p:cNvSpPr>
                <a:spLocks noChangeArrowheads="1"/>
              </p:cNvSpPr>
              <p:nvPr/>
            </p:nvSpPr>
            <p:spPr bwMode="auto">
              <a:xfrm rot="16200000">
                <a:off x="1367" y="18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6" name="AutoShape 1078"/>
              <p:cNvSpPr>
                <a:spLocks noChangeArrowheads="1"/>
              </p:cNvSpPr>
              <p:nvPr/>
            </p:nvSpPr>
            <p:spPr bwMode="auto">
              <a:xfrm rot="16200000">
                <a:off x="1444" y="18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7" name="AutoShape 1080"/>
              <p:cNvSpPr>
                <a:spLocks noChangeArrowheads="1"/>
              </p:cNvSpPr>
              <p:nvPr/>
            </p:nvSpPr>
            <p:spPr bwMode="auto">
              <a:xfrm rot="16200000">
                <a:off x="594" y="1955"/>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8" name="AutoShape 1081"/>
              <p:cNvSpPr>
                <a:spLocks noChangeArrowheads="1"/>
              </p:cNvSpPr>
              <p:nvPr/>
            </p:nvSpPr>
            <p:spPr bwMode="auto">
              <a:xfrm rot="16200000">
                <a:off x="672" y="1954"/>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9" name="AutoShape 1082"/>
              <p:cNvSpPr>
                <a:spLocks noChangeArrowheads="1"/>
              </p:cNvSpPr>
              <p:nvPr/>
            </p:nvSpPr>
            <p:spPr bwMode="auto">
              <a:xfrm rot="16200000">
                <a:off x="749" y="1955"/>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0" name="AutoShape 1084"/>
              <p:cNvSpPr>
                <a:spLocks noChangeArrowheads="1"/>
              </p:cNvSpPr>
              <p:nvPr/>
            </p:nvSpPr>
            <p:spPr bwMode="auto">
              <a:xfrm rot="16200000">
                <a:off x="903" y="195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1" name="AutoShape 1085"/>
              <p:cNvSpPr>
                <a:spLocks noChangeArrowheads="1"/>
              </p:cNvSpPr>
              <p:nvPr/>
            </p:nvSpPr>
            <p:spPr bwMode="auto">
              <a:xfrm rot="16200000">
                <a:off x="980"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2" name="AutoShape 1086"/>
              <p:cNvSpPr>
                <a:spLocks noChangeArrowheads="1"/>
              </p:cNvSpPr>
              <p:nvPr/>
            </p:nvSpPr>
            <p:spPr bwMode="auto">
              <a:xfrm rot="16200000">
                <a:off x="1056"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3" name="AutoShape 1087"/>
              <p:cNvSpPr>
                <a:spLocks noChangeArrowheads="1"/>
              </p:cNvSpPr>
              <p:nvPr/>
            </p:nvSpPr>
            <p:spPr bwMode="auto">
              <a:xfrm rot="16200000">
                <a:off x="1134" y="195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4" name="AutoShape 1088"/>
              <p:cNvSpPr>
                <a:spLocks noChangeArrowheads="1"/>
              </p:cNvSpPr>
              <p:nvPr/>
            </p:nvSpPr>
            <p:spPr bwMode="auto">
              <a:xfrm rot="16200000">
                <a:off x="1211"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5" name="AutoShape 1089"/>
              <p:cNvSpPr>
                <a:spLocks noChangeArrowheads="1"/>
              </p:cNvSpPr>
              <p:nvPr/>
            </p:nvSpPr>
            <p:spPr bwMode="auto">
              <a:xfrm rot="16200000">
                <a:off x="1287"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6" name="AutoShape 1090"/>
              <p:cNvSpPr>
                <a:spLocks noChangeArrowheads="1"/>
              </p:cNvSpPr>
              <p:nvPr/>
            </p:nvSpPr>
            <p:spPr bwMode="auto">
              <a:xfrm rot="16200000">
                <a:off x="1365" y="195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7" name="AutoShape 1091"/>
              <p:cNvSpPr>
                <a:spLocks noChangeArrowheads="1"/>
              </p:cNvSpPr>
              <p:nvPr/>
            </p:nvSpPr>
            <p:spPr bwMode="auto">
              <a:xfrm rot="16200000">
                <a:off x="1442" y="195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8" name="AutoShape 1092"/>
              <p:cNvSpPr>
                <a:spLocks noChangeArrowheads="1"/>
              </p:cNvSpPr>
              <p:nvPr/>
            </p:nvSpPr>
            <p:spPr bwMode="auto">
              <a:xfrm rot="16200000">
                <a:off x="595" y="202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9" name="AutoShape 1093"/>
              <p:cNvSpPr>
                <a:spLocks noChangeArrowheads="1"/>
              </p:cNvSpPr>
              <p:nvPr/>
            </p:nvSpPr>
            <p:spPr bwMode="auto">
              <a:xfrm rot="16200000">
                <a:off x="673" y="202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0" name="AutoShape 1094"/>
              <p:cNvSpPr>
                <a:spLocks noChangeArrowheads="1"/>
              </p:cNvSpPr>
              <p:nvPr/>
            </p:nvSpPr>
            <p:spPr bwMode="auto">
              <a:xfrm rot="16200000">
                <a:off x="750" y="202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1" name="AutoShape 1095"/>
              <p:cNvSpPr>
                <a:spLocks noChangeArrowheads="1"/>
              </p:cNvSpPr>
              <p:nvPr/>
            </p:nvSpPr>
            <p:spPr bwMode="auto">
              <a:xfrm rot="16200000">
                <a:off x="826"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2" name="AutoShape 1097"/>
              <p:cNvSpPr>
                <a:spLocks noChangeArrowheads="1"/>
              </p:cNvSpPr>
              <p:nvPr/>
            </p:nvSpPr>
            <p:spPr bwMode="auto">
              <a:xfrm rot="16200000">
                <a:off x="981"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3" name="AutoShape 1098"/>
              <p:cNvSpPr>
                <a:spLocks noChangeArrowheads="1"/>
              </p:cNvSpPr>
              <p:nvPr/>
            </p:nvSpPr>
            <p:spPr bwMode="auto">
              <a:xfrm rot="16200000">
                <a:off x="1057"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4" name="AutoShape 1099"/>
              <p:cNvSpPr>
                <a:spLocks noChangeArrowheads="1"/>
              </p:cNvSpPr>
              <p:nvPr/>
            </p:nvSpPr>
            <p:spPr bwMode="auto">
              <a:xfrm rot="16200000">
                <a:off x="1135" y="201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5" name="AutoShape 1100"/>
              <p:cNvSpPr>
                <a:spLocks noChangeArrowheads="1"/>
              </p:cNvSpPr>
              <p:nvPr/>
            </p:nvSpPr>
            <p:spPr bwMode="auto">
              <a:xfrm rot="16200000">
                <a:off x="1212"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6" name="AutoShape 1101"/>
              <p:cNvSpPr>
                <a:spLocks noChangeArrowheads="1"/>
              </p:cNvSpPr>
              <p:nvPr/>
            </p:nvSpPr>
            <p:spPr bwMode="auto">
              <a:xfrm rot="16200000">
                <a:off x="1288"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7" name="AutoShape 1102"/>
              <p:cNvSpPr>
                <a:spLocks noChangeArrowheads="1"/>
              </p:cNvSpPr>
              <p:nvPr/>
            </p:nvSpPr>
            <p:spPr bwMode="auto">
              <a:xfrm rot="16200000">
                <a:off x="1366" y="201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8" name="AutoShape 1103"/>
              <p:cNvSpPr>
                <a:spLocks noChangeArrowheads="1"/>
              </p:cNvSpPr>
              <p:nvPr/>
            </p:nvSpPr>
            <p:spPr bwMode="auto">
              <a:xfrm rot="16200000">
                <a:off x="1443" y="202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9" name="AutoShape 1104"/>
              <p:cNvSpPr>
                <a:spLocks noChangeArrowheads="1"/>
              </p:cNvSpPr>
              <p:nvPr/>
            </p:nvSpPr>
            <p:spPr bwMode="auto">
              <a:xfrm rot="16200000">
                <a:off x="593" y="210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0" name="AutoShape 1105"/>
              <p:cNvSpPr>
                <a:spLocks noChangeArrowheads="1"/>
              </p:cNvSpPr>
              <p:nvPr/>
            </p:nvSpPr>
            <p:spPr bwMode="auto">
              <a:xfrm rot="16200000">
                <a:off x="671" y="209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1" name="AutoShape 1106"/>
              <p:cNvSpPr>
                <a:spLocks noChangeArrowheads="1"/>
              </p:cNvSpPr>
              <p:nvPr/>
            </p:nvSpPr>
            <p:spPr bwMode="auto">
              <a:xfrm rot="16200000">
                <a:off x="748" y="210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2" name="AutoShape 1107"/>
              <p:cNvSpPr>
                <a:spLocks noChangeArrowheads="1"/>
              </p:cNvSpPr>
              <p:nvPr/>
            </p:nvSpPr>
            <p:spPr bwMode="auto">
              <a:xfrm rot="16200000">
                <a:off x="824"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3" name="AutoShape 1108"/>
              <p:cNvSpPr>
                <a:spLocks noChangeArrowheads="1"/>
              </p:cNvSpPr>
              <p:nvPr/>
            </p:nvSpPr>
            <p:spPr bwMode="auto">
              <a:xfrm rot="16200000">
                <a:off x="902" y="209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4" name="AutoShape 1110"/>
              <p:cNvSpPr>
                <a:spLocks noChangeArrowheads="1"/>
              </p:cNvSpPr>
              <p:nvPr/>
            </p:nvSpPr>
            <p:spPr bwMode="auto">
              <a:xfrm rot="16200000">
                <a:off x="1055"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5" name="AutoShape 1111"/>
              <p:cNvSpPr>
                <a:spLocks noChangeArrowheads="1"/>
              </p:cNvSpPr>
              <p:nvPr/>
            </p:nvSpPr>
            <p:spPr bwMode="auto">
              <a:xfrm rot="16200000">
                <a:off x="1133" y="209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6" name="AutoShape 1112"/>
              <p:cNvSpPr>
                <a:spLocks noChangeArrowheads="1"/>
              </p:cNvSpPr>
              <p:nvPr/>
            </p:nvSpPr>
            <p:spPr bwMode="auto">
              <a:xfrm rot="16200000">
                <a:off x="1210"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7" name="AutoShape 1113"/>
              <p:cNvSpPr>
                <a:spLocks noChangeArrowheads="1"/>
              </p:cNvSpPr>
              <p:nvPr/>
            </p:nvSpPr>
            <p:spPr bwMode="auto">
              <a:xfrm rot="16200000">
                <a:off x="1286"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8" name="AutoShape 1114"/>
              <p:cNvSpPr>
                <a:spLocks noChangeArrowheads="1"/>
              </p:cNvSpPr>
              <p:nvPr/>
            </p:nvSpPr>
            <p:spPr bwMode="auto">
              <a:xfrm rot="16200000">
                <a:off x="1364" y="209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9" name="AutoShape 1115"/>
              <p:cNvSpPr>
                <a:spLocks noChangeArrowheads="1"/>
              </p:cNvSpPr>
              <p:nvPr/>
            </p:nvSpPr>
            <p:spPr bwMode="auto">
              <a:xfrm rot="16200000">
                <a:off x="1441" y="209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0" name="AutoShape 1117"/>
              <p:cNvSpPr>
                <a:spLocks noChangeArrowheads="1"/>
              </p:cNvSpPr>
              <p:nvPr/>
            </p:nvSpPr>
            <p:spPr bwMode="auto">
              <a:xfrm rot="16200000">
                <a:off x="593" y="218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1" name="AutoShape 1118"/>
              <p:cNvSpPr>
                <a:spLocks noChangeArrowheads="1"/>
              </p:cNvSpPr>
              <p:nvPr/>
            </p:nvSpPr>
            <p:spPr bwMode="auto">
              <a:xfrm rot="16200000">
                <a:off x="671" y="217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2" name="AutoShape 1119"/>
              <p:cNvSpPr>
                <a:spLocks noChangeArrowheads="1"/>
              </p:cNvSpPr>
              <p:nvPr/>
            </p:nvSpPr>
            <p:spPr bwMode="auto">
              <a:xfrm rot="16200000">
                <a:off x="748" y="218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3" name="AutoShape 1120"/>
              <p:cNvSpPr>
                <a:spLocks noChangeArrowheads="1"/>
              </p:cNvSpPr>
              <p:nvPr/>
            </p:nvSpPr>
            <p:spPr bwMode="auto">
              <a:xfrm rot="16200000">
                <a:off x="824"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4" name="AutoShape 1121"/>
              <p:cNvSpPr>
                <a:spLocks noChangeArrowheads="1"/>
              </p:cNvSpPr>
              <p:nvPr/>
            </p:nvSpPr>
            <p:spPr bwMode="auto">
              <a:xfrm rot="16200000">
                <a:off x="902" y="217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5" name="AutoShape 1122"/>
              <p:cNvSpPr>
                <a:spLocks noChangeArrowheads="1"/>
              </p:cNvSpPr>
              <p:nvPr/>
            </p:nvSpPr>
            <p:spPr bwMode="auto">
              <a:xfrm rot="16200000">
                <a:off x="979"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6" name="AutoShape 1124"/>
              <p:cNvSpPr>
                <a:spLocks noChangeArrowheads="1"/>
              </p:cNvSpPr>
              <p:nvPr/>
            </p:nvSpPr>
            <p:spPr bwMode="auto">
              <a:xfrm rot="16200000">
                <a:off x="1133" y="217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7" name="AutoShape 1125"/>
              <p:cNvSpPr>
                <a:spLocks noChangeArrowheads="1"/>
              </p:cNvSpPr>
              <p:nvPr/>
            </p:nvSpPr>
            <p:spPr bwMode="auto">
              <a:xfrm rot="16200000">
                <a:off x="1210"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8" name="AutoShape 1126"/>
              <p:cNvSpPr>
                <a:spLocks noChangeArrowheads="1"/>
              </p:cNvSpPr>
              <p:nvPr/>
            </p:nvSpPr>
            <p:spPr bwMode="auto">
              <a:xfrm rot="16200000">
                <a:off x="1286"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9" name="AutoShape 1127"/>
              <p:cNvSpPr>
                <a:spLocks noChangeArrowheads="1"/>
              </p:cNvSpPr>
              <p:nvPr/>
            </p:nvSpPr>
            <p:spPr bwMode="auto">
              <a:xfrm rot="16200000">
                <a:off x="1364" y="2176"/>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0" name="AutoShape 1128"/>
              <p:cNvSpPr>
                <a:spLocks noChangeArrowheads="1"/>
              </p:cNvSpPr>
              <p:nvPr/>
            </p:nvSpPr>
            <p:spPr bwMode="auto">
              <a:xfrm rot="16200000">
                <a:off x="1441" y="2177"/>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1" name="AutoShape 1130"/>
              <p:cNvSpPr>
                <a:spLocks noChangeArrowheads="1"/>
              </p:cNvSpPr>
              <p:nvPr/>
            </p:nvSpPr>
            <p:spPr bwMode="auto">
              <a:xfrm rot="16200000">
                <a:off x="594" y="226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2" name="AutoShape 1131"/>
              <p:cNvSpPr>
                <a:spLocks noChangeArrowheads="1"/>
              </p:cNvSpPr>
              <p:nvPr/>
            </p:nvSpPr>
            <p:spPr bwMode="auto">
              <a:xfrm rot="16200000">
                <a:off x="672" y="2261"/>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3" name="AutoShape 1132"/>
              <p:cNvSpPr>
                <a:spLocks noChangeArrowheads="1"/>
              </p:cNvSpPr>
              <p:nvPr/>
            </p:nvSpPr>
            <p:spPr bwMode="auto">
              <a:xfrm rot="16200000">
                <a:off x="749" y="2262"/>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4" name="AutoShape 1133"/>
              <p:cNvSpPr>
                <a:spLocks noChangeArrowheads="1"/>
              </p:cNvSpPr>
              <p:nvPr/>
            </p:nvSpPr>
            <p:spPr bwMode="auto">
              <a:xfrm rot="16200000">
                <a:off x="825"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5" name="AutoShape 1134"/>
              <p:cNvSpPr>
                <a:spLocks noChangeArrowheads="1"/>
              </p:cNvSpPr>
              <p:nvPr/>
            </p:nvSpPr>
            <p:spPr bwMode="auto">
              <a:xfrm rot="16200000">
                <a:off x="903" y="2258"/>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6" name="AutoShape 1135"/>
              <p:cNvSpPr>
                <a:spLocks noChangeArrowheads="1"/>
              </p:cNvSpPr>
              <p:nvPr/>
            </p:nvSpPr>
            <p:spPr bwMode="auto">
              <a:xfrm rot="16200000">
                <a:off x="980"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7" name="AutoShape 1136"/>
              <p:cNvSpPr>
                <a:spLocks noChangeArrowheads="1"/>
              </p:cNvSpPr>
              <p:nvPr/>
            </p:nvSpPr>
            <p:spPr bwMode="auto">
              <a:xfrm rot="16200000">
                <a:off x="1056"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8" name="AutoShape 1138"/>
              <p:cNvSpPr>
                <a:spLocks noChangeArrowheads="1"/>
              </p:cNvSpPr>
              <p:nvPr/>
            </p:nvSpPr>
            <p:spPr bwMode="auto">
              <a:xfrm rot="16200000">
                <a:off x="1211"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9" name="AutoShape 1139"/>
              <p:cNvSpPr>
                <a:spLocks noChangeArrowheads="1"/>
              </p:cNvSpPr>
              <p:nvPr/>
            </p:nvSpPr>
            <p:spPr bwMode="auto">
              <a:xfrm rot="16200000">
                <a:off x="1287"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0" name="AutoShape 1140"/>
              <p:cNvSpPr>
                <a:spLocks noChangeArrowheads="1"/>
              </p:cNvSpPr>
              <p:nvPr/>
            </p:nvSpPr>
            <p:spPr bwMode="auto">
              <a:xfrm rot="16200000">
                <a:off x="1365" y="2258"/>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1" name="AutoShape 1141"/>
              <p:cNvSpPr>
                <a:spLocks noChangeArrowheads="1"/>
              </p:cNvSpPr>
              <p:nvPr/>
            </p:nvSpPr>
            <p:spPr bwMode="auto">
              <a:xfrm rot="16200000">
                <a:off x="1442" y="2259"/>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2" name="AutoShape 1142"/>
              <p:cNvSpPr>
                <a:spLocks noChangeArrowheads="1"/>
              </p:cNvSpPr>
              <p:nvPr/>
            </p:nvSpPr>
            <p:spPr bwMode="auto">
              <a:xfrm rot="16200000">
                <a:off x="596" y="2334"/>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3" name="AutoShape 1143"/>
              <p:cNvSpPr>
                <a:spLocks noChangeArrowheads="1"/>
              </p:cNvSpPr>
              <p:nvPr/>
            </p:nvSpPr>
            <p:spPr bwMode="auto">
              <a:xfrm rot="16200000">
                <a:off x="674" y="2333"/>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4" name="AutoShape 1144"/>
              <p:cNvSpPr>
                <a:spLocks noChangeArrowheads="1"/>
              </p:cNvSpPr>
              <p:nvPr/>
            </p:nvSpPr>
            <p:spPr bwMode="auto">
              <a:xfrm rot="16200000">
                <a:off x="751" y="2334"/>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5" name="AutoShape 1145"/>
              <p:cNvSpPr>
                <a:spLocks noChangeArrowheads="1"/>
              </p:cNvSpPr>
              <p:nvPr/>
            </p:nvSpPr>
            <p:spPr bwMode="auto">
              <a:xfrm rot="16200000">
                <a:off x="827"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6" name="AutoShape 1146"/>
              <p:cNvSpPr>
                <a:spLocks noChangeArrowheads="1"/>
              </p:cNvSpPr>
              <p:nvPr/>
            </p:nvSpPr>
            <p:spPr bwMode="auto">
              <a:xfrm rot="16200000">
                <a:off x="905" y="233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7" name="AutoShape 1147"/>
              <p:cNvSpPr>
                <a:spLocks noChangeArrowheads="1"/>
              </p:cNvSpPr>
              <p:nvPr/>
            </p:nvSpPr>
            <p:spPr bwMode="auto">
              <a:xfrm rot="16200000">
                <a:off x="982"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8" name="AutoShape 1148"/>
              <p:cNvSpPr>
                <a:spLocks noChangeArrowheads="1"/>
              </p:cNvSpPr>
              <p:nvPr/>
            </p:nvSpPr>
            <p:spPr bwMode="auto">
              <a:xfrm rot="16200000">
                <a:off x="1058"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9" name="AutoShape 1149"/>
              <p:cNvSpPr>
                <a:spLocks noChangeArrowheads="1"/>
              </p:cNvSpPr>
              <p:nvPr/>
            </p:nvSpPr>
            <p:spPr bwMode="auto">
              <a:xfrm rot="16200000">
                <a:off x="1136" y="233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0" name="AutoShape 1151"/>
              <p:cNvSpPr>
                <a:spLocks noChangeArrowheads="1"/>
              </p:cNvSpPr>
              <p:nvPr/>
            </p:nvSpPr>
            <p:spPr bwMode="auto">
              <a:xfrm rot="16200000">
                <a:off x="1289"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1" name="AutoShape 1152"/>
              <p:cNvSpPr>
                <a:spLocks noChangeArrowheads="1"/>
              </p:cNvSpPr>
              <p:nvPr/>
            </p:nvSpPr>
            <p:spPr bwMode="auto">
              <a:xfrm rot="16200000">
                <a:off x="1367" y="233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2" name="AutoShape 1153"/>
              <p:cNvSpPr>
                <a:spLocks noChangeArrowheads="1"/>
              </p:cNvSpPr>
              <p:nvPr/>
            </p:nvSpPr>
            <p:spPr bwMode="auto">
              <a:xfrm rot="16200000">
                <a:off x="1444" y="233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3" name="AutoShape 1154"/>
              <p:cNvSpPr>
                <a:spLocks noChangeArrowheads="1"/>
              </p:cNvSpPr>
              <p:nvPr/>
            </p:nvSpPr>
            <p:spPr bwMode="auto">
              <a:xfrm rot="16200000">
                <a:off x="594" y="241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4" name="AutoShape 1155"/>
              <p:cNvSpPr>
                <a:spLocks noChangeArrowheads="1"/>
              </p:cNvSpPr>
              <p:nvPr/>
            </p:nvSpPr>
            <p:spPr bwMode="auto">
              <a:xfrm rot="16200000">
                <a:off x="672" y="241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5" name="AutoShape 1156"/>
              <p:cNvSpPr>
                <a:spLocks noChangeArrowheads="1"/>
              </p:cNvSpPr>
              <p:nvPr/>
            </p:nvSpPr>
            <p:spPr bwMode="auto">
              <a:xfrm rot="16200000">
                <a:off x="749" y="241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6" name="AutoShape 1157"/>
              <p:cNvSpPr>
                <a:spLocks noChangeArrowheads="1"/>
              </p:cNvSpPr>
              <p:nvPr/>
            </p:nvSpPr>
            <p:spPr bwMode="auto">
              <a:xfrm rot="16200000">
                <a:off x="825"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7" name="AutoShape 1158"/>
              <p:cNvSpPr>
                <a:spLocks noChangeArrowheads="1"/>
              </p:cNvSpPr>
              <p:nvPr/>
            </p:nvSpPr>
            <p:spPr bwMode="auto">
              <a:xfrm rot="16200000">
                <a:off x="903" y="240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8" name="AutoShape 1159"/>
              <p:cNvSpPr>
                <a:spLocks noChangeArrowheads="1"/>
              </p:cNvSpPr>
              <p:nvPr/>
            </p:nvSpPr>
            <p:spPr bwMode="auto">
              <a:xfrm rot="16200000">
                <a:off x="980"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9" name="AutoShape 1160"/>
              <p:cNvSpPr>
                <a:spLocks noChangeArrowheads="1"/>
              </p:cNvSpPr>
              <p:nvPr/>
            </p:nvSpPr>
            <p:spPr bwMode="auto">
              <a:xfrm rot="16200000">
                <a:off x="1056"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0" name="AutoShape 1161"/>
              <p:cNvSpPr>
                <a:spLocks noChangeArrowheads="1"/>
              </p:cNvSpPr>
              <p:nvPr/>
            </p:nvSpPr>
            <p:spPr bwMode="auto">
              <a:xfrm rot="16200000">
                <a:off x="1134" y="240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1" name="AutoShape 1162"/>
              <p:cNvSpPr>
                <a:spLocks noChangeArrowheads="1"/>
              </p:cNvSpPr>
              <p:nvPr/>
            </p:nvSpPr>
            <p:spPr bwMode="auto">
              <a:xfrm rot="16200000">
                <a:off x="1211"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2" name="AutoShape 1164"/>
              <p:cNvSpPr>
                <a:spLocks noChangeArrowheads="1"/>
              </p:cNvSpPr>
              <p:nvPr/>
            </p:nvSpPr>
            <p:spPr bwMode="auto">
              <a:xfrm rot="16200000">
                <a:off x="1365" y="240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3" name="AutoShape 1165"/>
              <p:cNvSpPr>
                <a:spLocks noChangeArrowheads="1"/>
              </p:cNvSpPr>
              <p:nvPr/>
            </p:nvSpPr>
            <p:spPr bwMode="auto">
              <a:xfrm rot="16200000">
                <a:off x="1442" y="240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4" name="AutoShape 1167"/>
              <p:cNvSpPr>
                <a:spLocks noChangeArrowheads="1"/>
              </p:cNvSpPr>
              <p:nvPr/>
            </p:nvSpPr>
            <p:spPr bwMode="auto">
              <a:xfrm rot="16200000">
                <a:off x="594" y="249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5" name="AutoShape 1168"/>
              <p:cNvSpPr>
                <a:spLocks noChangeArrowheads="1"/>
              </p:cNvSpPr>
              <p:nvPr/>
            </p:nvSpPr>
            <p:spPr bwMode="auto">
              <a:xfrm rot="16200000">
                <a:off x="672" y="2490"/>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6" name="AutoShape 1169"/>
              <p:cNvSpPr>
                <a:spLocks noChangeArrowheads="1"/>
              </p:cNvSpPr>
              <p:nvPr/>
            </p:nvSpPr>
            <p:spPr bwMode="auto">
              <a:xfrm rot="16200000">
                <a:off x="749" y="2491"/>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7" name="AutoShape 1170"/>
              <p:cNvSpPr>
                <a:spLocks noChangeArrowheads="1"/>
              </p:cNvSpPr>
              <p:nvPr/>
            </p:nvSpPr>
            <p:spPr bwMode="auto">
              <a:xfrm rot="16200000">
                <a:off x="825"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8" name="AutoShape 1171"/>
              <p:cNvSpPr>
                <a:spLocks noChangeArrowheads="1"/>
              </p:cNvSpPr>
              <p:nvPr/>
            </p:nvSpPr>
            <p:spPr bwMode="auto">
              <a:xfrm rot="16200000">
                <a:off x="903" y="248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9" name="AutoShape 1172"/>
              <p:cNvSpPr>
                <a:spLocks noChangeArrowheads="1"/>
              </p:cNvSpPr>
              <p:nvPr/>
            </p:nvSpPr>
            <p:spPr bwMode="auto">
              <a:xfrm rot="16200000">
                <a:off x="980"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0" name="AutoShape 1173"/>
              <p:cNvSpPr>
                <a:spLocks noChangeArrowheads="1"/>
              </p:cNvSpPr>
              <p:nvPr/>
            </p:nvSpPr>
            <p:spPr bwMode="auto">
              <a:xfrm rot="16200000">
                <a:off x="1056"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1" name="AutoShape 1174"/>
              <p:cNvSpPr>
                <a:spLocks noChangeArrowheads="1"/>
              </p:cNvSpPr>
              <p:nvPr/>
            </p:nvSpPr>
            <p:spPr bwMode="auto">
              <a:xfrm rot="16200000">
                <a:off x="1134" y="2487"/>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2" name="AutoShape 1175"/>
              <p:cNvSpPr>
                <a:spLocks noChangeArrowheads="1"/>
              </p:cNvSpPr>
              <p:nvPr/>
            </p:nvSpPr>
            <p:spPr bwMode="auto">
              <a:xfrm rot="16200000">
                <a:off x="1211"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3" name="AutoShape 1176"/>
              <p:cNvSpPr>
                <a:spLocks noChangeArrowheads="1"/>
              </p:cNvSpPr>
              <p:nvPr/>
            </p:nvSpPr>
            <p:spPr bwMode="auto">
              <a:xfrm rot="16200000">
                <a:off x="1287"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4" name="AutoShape 1178"/>
              <p:cNvSpPr>
                <a:spLocks noChangeArrowheads="1"/>
              </p:cNvSpPr>
              <p:nvPr/>
            </p:nvSpPr>
            <p:spPr bwMode="auto">
              <a:xfrm rot="16200000">
                <a:off x="1442" y="2488"/>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5" name="AutoShape 1180"/>
              <p:cNvSpPr>
                <a:spLocks noChangeArrowheads="1"/>
              </p:cNvSpPr>
              <p:nvPr/>
            </p:nvSpPr>
            <p:spPr bwMode="auto">
              <a:xfrm rot="16200000">
                <a:off x="595" y="257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6" name="AutoShape 1181"/>
              <p:cNvSpPr>
                <a:spLocks noChangeArrowheads="1"/>
              </p:cNvSpPr>
              <p:nvPr/>
            </p:nvSpPr>
            <p:spPr bwMode="auto">
              <a:xfrm rot="16200000">
                <a:off x="673" y="2572"/>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7" name="AutoShape 1182"/>
              <p:cNvSpPr>
                <a:spLocks noChangeArrowheads="1"/>
              </p:cNvSpPr>
              <p:nvPr/>
            </p:nvSpPr>
            <p:spPr bwMode="auto">
              <a:xfrm rot="16200000">
                <a:off x="750" y="2573"/>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8" name="AutoShape 1183"/>
              <p:cNvSpPr>
                <a:spLocks noChangeArrowheads="1"/>
              </p:cNvSpPr>
              <p:nvPr/>
            </p:nvSpPr>
            <p:spPr bwMode="auto">
              <a:xfrm rot="16200000">
                <a:off x="826"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9" name="AutoShape 1184"/>
              <p:cNvSpPr>
                <a:spLocks noChangeArrowheads="1"/>
              </p:cNvSpPr>
              <p:nvPr/>
            </p:nvSpPr>
            <p:spPr bwMode="auto">
              <a:xfrm rot="16200000">
                <a:off x="904" y="25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0" name="AutoShape 1185"/>
              <p:cNvSpPr>
                <a:spLocks noChangeArrowheads="1"/>
              </p:cNvSpPr>
              <p:nvPr/>
            </p:nvSpPr>
            <p:spPr bwMode="auto">
              <a:xfrm rot="16200000">
                <a:off x="981"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1" name="AutoShape 1186"/>
              <p:cNvSpPr>
                <a:spLocks noChangeArrowheads="1"/>
              </p:cNvSpPr>
              <p:nvPr/>
            </p:nvSpPr>
            <p:spPr bwMode="auto">
              <a:xfrm rot="16200000">
                <a:off x="1057"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2" name="AutoShape 1187"/>
              <p:cNvSpPr>
                <a:spLocks noChangeArrowheads="1"/>
              </p:cNvSpPr>
              <p:nvPr/>
            </p:nvSpPr>
            <p:spPr bwMode="auto">
              <a:xfrm rot="16200000">
                <a:off x="1135" y="25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3" name="AutoShape 1188"/>
              <p:cNvSpPr>
                <a:spLocks noChangeArrowheads="1"/>
              </p:cNvSpPr>
              <p:nvPr/>
            </p:nvSpPr>
            <p:spPr bwMode="auto">
              <a:xfrm rot="16200000">
                <a:off x="1212"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4" name="AutoShape 1189"/>
              <p:cNvSpPr>
                <a:spLocks noChangeArrowheads="1"/>
              </p:cNvSpPr>
              <p:nvPr/>
            </p:nvSpPr>
            <p:spPr bwMode="auto">
              <a:xfrm rot="16200000">
                <a:off x="1288" y="2570"/>
                <a:ext cx="27" cy="25"/>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5" name="AutoShape 1190"/>
              <p:cNvSpPr>
                <a:spLocks noChangeArrowheads="1"/>
              </p:cNvSpPr>
              <p:nvPr/>
            </p:nvSpPr>
            <p:spPr bwMode="auto">
              <a:xfrm rot="16200000">
                <a:off x="1366" y="2569"/>
                <a:ext cx="27" cy="27"/>
              </a:xfrm>
              <a:prstGeom prst="octagon">
                <a:avLst>
                  <a:gd name="adj" fmla="val 29287"/>
                </a:avLst>
              </a:prstGeom>
              <a:noFill/>
              <a:ln w="12700">
                <a:solidFill>
                  <a:schemeClr val="tx1"/>
                </a:solidFill>
                <a:miter lim="800000"/>
                <a:headEnd/>
                <a:tailEnd/>
              </a:ln>
              <a:effectLst/>
              <a:extLst>
                <a:ext uri="{909E8E84-426E-40DD-AFC4-6F175D3DCCD1}">
                  <a14:hiddenFill xmlns:a14="http://schemas.microsoft.com/office/drawing/2010/main">
                    <a:solidFill>
                      <a:schemeClr val="tx1">
                        <a:alpha val="60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6" name="Text Box 1016"/>
              <p:cNvSpPr txBox="1">
                <a:spLocks noChangeArrowheads="1"/>
              </p:cNvSpPr>
              <p:nvPr/>
            </p:nvSpPr>
            <p:spPr bwMode="auto">
              <a:xfrm>
                <a:off x="622" y="1841"/>
                <a:ext cx="836" cy="617"/>
              </a:xfrm>
              <a:prstGeom prst="rect">
                <a:avLst/>
              </a:prstGeom>
              <a:solidFill>
                <a:srgbClr val="FFFFFF">
                  <a:alpha val="63922"/>
                </a:srgbClr>
              </a:solidFill>
              <a:ln w="12700">
                <a:noFill/>
                <a:miter lim="800000"/>
                <a:headEnd/>
                <a:tailEnd/>
              </a:ln>
              <a:effectLst>
                <a:outerShdw dist="35921" dir="2700000" algn="ctr" rotWithShape="0">
                  <a:schemeClr val="bg2"/>
                </a:outerShdw>
              </a:effectLst>
            </p:spPr>
            <p:txBody>
              <a:bodyPr wrap="square">
                <a:spAutoFit/>
              </a:bodyPr>
              <a:lstStyle/>
              <a:p>
                <a:pPr algn="ctr">
                  <a:lnSpc>
                    <a:spcPct val="80000"/>
                  </a:lnSpc>
                  <a:spcBef>
                    <a:spcPct val="50000"/>
                  </a:spcBef>
                </a:pPr>
                <a:r>
                  <a:rPr lang="en-GB" altLang="en-US" dirty="0">
                    <a:latin typeface="Arial" panose="020B0604020202020204" pitchFamily="34" charset="0"/>
                    <a:cs typeface="Arial" panose="020B0604020202020204" pitchFamily="34" charset="0"/>
                  </a:rPr>
                  <a:t>Factorial Cross (Pool 1 by Pool 2)</a:t>
                </a:r>
              </a:p>
            </p:txBody>
          </p:sp>
        </p:grpSp>
      </p:grpSp>
      <p:sp>
        <p:nvSpPr>
          <p:cNvPr id="1019" name="Rectangle 2" descr="Diagonal weit nach oben"/>
          <p:cNvSpPr>
            <a:spLocks noChangeArrowheads="1"/>
          </p:cNvSpPr>
          <p:nvPr/>
        </p:nvSpPr>
        <p:spPr bwMode="auto">
          <a:xfrm>
            <a:off x="4854628" y="4612196"/>
            <a:ext cx="2533650" cy="525463"/>
          </a:xfrm>
          <a:prstGeom prst="rect">
            <a:avLst/>
          </a:prstGeom>
          <a:pattFill prst="wdUpDiag">
            <a:fgClr>
              <a:schemeClr val="tx1"/>
            </a:fgClr>
            <a:bgClr>
              <a:schemeClr val="bg1"/>
            </a:bgClr>
          </a:pattFill>
          <a:ln w="19050">
            <a:solidFill>
              <a:srgbClr val="00B05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0" name="Text Box 5"/>
          <p:cNvSpPr txBox="1">
            <a:spLocks noChangeArrowheads="1"/>
          </p:cNvSpPr>
          <p:nvPr/>
        </p:nvSpPr>
        <p:spPr bwMode="auto">
          <a:xfrm>
            <a:off x="4854628" y="5182900"/>
            <a:ext cx="7269102" cy="369332"/>
          </a:xfrm>
          <a:prstGeom prst="rect">
            <a:avLst/>
          </a:prstGeom>
          <a:solidFill>
            <a:schemeClr val="bg1"/>
          </a:solidFill>
          <a:ln>
            <a:noFill/>
          </a:ln>
          <a:effectLst>
            <a:outerShdw dist="35921" dir="2700000" algn="ctr" rotWithShape="0">
              <a:schemeClr val="bg2"/>
            </a:outerShdw>
          </a:effectLst>
        </p:spPr>
        <p:txBody>
          <a:bodyPr wrap="square">
            <a:spAutoFit/>
          </a:bodyPr>
          <a:lstStyle>
            <a:defPPr>
              <a:defRPr lang="en-US"/>
            </a:defPPr>
            <a:lvl1pPr>
              <a:spcBef>
                <a:spcPct val="50000"/>
              </a:spcBef>
              <a:defRPr sz="2000">
                <a:latin typeface="Arial" panose="020B0604020202020204" pitchFamily="34" charset="0"/>
              </a:defRPr>
            </a:lvl1pPr>
          </a:lstStyle>
          <a:p>
            <a:r>
              <a:rPr lang="en-GB" altLang="en-US" sz="1800" dirty="0"/>
              <a:t>Two experimental F1-hybrid cultivars, to present them to official trials. </a:t>
            </a:r>
          </a:p>
        </p:txBody>
      </p:sp>
      <p:sp>
        <p:nvSpPr>
          <p:cNvPr id="24" name="TextBox 23"/>
          <p:cNvSpPr txBox="1"/>
          <p:nvPr/>
        </p:nvSpPr>
        <p:spPr>
          <a:xfrm>
            <a:off x="2915357" y="726461"/>
            <a:ext cx="13728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Inbred lines</a:t>
            </a:r>
          </a:p>
        </p:txBody>
      </p:sp>
      <p:sp>
        <p:nvSpPr>
          <p:cNvPr id="1021" name="TextBox 1020"/>
          <p:cNvSpPr txBox="1"/>
          <p:nvPr/>
        </p:nvSpPr>
        <p:spPr>
          <a:xfrm>
            <a:off x="2892168" y="1954952"/>
            <a:ext cx="122063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Topcross</a:t>
            </a:r>
          </a:p>
        </p:txBody>
      </p:sp>
      <p:sp>
        <p:nvSpPr>
          <p:cNvPr id="1022" name="TextBox 1021"/>
          <p:cNvSpPr txBox="1"/>
          <p:nvPr/>
        </p:nvSpPr>
        <p:spPr>
          <a:xfrm>
            <a:off x="2890148" y="3250793"/>
            <a:ext cx="16890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Topcross-Test</a:t>
            </a:r>
          </a:p>
        </p:txBody>
      </p:sp>
      <p:sp>
        <p:nvSpPr>
          <p:cNvPr id="979" name="Rectangle 978"/>
          <p:cNvSpPr/>
          <p:nvPr/>
        </p:nvSpPr>
        <p:spPr>
          <a:xfrm>
            <a:off x="5368585" y="2496068"/>
            <a:ext cx="2074522" cy="109359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4" name="Rectangle 432"/>
          <p:cNvSpPr>
            <a:spLocks noChangeArrowheads="1"/>
          </p:cNvSpPr>
          <p:nvPr/>
        </p:nvSpPr>
        <p:spPr bwMode="auto">
          <a:xfrm>
            <a:off x="5528033" y="2577792"/>
            <a:ext cx="76200" cy="424858"/>
          </a:xfrm>
          <a:prstGeom prst="rect">
            <a:avLst/>
          </a:prstGeom>
          <a:solidFill>
            <a:srgbClr val="00B050"/>
          </a:solidFill>
          <a:ln w="9525">
            <a:solidFill>
              <a:schemeClr val="tx1"/>
            </a:solidFill>
            <a:miter lim="800000"/>
            <a:headEnd/>
            <a:tailEnd/>
          </a:ln>
          <a:effectLst/>
        </p:spPr>
        <p:txBody>
          <a:bodyPr wrap="none" anchor="ctr"/>
          <a:lstStyle/>
          <a:p>
            <a:endParaRPr lang="en-GB" dirty="0"/>
          </a:p>
        </p:txBody>
      </p:sp>
      <p:sp>
        <p:nvSpPr>
          <p:cNvPr id="995" name="Rectangle 433"/>
          <p:cNvSpPr>
            <a:spLocks noChangeArrowheads="1"/>
          </p:cNvSpPr>
          <p:nvPr/>
        </p:nvSpPr>
        <p:spPr bwMode="auto">
          <a:xfrm>
            <a:off x="5670908" y="2575263"/>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6" name="Rectangle 434"/>
          <p:cNvSpPr>
            <a:spLocks noChangeArrowheads="1"/>
          </p:cNvSpPr>
          <p:nvPr/>
        </p:nvSpPr>
        <p:spPr bwMode="auto">
          <a:xfrm>
            <a:off x="5832833" y="2573578"/>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7" name="Rectangle 435"/>
          <p:cNvSpPr>
            <a:spLocks noChangeArrowheads="1"/>
          </p:cNvSpPr>
          <p:nvPr/>
        </p:nvSpPr>
        <p:spPr bwMode="auto">
          <a:xfrm>
            <a:off x="5994758" y="2577793"/>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8" name="Rectangle 436"/>
          <p:cNvSpPr>
            <a:spLocks noChangeArrowheads="1"/>
          </p:cNvSpPr>
          <p:nvPr/>
        </p:nvSpPr>
        <p:spPr bwMode="auto">
          <a:xfrm>
            <a:off x="6147158" y="2575264"/>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9" name="Rectangle 437"/>
          <p:cNvSpPr>
            <a:spLocks noChangeArrowheads="1"/>
          </p:cNvSpPr>
          <p:nvPr/>
        </p:nvSpPr>
        <p:spPr bwMode="auto">
          <a:xfrm>
            <a:off x="6299558" y="2576950"/>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0" name="Rectangle 438"/>
          <p:cNvSpPr>
            <a:spLocks noChangeArrowheads="1"/>
          </p:cNvSpPr>
          <p:nvPr/>
        </p:nvSpPr>
        <p:spPr bwMode="auto">
          <a:xfrm>
            <a:off x="6466246" y="2575264"/>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1" name="Rectangle 439"/>
          <p:cNvSpPr>
            <a:spLocks noChangeArrowheads="1"/>
          </p:cNvSpPr>
          <p:nvPr/>
        </p:nvSpPr>
        <p:spPr bwMode="auto">
          <a:xfrm>
            <a:off x="6628171" y="2577792"/>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2" name="Rectangle 440"/>
          <p:cNvSpPr>
            <a:spLocks noChangeArrowheads="1"/>
          </p:cNvSpPr>
          <p:nvPr/>
        </p:nvSpPr>
        <p:spPr bwMode="auto">
          <a:xfrm>
            <a:off x="6790096" y="2576105"/>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3" name="Rectangle 441"/>
          <p:cNvSpPr>
            <a:spLocks noChangeArrowheads="1"/>
          </p:cNvSpPr>
          <p:nvPr/>
        </p:nvSpPr>
        <p:spPr bwMode="auto">
          <a:xfrm>
            <a:off x="6959958" y="2576949"/>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4" name="Rectangle 442"/>
          <p:cNvSpPr>
            <a:spLocks noChangeArrowheads="1"/>
          </p:cNvSpPr>
          <p:nvPr/>
        </p:nvSpPr>
        <p:spPr bwMode="auto">
          <a:xfrm>
            <a:off x="7093308" y="2576106"/>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1005" name="Rectangle 443"/>
          <p:cNvSpPr>
            <a:spLocks noChangeArrowheads="1"/>
          </p:cNvSpPr>
          <p:nvPr/>
        </p:nvSpPr>
        <p:spPr bwMode="auto">
          <a:xfrm>
            <a:off x="7271108" y="2575262"/>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2" name="Rectangle 432"/>
          <p:cNvSpPr>
            <a:spLocks noChangeArrowheads="1"/>
          </p:cNvSpPr>
          <p:nvPr/>
        </p:nvSpPr>
        <p:spPr bwMode="auto">
          <a:xfrm>
            <a:off x="5529747" y="3067190"/>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3" name="Rectangle 433"/>
          <p:cNvSpPr>
            <a:spLocks noChangeArrowheads="1"/>
          </p:cNvSpPr>
          <p:nvPr/>
        </p:nvSpPr>
        <p:spPr bwMode="auto">
          <a:xfrm>
            <a:off x="5672622" y="3064661"/>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4" name="Rectangle 434"/>
          <p:cNvSpPr>
            <a:spLocks noChangeArrowheads="1"/>
          </p:cNvSpPr>
          <p:nvPr/>
        </p:nvSpPr>
        <p:spPr bwMode="auto">
          <a:xfrm>
            <a:off x="5834547" y="3062976"/>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5" name="Rectangle 435"/>
          <p:cNvSpPr>
            <a:spLocks noChangeArrowheads="1"/>
          </p:cNvSpPr>
          <p:nvPr/>
        </p:nvSpPr>
        <p:spPr bwMode="auto">
          <a:xfrm>
            <a:off x="5996472" y="3067191"/>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6" name="Rectangle 436"/>
          <p:cNvSpPr>
            <a:spLocks noChangeArrowheads="1"/>
          </p:cNvSpPr>
          <p:nvPr/>
        </p:nvSpPr>
        <p:spPr bwMode="auto">
          <a:xfrm>
            <a:off x="6148872" y="3064662"/>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7" name="Rectangle 437"/>
          <p:cNvSpPr>
            <a:spLocks noChangeArrowheads="1"/>
          </p:cNvSpPr>
          <p:nvPr/>
        </p:nvSpPr>
        <p:spPr bwMode="auto">
          <a:xfrm>
            <a:off x="6301272" y="3066348"/>
            <a:ext cx="76200" cy="424858"/>
          </a:xfrm>
          <a:prstGeom prst="rect">
            <a:avLst/>
          </a:prstGeom>
          <a:solidFill>
            <a:srgbClr val="CF5823"/>
          </a:solidFill>
          <a:ln w="9525">
            <a:solidFill>
              <a:schemeClr val="tx1"/>
            </a:solidFill>
            <a:miter lim="800000"/>
            <a:headEnd/>
            <a:tailEnd/>
          </a:ln>
          <a:effectLst/>
        </p:spPr>
        <p:txBody>
          <a:bodyPr wrap="none" anchor="ctr"/>
          <a:lstStyle/>
          <a:p>
            <a:endParaRPr lang="en-GB" dirty="0"/>
          </a:p>
        </p:txBody>
      </p:sp>
      <p:sp>
        <p:nvSpPr>
          <p:cNvPr id="988" name="Rectangle 438"/>
          <p:cNvSpPr>
            <a:spLocks noChangeArrowheads="1"/>
          </p:cNvSpPr>
          <p:nvPr/>
        </p:nvSpPr>
        <p:spPr bwMode="auto">
          <a:xfrm>
            <a:off x="6467960" y="3064662"/>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89" name="Rectangle 439"/>
          <p:cNvSpPr>
            <a:spLocks noChangeArrowheads="1"/>
          </p:cNvSpPr>
          <p:nvPr/>
        </p:nvSpPr>
        <p:spPr bwMode="auto">
          <a:xfrm>
            <a:off x="6629885" y="3067190"/>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0" name="Rectangle 440"/>
          <p:cNvSpPr>
            <a:spLocks noChangeArrowheads="1"/>
          </p:cNvSpPr>
          <p:nvPr/>
        </p:nvSpPr>
        <p:spPr bwMode="auto">
          <a:xfrm>
            <a:off x="6791810" y="3065503"/>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1" name="Rectangle 441"/>
          <p:cNvSpPr>
            <a:spLocks noChangeArrowheads="1"/>
          </p:cNvSpPr>
          <p:nvPr/>
        </p:nvSpPr>
        <p:spPr bwMode="auto">
          <a:xfrm>
            <a:off x="6961672" y="3066347"/>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2" name="Rectangle 442"/>
          <p:cNvSpPr>
            <a:spLocks noChangeArrowheads="1"/>
          </p:cNvSpPr>
          <p:nvPr/>
        </p:nvSpPr>
        <p:spPr bwMode="auto">
          <a:xfrm>
            <a:off x="7095022" y="3065504"/>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sp>
        <p:nvSpPr>
          <p:cNvPr id="993" name="Rectangle 443"/>
          <p:cNvSpPr>
            <a:spLocks noChangeArrowheads="1"/>
          </p:cNvSpPr>
          <p:nvPr/>
        </p:nvSpPr>
        <p:spPr bwMode="auto">
          <a:xfrm>
            <a:off x="7272822" y="3064660"/>
            <a:ext cx="76200" cy="424858"/>
          </a:xfrm>
          <a:prstGeom prst="rect">
            <a:avLst/>
          </a:prstGeom>
          <a:solidFill>
            <a:schemeClr val="bg1"/>
          </a:solidFill>
          <a:ln w="9525">
            <a:solidFill>
              <a:schemeClr val="tx1"/>
            </a:solidFill>
            <a:miter lim="800000"/>
            <a:headEnd/>
            <a:tailEnd/>
          </a:ln>
          <a:effectLst/>
        </p:spPr>
        <p:txBody>
          <a:bodyPr wrap="none" anchor="ctr"/>
          <a:lstStyle/>
          <a:p>
            <a:endParaRPr lang="en-GB" dirty="0"/>
          </a:p>
        </p:txBody>
      </p:sp>
      <p:grpSp>
        <p:nvGrpSpPr>
          <p:cNvPr id="1053" name="Group 1052"/>
          <p:cNvGrpSpPr/>
          <p:nvPr/>
        </p:nvGrpSpPr>
        <p:grpSpPr>
          <a:xfrm>
            <a:off x="5365676" y="3834020"/>
            <a:ext cx="871537" cy="592138"/>
            <a:chOff x="5476937" y="1897386"/>
            <a:chExt cx="871537" cy="592138"/>
          </a:xfrm>
        </p:grpSpPr>
        <p:sp>
          <p:nvSpPr>
            <p:cNvPr id="1006" name="AutoShape 47"/>
            <p:cNvSpPr>
              <a:spLocks noChangeArrowheads="1"/>
            </p:cNvSpPr>
            <p:nvPr/>
          </p:nvSpPr>
          <p:spPr bwMode="auto">
            <a:xfrm>
              <a:off x="5476937" y="1897386"/>
              <a:ext cx="61912" cy="55563"/>
            </a:xfrm>
            <a:prstGeom prst="octagon">
              <a:avLst>
                <a:gd name="adj" fmla="val 29287"/>
              </a:avLst>
            </a:prstGeom>
            <a:solidFill>
              <a:srgbClr val="00B050"/>
            </a:solidFill>
            <a:ln w="38100">
              <a:solidFill>
                <a:srgbClr val="00B050"/>
              </a:solidFill>
              <a:miter lim="800000"/>
              <a:headEnd/>
              <a:tailEnd/>
            </a:ln>
            <a:effectLst/>
          </p:spPr>
          <p:txBody>
            <a:bodyPr wrap="none" anchor="ctr"/>
            <a:lstStyle/>
            <a:p>
              <a:endParaRPr lang="en-GB" dirty="0"/>
            </a:p>
          </p:txBody>
        </p:sp>
        <p:sp>
          <p:nvSpPr>
            <p:cNvPr id="1007" name="AutoShape 48"/>
            <p:cNvSpPr>
              <a:spLocks noChangeArrowheads="1"/>
            </p:cNvSpPr>
            <p:nvPr/>
          </p:nvSpPr>
          <p:spPr bwMode="auto">
            <a:xfrm>
              <a:off x="5476937" y="2032324"/>
              <a:ext cx="61912" cy="53975"/>
            </a:xfrm>
            <a:prstGeom prst="octagon">
              <a:avLst>
                <a:gd name="adj" fmla="val 29287"/>
              </a:avLst>
            </a:prstGeom>
            <a:solidFill>
              <a:srgbClr val="00B050"/>
            </a:solidFill>
            <a:ln w="38100">
              <a:solidFill>
                <a:srgbClr val="00B050"/>
              </a:solidFill>
              <a:miter lim="800000"/>
              <a:headEnd/>
              <a:tailEnd/>
            </a:ln>
            <a:effectLst/>
          </p:spPr>
          <p:txBody>
            <a:bodyPr wrap="none" anchor="ctr"/>
            <a:lstStyle/>
            <a:p>
              <a:endParaRPr lang="en-GB" dirty="0"/>
            </a:p>
          </p:txBody>
        </p:sp>
        <p:sp>
          <p:nvSpPr>
            <p:cNvPr id="1008" name="AutoShape 49"/>
            <p:cNvSpPr>
              <a:spLocks noChangeArrowheads="1"/>
            </p:cNvSpPr>
            <p:nvPr/>
          </p:nvSpPr>
          <p:spPr bwMode="auto">
            <a:xfrm>
              <a:off x="5476937" y="2165674"/>
              <a:ext cx="61912" cy="55562"/>
            </a:xfrm>
            <a:prstGeom prst="octagon">
              <a:avLst>
                <a:gd name="adj" fmla="val 29287"/>
              </a:avLst>
            </a:prstGeom>
            <a:solidFill>
              <a:srgbClr val="00B050"/>
            </a:solidFill>
            <a:ln w="38100">
              <a:solidFill>
                <a:srgbClr val="00B050"/>
              </a:solidFill>
              <a:miter lim="800000"/>
              <a:headEnd/>
              <a:tailEnd/>
            </a:ln>
            <a:effectLst/>
          </p:spPr>
          <p:txBody>
            <a:bodyPr wrap="none" anchor="ctr"/>
            <a:lstStyle/>
            <a:p>
              <a:endParaRPr lang="en-GB" dirty="0"/>
            </a:p>
          </p:txBody>
        </p:sp>
        <p:sp>
          <p:nvSpPr>
            <p:cNvPr id="1009" name="AutoShape 50"/>
            <p:cNvSpPr>
              <a:spLocks noChangeArrowheads="1"/>
            </p:cNvSpPr>
            <p:nvPr/>
          </p:nvSpPr>
          <p:spPr bwMode="auto">
            <a:xfrm>
              <a:off x="5476937" y="2299024"/>
              <a:ext cx="61912" cy="57150"/>
            </a:xfrm>
            <a:prstGeom prst="octagon">
              <a:avLst>
                <a:gd name="adj" fmla="val 29287"/>
              </a:avLst>
            </a:prstGeom>
            <a:solidFill>
              <a:srgbClr val="00B050"/>
            </a:solidFill>
            <a:ln w="38100">
              <a:solidFill>
                <a:srgbClr val="00B050"/>
              </a:solidFill>
              <a:miter lim="800000"/>
              <a:headEnd/>
              <a:tailEnd/>
            </a:ln>
            <a:effectLst/>
          </p:spPr>
          <p:txBody>
            <a:bodyPr wrap="none" anchor="ctr"/>
            <a:lstStyle/>
            <a:p>
              <a:endParaRPr lang="en-GB" dirty="0"/>
            </a:p>
          </p:txBody>
        </p:sp>
        <p:sp>
          <p:nvSpPr>
            <p:cNvPr id="1010" name="AutoShape 51"/>
            <p:cNvSpPr>
              <a:spLocks noChangeArrowheads="1"/>
            </p:cNvSpPr>
            <p:nvPr/>
          </p:nvSpPr>
          <p:spPr bwMode="auto">
            <a:xfrm>
              <a:off x="5476937" y="2435549"/>
              <a:ext cx="61912" cy="53975"/>
            </a:xfrm>
            <a:prstGeom prst="octagon">
              <a:avLst>
                <a:gd name="adj" fmla="val 29287"/>
              </a:avLst>
            </a:prstGeom>
            <a:solidFill>
              <a:srgbClr val="00B050"/>
            </a:solidFill>
            <a:ln w="38100">
              <a:solidFill>
                <a:srgbClr val="00B050"/>
              </a:solidFill>
              <a:miter lim="800000"/>
              <a:headEnd/>
              <a:tailEnd/>
            </a:ln>
            <a:effectLst/>
          </p:spPr>
          <p:txBody>
            <a:bodyPr wrap="none" anchor="ctr"/>
            <a:lstStyle/>
            <a:p>
              <a:endParaRPr lang="en-GB" dirty="0"/>
            </a:p>
          </p:txBody>
        </p:sp>
        <p:sp>
          <p:nvSpPr>
            <p:cNvPr id="1011" name="AutoShape 52"/>
            <p:cNvSpPr>
              <a:spLocks noChangeArrowheads="1"/>
            </p:cNvSpPr>
            <p:nvPr/>
          </p:nvSpPr>
          <p:spPr bwMode="auto">
            <a:xfrm rot="2714443">
              <a:off x="5754750" y="1984698"/>
              <a:ext cx="304800" cy="346075"/>
            </a:xfrm>
            <a:prstGeom prst="plus">
              <a:avLst>
                <a:gd name="adj" fmla="val 45236"/>
              </a:avLst>
            </a:prstGeom>
            <a:solidFill>
              <a:srgbClr val="00B050"/>
            </a:solidFill>
            <a:ln w="9525">
              <a:solidFill>
                <a:srgbClr val="00B05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2" name="AutoShape 53"/>
            <p:cNvSpPr>
              <a:spLocks noChangeArrowheads="1"/>
            </p:cNvSpPr>
            <p:nvPr/>
          </p:nvSpPr>
          <p:spPr bwMode="auto">
            <a:xfrm>
              <a:off x="6267512" y="1897386"/>
              <a:ext cx="61912" cy="55563"/>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3" name="AutoShape 54"/>
            <p:cNvSpPr>
              <a:spLocks noChangeArrowheads="1"/>
            </p:cNvSpPr>
            <p:nvPr/>
          </p:nvSpPr>
          <p:spPr bwMode="auto">
            <a:xfrm>
              <a:off x="6267512" y="2032324"/>
              <a:ext cx="61912" cy="53975"/>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4" name="AutoShape 55"/>
            <p:cNvSpPr>
              <a:spLocks noChangeArrowheads="1"/>
            </p:cNvSpPr>
            <p:nvPr/>
          </p:nvSpPr>
          <p:spPr bwMode="auto">
            <a:xfrm>
              <a:off x="6267512" y="2165674"/>
              <a:ext cx="61912" cy="55562"/>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5" name="AutoShape 56"/>
            <p:cNvSpPr>
              <a:spLocks noChangeArrowheads="1"/>
            </p:cNvSpPr>
            <p:nvPr/>
          </p:nvSpPr>
          <p:spPr bwMode="auto">
            <a:xfrm>
              <a:off x="6267512" y="2299024"/>
              <a:ext cx="61912" cy="57150"/>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6" name="AutoShape 57"/>
            <p:cNvSpPr>
              <a:spLocks noChangeArrowheads="1"/>
            </p:cNvSpPr>
            <p:nvPr/>
          </p:nvSpPr>
          <p:spPr bwMode="auto">
            <a:xfrm>
              <a:off x="6267512" y="2435549"/>
              <a:ext cx="61912" cy="53975"/>
            </a:xfrm>
            <a:prstGeom prst="octagon">
              <a:avLst>
                <a:gd name="adj" fmla="val 29287"/>
              </a:avLst>
            </a:prstGeom>
            <a:solidFill>
              <a:schemeClr val="bg1"/>
            </a:solidFill>
            <a:ln w="38100">
              <a:pattFill prst="trellis">
                <a:fgClr>
                  <a:schemeClr val="tx1"/>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7" name="Line 66"/>
            <p:cNvSpPr>
              <a:spLocks noChangeShapeType="1"/>
            </p:cNvSpPr>
            <p:nvPr/>
          </p:nvSpPr>
          <p:spPr bwMode="auto">
            <a:xfrm>
              <a:off x="5557899" y="1921199"/>
              <a:ext cx="0" cy="539750"/>
            </a:xfrm>
            <a:prstGeom prst="line">
              <a:avLst/>
            </a:prstGeom>
            <a:noFill/>
            <a:ln w="9525">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18" name="Line 67"/>
            <p:cNvSpPr>
              <a:spLocks noChangeShapeType="1"/>
            </p:cNvSpPr>
            <p:nvPr/>
          </p:nvSpPr>
          <p:spPr bwMode="auto">
            <a:xfrm>
              <a:off x="6348474" y="1921199"/>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sp>
        <p:nvSpPr>
          <p:cNvPr id="1023" name="Text Box 1016"/>
          <p:cNvSpPr txBox="1">
            <a:spLocks noChangeArrowheads="1"/>
          </p:cNvSpPr>
          <p:nvPr/>
        </p:nvSpPr>
        <p:spPr bwMode="auto">
          <a:xfrm>
            <a:off x="5653942" y="2860311"/>
            <a:ext cx="1729159" cy="313932"/>
          </a:xfrm>
          <a:prstGeom prst="rect">
            <a:avLst/>
          </a:prstGeom>
          <a:solidFill>
            <a:srgbClr val="FFFFFF"/>
          </a:solidFill>
          <a:ln w="12700">
            <a:noFill/>
            <a:miter lim="800000"/>
            <a:headEnd/>
            <a:tailEnd/>
          </a:ln>
          <a:effectLst>
            <a:outerShdw dist="35921" dir="2700000" algn="ctr" rotWithShape="0">
              <a:schemeClr val="bg2"/>
            </a:outerShdw>
          </a:effectLst>
        </p:spPr>
        <p:txBody>
          <a:bodyPr wrap="square">
            <a:spAutoFit/>
          </a:bodyPr>
          <a:lstStyle/>
          <a:p>
            <a:pPr algn="ctr">
              <a:lnSpc>
                <a:spcPct val="80000"/>
              </a:lnSpc>
              <a:spcBef>
                <a:spcPct val="50000"/>
              </a:spcBef>
            </a:pPr>
            <a:r>
              <a:rPr lang="en-GB" altLang="en-US" dirty="0">
                <a:latin typeface="Arial" panose="020B0604020202020204" pitchFamily="34" charset="0"/>
                <a:cs typeface="Arial" panose="020B0604020202020204" pitchFamily="34" charset="0"/>
              </a:rPr>
              <a:t>Diallel-Test</a:t>
            </a:r>
          </a:p>
        </p:txBody>
      </p:sp>
      <p:sp>
        <p:nvSpPr>
          <p:cNvPr id="1024" name="AutoShape 47"/>
          <p:cNvSpPr>
            <a:spLocks noChangeArrowheads="1"/>
          </p:cNvSpPr>
          <p:nvPr/>
        </p:nvSpPr>
        <p:spPr bwMode="auto">
          <a:xfrm>
            <a:off x="6896622" y="3803505"/>
            <a:ext cx="61912" cy="55563"/>
          </a:xfrm>
          <a:prstGeom prst="octagon">
            <a:avLst>
              <a:gd name="adj" fmla="val 29287"/>
            </a:avLst>
          </a:prstGeom>
          <a:solidFill>
            <a:srgbClr val="CF5823"/>
          </a:solidFill>
          <a:ln w="38100">
            <a:solidFill>
              <a:srgbClr val="CF5823"/>
            </a:solidFill>
            <a:miter lim="800000"/>
            <a:headEnd/>
            <a:tailEnd/>
          </a:ln>
          <a:effectLst/>
        </p:spPr>
        <p:txBody>
          <a:bodyPr wrap="none" anchor="ctr"/>
          <a:lstStyle/>
          <a:p>
            <a:endParaRPr lang="en-GB" dirty="0"/>
          </a:p>
        </p:txBody>
      </p:sp>
      <p:sp>
        <p:nvSpPr>
          <p:cNvPr id="1025" name="AutoShape 48"/>
          <p:cNvSpPr>
            <a:spLocks noChangeArrowheads="1"/>
          </p:cNvSpPr>
          <p:nvPr/>
        </p:nvSpPr>
        <p:spPr bwMode="auto">
          <a:xfrm>
            <a:off x="6896622" y="3938443"/>
            <a:ext cx="61912" cy="53975"/>
          </a:xfrm>
          <a:prstGeom prst="octagon">
            <a:avLst>
              <a:gd name="adj" fmla="val 29287"/>
            </a:avLst>
          </a:prstGeom>
          <a:solidFill>
            <a:srgbClr val="CF5823"/>
          </a:solidFill>
          <a:ln w="38100">
            <a:solidFill>
              <a:srgbClr val="CF5823"/>
            </a:solidFill>
            <a:miter lim="800000"/>
            <a:headEnd/>
            <a:tailEnd/>
          </a:ln>
          <a:effectLst/>
        </p:spPr>
        <p:txBody>
          <a:bodyPr wrap="none" anchor="ctr"/>
          <a:lstStyle/>
          <a:p>
            <a:endParaRPr lang="en-GB" dirty="0"/>
          </a:p>
        </p:txBody>
      </p:sp>
      <p:sp>
        <p:nvSpPr>
          <p:cNvPr id="1026" name="AutoShape 49"/>
          <p:cNvSpPr>
            <a:spLocks noChangeArrowheads="1"/>
          </p:cNvSpPr>
          <p:nvPr/>
        </p:nvSpPr>
        <p:spPr bwMode="auto">
          <a:xfrm>
            <a:off x="6896622" y="4071793"/>
            <a:ext cx="61912" cy="55562"/>
          </a:xfrm>
          <a:prstGeom prst="octagon">
            <a:avLst>
              <a:gd name="adj" fmla="val 29287"/>
            </a:avLst>
          </a:prstGeom>
          <a:solidFill>
            <a:srgbClr val="CF5823"/>
          </a:solidFill>
          <a:ln w="38100">
            <a:solidFill>
              <a:srgbClr val="CF5823"/>
            </a:solidFill>
            <a:miter lim="800000"/>
            <a:headEnd/>
            <a:tailEnd/>
          </a:ln>
          <a:effectLst/>
        </p:spPr>
        <p:txBody>
          <a:bodyPr wrap="none" anchor="ctr"/>
          <a:lstStyle/>
          <a:p>
            <a:endParaRPr lang="en-GB" dirty="0"/>
          </a:p>
        </p:txBody>
      </p:sp>
      <p:sp>
        <p:nvSpPr>
          <p:cNvPr id="1027" name="AutoShape 50"/>
          <p:cNvSpPr>
            <a:spLocks noChangeArrowheads="1"/>
          </p:cNvSpPr>
          <p:nvPr/>
        </p:nvSpPr>
        <p:spPr bwMode="auto">
          <a:xfrm>
            <a:off x="6896622" y="4205143"/>
            <a:ext cx="61912" cy="57150"/>
          </a:xfrm>
          <a:prstGeom prst="octagon">
            <a:avLst>
              <a:gd name="adj" fmla="val 29287"/>
            </a:avLst>
          </a:prstGeom>
          <a:solidFill>
            <a:srgbClr val="CF5823"/>
          </a:solidFill>
          <a:ln w="38100">
            <a:solidFill>
              <a:srgbClr val="CF5823"/>
            </a:solidFill>
            <a:miter lim="800000"/>
            <a:headEnd/>
            <a:tailEnd/>
          </a:ln>
          <a:effectLst/>
        </p:spPr>
        <p:txBody>
          <a:bodyPr wrap="none" anchor="ctr"/>
          <a:lstStyle/>
          <a:p>
            <a:endParaRPr lang="en-GB" dirty="0"/>
          </a:p>
        </p:txBody>
      </p:sp>
      <p:sp>
        <p:nvSpPr>
          <p:cNvPr id="1028" name="AutoShape 51"/>
          <p:cNvSpPr>
            <a:spLocks noChangeArrowheads="1"/>
          </p:cNvSpPr>
          <p:nvPr/>
        </p:nvSpPr>
        <p:spPr bwMode="auto">
          <a:xfrm>
            <a:off x="6896622" y="4341668"/>
            <a:ext cx="61912" cy="53975"/>
          </a:xfrm>
          <a:prstGeom prst="octagon">
            <a:avLst>
              <a:gd name="adj" fmla="val 29287"/>
            </a:avLst>
          </a:prstGeom>
          <a:solidFill>
            <a:srgbClr val="CF5823"/>
          </a:solidFill>
          <a:ln w="38100">
            <a:solidFill>
              <a:srgbClr val="CF5823"/>
            </a:solidFill>
            <a:miter lim="800000"/>
            <a:headEnd/>
            <a:tailEnd/>
          </a:ln>
          <a:effectLst/>
        </p:spPr>
        <p:txBody>
          <a:bodyPr wrap="none" anchor="ctr"/>
          <a:lstStyle/>
          <a:p>
            <a:endParaRPr lang="en-GB" dirty="0"/>
          </a:p>
        </p:txBody>
      </p:sp>
      <p:sp>
        <p:nvSpPr>
          <p:cNvPr id="1029" name="AutoShape 52"/>
          <p:cNvSpPr>
            <a:spLocks noChangeArrowheads="1"/>
          </p:cNvSpPr>
          <p:nvPr/>
        </p:nvSpPr>
        <p:spPr bwMode="auto">
          <a:xfrm rot="2714443">
            <a:off x="7174435" y="3890817"/>
            <a:ext cx="304800" cy="346075"/>
          </a:xfrm>
          <a:prstGeom prst="plus">
            <a:avLst>
              <a:gd name="adj" fmla="val 45236"/>
            </a:avLst>
          </a:prstGeom>
          <a:solidFill>
            <a:srgbClr val="CF5823"/>
          </a:solidFill>
          <a:ln w="9525">
            <a:solidFill>
              <a:srgbClr val="CF582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5" name="Line 66"/>
          <p:cNvSpPr>
            <a:spLocks noChangeShapeType="1"/>
          </p:cNvSpPr>
          <p:nvPr/>
        </p:nvSpPr>
        <p:spPr bwMode="auto">
          <a:xfrm>
            <a:off x="6977584" y="3827318"/>
            <a:ext cx="0" cy="539750"/>
          </a:xfrm>
          <a:prstGeom prst="line">
            <a:avLst/>
          </a:prstGeom>
          <a:noFill/>
          <a:ln w="9525">
            <a:solidFill>
              <a:srgbClr val="CF582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1057" name="Straight Arrow Connector 1056"/>
          <p:cNvCxnSpPr>
            <a:stCxn id="829" idx="3"/>
            <a:endCxn id="517" idx="3"/>
          </p:cNvCxnSpPr>
          <p:nvPr/>
        </p:nvCxnSpPr>
        <p:spPr>
          <a:xfrm flipV="1">
            <a:off x="4737653" y="945856"/>
            <a:ext cx="840106" cy="2775"/>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058" name="Right Arrow 1057"/>
          <p:cNvSpPr/>
          <p:nvPr/>
        </p:nvSpPr>
        <p:spPr>
          <a:xfrm rot="5400000">
            <a:off x="6184204" y="2376260"/>
            <a:ext cx="396875" cy="118542"/>
          </a:xfrm>
          <a:prstGeom prst="rightArrow">
            <a:avLst>
              <a:gd name="adj1" fmla="val 50000"/>
              <a:gd name="adj2" fmla="val 141449"/>
            </a:avLst>
          </a:prstGeom>
          <a:solidFill>
            <a:schemeClr val="tx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TextBox 366"/>
          <p:cNvSpPr txBox="1"/>
          <p:nvPr/>
        </p:nvSpPr>
        <p:spPr>
          <a:xfrm>
            <a:off x="2526810" y="4702252"/>
            <a:ext cx="221021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Breeders go back to the inbred lines and (multiply and) employ them  ... </a:t>
            </a:r>
            <a:endParaRPr lang="en-GB" dirty="0"/>
          </a:p>
        </p:txBody>
      </p:sp>
      <p:sp>
        <p:nvSpPr>
          <p:cNvPr id="368" name="TextBox 367"/>
          <p:cNvSpPr txBox="1"/>
          <p:nvPr/>
        </p:nvSpPr>
        <p:spPr>
          <a:xfrm>
            <a:off x="45953" y="6018468"/>
            <a:ext cx="469107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to create larger amounts of the most-promising hybrids (parent combinations).</a:t>
            </a:r>
            <a:endParaRPr lang="en-GB" dirty="0"/>
          </a:p>
        </p:txBody>
      </p:sp>
      <p:sp>
        <p:nvSpPr>
          <p:cNvPr id="1062" name="Rectangle 2" descr="Diagonal weit nach oben"/>
          <p:cNvSpPr>
            <a:spLocks noChangeArrowheads="1"/>
          </p:cNvSpPr>
          <p:nvPr/>
        </p:nvSpPr>
        <p:spPr bwMode="auto">
          <a:xfrm>
            <a:off x="7557014" y="4612195"/>
            <a:ext cx="2533650" cy="525463"/>
          </a:xfrm>
          <a:prstGeom prst="rect">
            <a:avLst/>
          </a:prstGeom>
          <a:pattFill prst="wdUpDiag">
            <a:fgClr>
              <a:schemeClr val="tx1"/>
            </a:fgClr>
            <a:bgClr>
              <a:schemeClr val="bg1"/>
            </a:bgClr>
          </a:pattFill>
          <a:ln w="19050">
            <a:solidFill>
              <a:srgbClr val="CF582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cxnSp>
        <p:nvCxnSpPr>
          <p:cNvPr id="1064" name="Straight Arrow Connector 1063"/>
          <p:cNvCxnSpPr>
            <a:stCxn id="1011" idx="3"/>
            <a:endCxn id="1019" idx="0"/>
          </p:cNvCxnSpPr>
          <p:nvPr/>
        </p:nvCxnSpPr>
        <p:spPr>
          <a:xfrm>
            <a:off x="5903198" y="4202585"/>
            <a:ext cx="218255" cy="4096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5" name="Straight Arrow Connector 1064"/>
          <p:cNvCxnSpPr>
            <a:stCxn id="1029" idx="3"/>
            <a:endCxn id="1062" idx="0"/>
          </p:cNvCxnSpPr>
          <p:nvPr/>
        </p:nvCxnSpPr>
        <p:spPr>
          <a:xfrm>
            <a:off x="7434144" y="4172070"/>
            <a:ext cx="1389695" cy="44012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73" name="Group 372"/>
          <p:cNvGrpSpPr/>
          <p:nvPr/>
        </p:nvGrpSpPr>
        <p:grpSpPr>
          <a:xfrm>
            <a:off x="7674979" y="3794967"/>
            <a:ext cx="80962" cy="592138"/>
            <a:chOff x="7088397" y="3955905"/>
            <a:chExt cx="80962" cy="592138"/>
          </a:xfrm>
          <a:solidFill>
            <a:schemeClr val="bg1">
              <a:lumMod val="75000"/>
            </a:schemeClr>
          </a:solidFill>
          <a:effectLst>
            <a:outerShdw blurRad="50800" dist="38100" dir="2700000" algn="tl" rotWithShape="0">
              <a:prstClr val="black">
                <a:alpha val="40000"/>
              </a:prstClr>
            </a:outerShdw>
          </a:effectLst>
        </p:grpSpPr>
        <p:sp>
          <p:nvSpPr>
            <p:cNvPr id="1066" name="AutoShape 47"/>
            <p:cNvSpPr>
              <a:spLocks noChangeArrowheads="1"/>
            </p:cNvSpPr>
            <p:nvPr/>
          </p:nvSpPr>
          <p:spPr bwMode="auto">
            <a:xfrm>
              <a:off x="7088397" y="3955905"/>
              <a:ext cx="61912" cy="55563"/>
            </a:xfrm>
            <a:prstGeom prst="octagon">
              <a:avLst>
                <a:gd name="adj" fmla="val 29287"/>
              </a:avLst>
            </a:prstGeom>
            <a:grpFill/>
            <a:ln w="19050">
              <a:solidFill>
                <a:schemeClr val="tx1">
                  <a:lumMod val="50000"/>
                  <a:lumOff val="50000"/>
                </a:schemeClr>
              </a:solidFill>
              <a:miter lim="800000"/>
              <a:headEnd/>
              <a:tailEnd/>
            </a:ln>
            <a:effectLst/>
          </p:spPr>
          <p:txBody>
            <a:bodyPr wrap="none" anchor="ctr"/>
            <a:lstStyle/>
            <a:p>
              <a:endParaRPr lang="en-GB" dirty="0"/>
            </a:p>
          </p:txBody>
        </p:sp>
        <p:sp>
          <p:nvSpPr>
            <p:cNvPr id="1067" name="AutoShape 48"/>
            <p:cNvSpPr>
              <a:spLocks noChangeArrowheads="1"/>
            </p:cNvSpPr>
            <p:nvPr/>
          </p:nvSpPr>
          <p:spPr bwMode="auto">
            <a:xfrm>
              <a:off x="7088397" y="4090843"/>
              <a:ext cx="61912" cy="53975"/>
            </a:xfrm>
            <a:prstGeom prst="octagon">
              <a:avLst>
                <a:gd name="adj" fmla="val 29287"/>
              </a:avLst>
            </a:prstGeom>
            <a:grpFill/>
            <a:ln w="19050">
              <a:solidFill>
                <a:schemeClr val="tx1">
                  <a:lumMod val="50000"/>
                  <a:lumOff val="50000"/>
                </a:schemeClr>
              </a:solidFill>
              <a:miter lim="800000"/>
              <a:headEnd/>
              <a:tailEnd/>
            </a:ln>
            <a:effectLst/>
          </p:spPr>
          <p:txBody>
            <a:bodyPr wrap="none" anchor="ctr"/>
            <a:lstStyle/>
            <a:p>
              <a:endParaRPr lang="en-GB" dirty="0"/>
            </a:p>
          </p:txBody>
        </p:sp>
        <p:sp>
          <p:nvSpPr>
            <p:cNvPr id="1068" name="AutoShape 49"/>
            <p:cNvSpPr>
              <a:spLocks noChangeArrowheads="1"/>
            </p:cNvSpPr>
            <p:nvPr/>
          </p:nvSpPr>
          <p:spPr bwMode="auto">
            <a:xfrm>
              <a:off x="7088397" y="4224193"/>
              <a:ext cx="61912" cy="55562"/>
            </a:xfrm>
            <a:prstGeom prst="octagon">
              <a:avLst>
                <a:gd name="adj" fmla="val 29287"/>
              </a:avLst>
            </a:prstGeom>
            <a:grpFill/>
            <a:ln w="19050">
              <a:solidFill>
                <a:schemeClr val="tx1">
                  <a:lumMod val="50000"/>
                  <a:lumOff val="50000"/>
                </a:schemeClr>
              </a:solidFill>
              <a:miter lim="800000"/>
              <a:headEnd/>
              <a:tailEnd/>
            </a:ln>
            <a:effectLst/>
          </p:spPr>
          <p:txBody>
            <a:bodyPr wrap="none" anchor="ctr"/>
            <a:lstStyle/>
            <a:p>
              <a:endParaRPr lang="en-GB" dirty="0"/>
            </a:p>
          </p:txBody>
        </p:sp>
        <p:sp>
          <p:nvSpPr>
            <p:cNvPr id="1069" name="AutoShape 50"/>
            <p:cNvSpPr>
              <a:spLocks noChangeArrowheads="1"/>
            </p:cNvSpPr>
            <p:nvPr/>
          </p:nvSpPr>
          <p:spPr bwMode="auto">
            <a:xfrm>
              <a:off x="7088397" y="4357543"/>
              <a:ext cx="61912" cy="57150"/>
            </a:xfrm>
            <a:prstGeom prst="octagon">
              <a:avLst>
                <a:gd name="adj" fmla="val 29287"/>
              </a:avLst>
            </a:prstGeom>
            <a:grpFill/>
            <a:ln w="19050">
              <a:solidFill>
                <a:schemeClr val="tx1">
                  <a:lumMod val="50000"/>
                  <a:lumOff val="50000"/>
                </a:schemeClr>
              </a:solidFill>
              <a:miter lim="800000"/>
              <a:headEnd/>
              <a:tailEnd/>
            </a:ln>
            <a:effectLst/>
          </p:spPr>
          <p:txBody>
            <a:bodyPr wrap="none" anchor="ctr"/>
            <a:lstStyle/>
            <a:p>
              <a:endParaRPr lang="en-GB" dirty="0"/>
            </a:p>
          </p:txBody>
        </p:sp>
        <p:sp>
          <p:nvSpPr>
            <p:cNvPr id="1070" name="AutoShape 51"/>
            <p:cNvSpPr>
              <a:spLocks noChangeArrowheads="1"/>
            </p:cNvSpPr>
            <p:nvPr/>
          </p:nvSpPr>
          <p:spPr bwMode="auto">
            <a:xfrm>
              <a:off x="7088397" y="4494068"/>
              <a:ext cx="61912" cy="53975"/>
            </a:xfrm>
            <a:prstGeom prst="octagon">
              <a:avLst>
                <a:gd name="adj" fmla="val 29287"/>
              </a:avLst>
            </a:prstGeom>
            <a:grpFill/>
            <a:ln w="19050">
              <a:solidFill>
                <a:schemeClr val="tx1">
                  <a:lumMod val="50000"/>
                  <a:lumOff val="50000"/>
                </a:schemeClr>
              </a:solidFill>
              <a:miter lim="800000"/>
              <a:headEnd/>
              <a:tailEnd/>
            </a:ln>
            <a:effectLst/>
          </p:spPr>
          <p:txBody>
            <a:bodyPr wrap="none" anchor="ctr"/>
            <a:lstStyle/>
            <a:p>
              <a:endParaRPr lang="en-GB" dirty="0"/>
            </a:p>
          </p:txBody>
        </p:sp>
        <p:sp>
          <p:nvSpPr>
            <p:cNvPr id="1071" name="Line 66"/>
            <p:cNvSpPr>
              <a:spLocks noChangeShapeType="1"/>
            </p:cNvSpPr>
            <p:nvPr/>
          </p:nvSpPr>
          <p:spPr bwMode="auto">
            <a:xfrm>
              <a:off x="7169359" y="3979718"/>
              <a:ext cx="0" cy="539750"/>
            </a:xfrm>
            <a:prstGeom prst="line">
              <a:avLst/>
            </a:prstGeom>
            <a:grpFill/>
            <a:ln w="19050">
              <a:solidFill>
                <a:schemeClr val="tx1">
                  <a:lumMod val="50000"/>
                  <a:lumOff val="50000"/>
                </a:scheme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sp>
        <p:nvSpPr>
          <p:cNvPr id="374" name="TextBox 373"/>
          <p:cNvSpPr txBox="1"/>
          <p:nvPr/>
        </p:nvSpPr>
        <p:spPr>
          <a:xfrm>
            <a:off x="8140501" y="3290369"/>
            <a:ext cx="395236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Only one ‚side‘ is shown! Greyish second parent-of-hybrid cultivar (Pool 2) is developed accordingly  - of course ;-) </a:t>
            </a:r>
          </a:p>
        </p:txBody>
      </p:sp>
      <p:sp>
        <p:nvSpPr>
          <p:cNvPr id="622" name="TextBox 621"/>
          <p:cNvSpPr txBox="1"/>
          <p:nvPr/>
        </p:nvSpPr>
        <p:spPr>
          <a:xfrm>
            <a:off x="39582" y="59283"/>
            <a:ext cx="1208414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Basic scheme of breeding a hybrid cultivar (</a:t>
            </a:r>
            <a:r>
              <a:rPr lang="en-GB" sz="2400" dirty="0">
                <a:solidFill>
                  <a:srgbClr val="0000FF"/>
                </a:solidFill>
                <a:latin typeface="Arial" panose="020B0604020202020204" pitchFamily="34" charset="0"/>
                <a:cs typeface="Arial" panose="020B0604020202020204" pitchFamily="34" charset="0"/>
              </a:rPr>
              <a:t>for </a:t>
            </a:r>
            <a:r>
              <a:rPr lang="en-GB" sz="2400" dirty="0" err="1">
                <a:solidFill>
                  <a:srgbClr val="0000FF"/>
                </a:solidFill>
                <a:latin typeface="Arial" panose="020B0604020202020204" pitchFamily="34" charset="0"/>
                <a:cs typeface="Arial" panose="020B0604020202020204" pitchFamily="34" charset="0"/>
              </a:rPr>
              <a:t>outcrossers</a:t>
            </a:r>
            <a:r>
              <a:rPr lang="en-GB" sz="2400" dirty="0">
                <a:solidFill>
                  <a:srgbClr val="0000FF"/>
                </a:solidFill>
                <a:latin typeface="Arial" panose="020B0604020202020204" pitchFamily="34" charset="0"/>
                <a:cs typeface="Arial" panose="020B0604020202020204" pitchFamily="34" charset="0"/>
              </a:rPr>
              <a:t> only? </a:t>
            </a:r>
            <a:r>
              <a:rPr lang="en-GB" sz="2400" dirty="0">
                <a:solidFill>
                  <a:schemeClr val="tx1">
                    <a:lumMod val="50000"/>
                    <a:lumOff val="50000"/>
                  </a:schemeClr>
                </a:solidFill>
                <a:latin typeface="Arial" panose="020B0604020202020204" pitchFamily="34" charset="0"/>
                <a:cs typeface="Arial" panose="020B0604020202020204" pitchFamily="34" charset="0"/>
              </a:rPr>
              <a:t>Not really ...  ;-)</a:t>
            </a:r>
            <a:endParaRPr lang="en-GB" sz="2400" dirty="0">
              <a:latin typeface="Arial" panose="020B0604020202020204" pitchFamily="34" charset="0"/>
              <a:cs typeface="Arial" panose="020B0604020202020204" pitchFamily="34" charset="0"/>
            </a:endParaRPr>
          </a:p>
        </p:txBody>
      </p:sp>
      <p:sp>
        <p:nvSpPr>
          <p:cNvPr id="623" name="Textfeld 1"/>
          <p:cNvSpPr txBox="1"/>
          <p:nvPr/>
        </p:nvSpPr>
        <p:spPr>
          <a:xfrm>
            <a:off x="11641313" y="138799"/>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sp>
        <p:nvSpPr>
          <p:cNvPr id="624" name="Right Triangle 4">
            <a:extLst>
              <a:ext uri="{FF2B5EF4-FFF2-40B4-BE49-F238E27FC236}">
                <a16:creationId xmlns:a16="http://schemas.microsoft.com/office/drawing/2014/main" id="{961D1DD2-5D72-46B2-81F5-C5BB62BA6D5B}"/>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96767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a:t>From here you may go to UNPLAB-BrMeth_Ch-13[TheFour V]</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a:latin typeface="Arial" panose="020B0604020202020204" pitchFamily="34" charset="0"/>
              <a:cs typeface="Arial" panose="020B0604020202020204" pitchFamily="34" charset="0"/>
            </a:endParaRPr>
          </a:p>
        </p:txBody>
      </p:sp>
      <p:sp>
        <p:nvSpPr>
          <p:cNvPr id="8" name="TextBox 7"/>
          <p:cNvSpPr txBox="1"/>
          <p:nvPr/>
        </p:nvSpPr>
        <p:spPr>
          <a:xfrm>
            <a:off x="72000" y="2381482"/>
            <a:ext cx="12058815" cy="366254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did we study in this chapter?</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Clone Breeding</a:t>
            </a:r>
            <a:r>
              <a:rPr lang="en-GB" dirty="0">
                <a:latin typeface="Arial" panose="020B0604020202020204" pitchFamily="34" charset="0"/>
                <a:cs typeface="Arial" panose="020B0604020202020204" pitchFamily="34" charset="0"/>
              </a:rPr>
              <a:t>, the category of breeding if crops are vegetatively propagated and planted instead of sown.</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Population Breeding</a:t>
            </a:r>
            <a:r>
              <a:rPr lang="en-GB" dirty="0">
                <a:latin typeface="Arial" panose="020B0604020202020204" pitchFamily="34" charset="0"/>
                <a:cs typeface="Arial" panose="020B0604020202020204" pitchFamily="34" charset="0"/>
              </a:rPr>
              <a:t>, the category of breeding if cultivars are more-or-less heterogeneous and very little inbred populations and seed is produced by outcrossing and approx. random mating.</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Hybrid Breeding</a:t>
            </a:r>
            <a:r>
              <a:rPr lang="en-GB" dirty="0">
                <a:latin typeface="Arial" panose="020B0604020202020204" pitchFamily="34" charset="0"/>
                <a:cs typeface="Arial" panose="020B0604020202020204" pitchFamily="34" charset="0"/>
              </a:rPr>
              <a:t>. Production of seed for hybrid cultivars must be steered* to prevent selfed seed of seed-mother and of seed-father from entering the certified seed lot. </a:t>
            </a:r>
          </a:p>
          <a:p>
            <a:endParaRPr lang="en-GB"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*usually via CMS. </a:t>
            </a:r>
            <a:br>
              <a:rPr lang="en-GB" sz="1700" dirty="0">
                <a:latin typeface="Arial" panose="020B0604020202020204" pitchFamily="34" charset="0"/>
                <a:cs typeface="Arial" panose="020B0604020202020204" pitchFamily="34" charset="0"/>
              </a:rPr>
            </a:br>
            <a:r>
              <a:rPr lang="en-GB" sz="1700" dirty="0">
                <a:latin typeface="Arial" panose="020B0604020202020204" pitchFamily="34" charset="0"/>
                <a:cs typeface="Arial" panose="020B0604020202020204" pitchFamily="34" charset="0"/>
              </a:rPr>
              <a:t>Other options exist, cf. International Journal of Farm Sciences 8(2): 109-113, 2018); https://s.gwdg.de/bZm4G4;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DOI 10.1111/pbr.12473.</a:t>
            </a:r>
          </a:p>
        </p:txBody>
      </p:sp>
    </p:spTree>
    <p:extLst>
      <p:ext uri="{BB962C8B-B14F-4D97-AF65-F5344CB8AC3E}">
        <p14:creationId xmlns:p14="http://schemas.microsoft.com/office/powerpoint/2010/main" val="2088810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452431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p>
          <a:p>
            <a:r>
              <a:rPr lang="en-GB" dirty="0">
                <a:latin typeface="Arial" panose="020B0604020202020204" pitchFamily="34" charset="0"/>
                <a:cs typeface="Arial" panose="020B0604020202020204" pitchFamily="34" charset="0"/>
                <a:sym typeface="Webdings" panose="05030102010509060703" pitchFamily="18" charset="2"/>
              </a:rPr>
              <a:t>Population Genetics. Genotype frequency, Allele frequency, Hardy-Weinberg-Equilibrium, Inbreeding coefficient, Kinship, Selection, Drift, Migration, Mutation. </a:t>
            </a:r>
          </a:p>
          <a:p>
            <a:r>
              <a:rPr lang="en-GB" dirty="0">
                <a:latin typeface="Arial" panose="020B0604020202020204" pitchFamily="34" charset="0"/>
                <a:cs typeface="Arial" panose="020B0604020202020204" pitchFamily="34" charset="0"/>
                <a:sym typeface="Webdings" panose="05030102010509060703" pitchFamily="18" charset="2"/>
              </a:rPr>
              <a:t>And you have already studied </a:t>
            </a:r>
            <a:r>
              <a:rPr lang="en-GB" dirty="0" err="1">
                <a:latin typeface="Arial" panose="020B0604020202020204" pitchFamily="34" charset="0"/>
                <a:cs typeface="Arial" panose="020B0604020202020204" pitchFamily="34" charset="0"/>
                <a:sym typeface="Webdings" panose="05030102010509060703" pitchFamily="18" charset="2"/>
              </a:rPr>
              <a:t>GxE</a:t>
            </a:r>
            <a:r>
              <a:rPr lang="en-GB" dirty="0">
                <a:latin typeface="Arial" panose="020B0604020202020204" pitchFamily="34" charset="0"/>
                <a:cs typeface="Arial" panose="020B0604020202020204" pitchFamily="34" charset="0"/>
                <a:sym typeface="Webdings" panose="05030102010509060703" pitchFamily="18" charset="2"/>
              </a:rPr>
              <a:t> and the Breeder’s Equation and Recurrent Selection which is Pre-Breeding.</a:t>
            </a:r>
            <a:br>
              <a:rPr lang="en-GB" dirty="0">
                <a:latin typeface="Arial" panose="020B0604020202020204" pitchFamily="34" charset="0"/>
                <a:cs typeface="Arial" panose="020B0604020202020204" pitchFamily="34" charset="0"/>
                <a:sym typeface="Webdings" panose="05030102010509060703" pitchFamily="18" charset="2"/>
              </a:rPr>
            </a:br>
            <a:r>
              <a:rPr lang="en-GB" dirty="0">
                <a:latin typeface="Arial" panose="020B0604020202020204" pitchFamily="34" charset="0"/>
                <a:cs typeface="Arial" panose="020B0604020202020204" pitchFamily="34" charset="0"/>
                <a:sym typeface="Webdings" panose="05030102010509060703" pitchFamily="18" charset="2"/>
              </a:rPr>
              <a:t>You already have seen the pertinent Selection Method in Line Breeding plus Maintenance Breeding plus Backcrossing as approach in Line Breeding ... plus a look into Prediction of a Marker Score based on significant QTL and/or discussing Genomic Estimated Genetic Values. </a:t>
            </a:r>
          </a:p>
          <a:p>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Clone Breeding. Hybrid Breeding. Population Breeding. Select components of Synthetic Cultivars based on their GCA, or, even better, based on their GVA.</a:t>
            </a:r>
          </a:p>
          <a:p>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none</a:t>
            </a:r>
          </a:p>
        </p:txBody>
      </p:sp>
    </p:spTree>
    <p:extLst>
      <p:ext uri="{BB962C8B-B14F-4D97-AF65-F5344CB8AC3E}">
        <p14:creationId xmlns:p14="http://schemas.microsoft.com/office/powerpoint/2010/main" val="487016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45420" y="920469"/>
            <a:ext cx="3606623" cy="2508531"/>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3"/>
          <a:stretch>
            <a:fillRect/>
          </a:stretch>
        </p:blipFill>
        <p:spPr>
          <a:xfrm>
            <a:off x="8322735" y="915723"/>
            <a:ext cx="3843867" cy="5889988"/>
          </a:xfrm>
          <a:prstGeom prst="rect">
            <a:avLst/>
          </a:prstGeom>
          <a:effectLst>
            <a:outerShdw blurRad="50800" dist="38100" dir="2700000" algn="tl" rotWithShape="0">
              <a:prstClr val="black">
                <a:alpha val="40000"/>
              </a:prstClr>
            </a:outerShdw>
          </a:effectLst>
        </p:spPr>
      </p:pic>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4</a:t>
            </a:fld>
            <a:endParaRPr lang="en-US" sz="2400" dirty="0">
              <a:latin typeface="Arial" panose="020B0604020202020204" pitchFamily="34" charset="0"/>
              <a:cs typeface="Arial" panose="020B0604020202020204" pitchFamily="34" charset="0"/>
            </a:endParaRPr>
          </a:p>
        </p:txBody>
      </p:sp>
      <p:sp>
        <p:nvSpPr>
          <p:cNvPr id="4" name="TextBox 3"/>
          <p:cNvSpPr txBox="1"/>
          <p:nvPr/>
        </p:nvSpPr>
        <p:spPr>
          <a:xfrm>
            <a:off x="72000" y="36000"/>
            <a:ext cx="1200993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Diverse species fall in the category of </a:t>
            </a:r>
            <a:r>
              <a:rPr lang="en-GB" sz="2400" dirty="0">
                <a:solidFill>
                  <a:srgbClr val="0000FF"/>
                </a:solidFill>
                <a:latin typeface="Arial" panose="020B0604020202020204" pitchFamily="34" charset="0"/>
                <a:cs typeface="Arial" panose="020B0604020202020204" pitchFamily="34" charset="0"/>
              </a:rPr>
              <a:t>Clone Breeding</a:t>
            </a:r>
            <a:r>
              <a:rPr lang="en-GB" sz="2400" dirty="0">
                <a:latin typeface="Arial" panose="020B0604020202020204" pitchFamily="34" charset="0"/>
                <a:cs typeface="Arial" panose="020B0604020202020204" pitchFamily="34" charset="0"/>
              </a:rPr>
              <a:t> (e.g. potato, cassava, strawberry, fruit trees such as citrus, grape vine). For many of them, ‘we’ are the direct customer! </a:t>
            </a:r>
          </a:p>
        </p:txBody>
      </p:sp>
      <p:pic>
        <p:nvPicPr>
          <p:cNvPr id="3074" name="Picture 2" descr="Datei:Citrus limetta.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5786" y="907686"/>
            <a:ext cx="3316754" cy="591045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76" name="Picture 4" descr="File:Illustration Fragaria vesca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8896" y="2692127"/>
            <a:ext cx="2672610" cy="412601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78" name="Picture 6" descr="File:Cassava (PSF).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420" y="3496813"/>
            <a:ext cx="2460713" cy="331054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129695" y="3948242"/>
            <a:ext cx="1318207"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i="1" dirty="0">
                <a:latin typeface="Arial" panose="020B0604020202020204" pitchFamily="34" charset="0"/>
                <a:cs typeface="Arial" panose="020B0604020202020204" pitchFamily="34" charset="0"/>
              </a:rPr>
              <a:t>Manihot </a:t>
            </a:r>
            <a:r>
              <a:rPr lang="de-DE" i="1" dirty="0" err="1">
                <a:latin typeface="Arial" panose="020B0604020202020204" pitchFamily="34" charset="0"/>
                <a:cs typeface="Arial" panose="020B0604020202020204" pitchFamily="34" charset="0"/>
              </a:rPr>
              <a:t>esculen-tum</a:t>
            </a:r>
            <a:endParaRPr lang="de-DE" i="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Archives of Pearson Scott </a:t>
            </a:r>
            <a:r>
              <a:rPr lang="en-GB" dirty="0" err="1">
                <a:latin typeface="Arial" panose="020B0604020202020204" pitchFamily="34" charset="0"/>
                <a:cs typeface="Arial" panose="020B0604020202020204" pitchFamily="34" charset="0"/>
              </a:rPr>
              <a:t>Foresman</a:t>
            </a:r>
            <a:r>
              <a:rPr lang="en-GB" dirty="0">
                <a:latin typeface="Arial" panose="020B0604020202020204" pitchFamily="34" charset="0"/>
                <a:cs typeface="Arial" panose="020B0604020202020204" pitchFamily="34" charset="0"/>
              </a:rPr>
              <a:t> </a:t>
            </a:r>
            <a:endParaRPr lang="en-GB" i="1" dirty="0">
              <a:latin typeface="Arial" panose="020B0604020202020204" pitchFamily="34" charset="0"/>
              <a:cs typeface="Arial" panose="020B0604020202020204" pitchFamily="34" charset="0"/>
            </a:endParaRPr>
          </a:p>
        </p:txBody>
      </p:sp>
      <p:sp>
        <p:nvSpPr>
          <p:cNvPr id="5" name="TextBox 4"/>
          <p:cNvSpPr txBox="1"/>
          <p:nvPr/>
        </p:nvSpPr>
        <p:spPr>
          <a:xfrm>
            <a:off x="3652044" y="4686906"/>
            <a:ext cx="3326852"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i="1" dirty="0">
                <a:latin typeface="Arial" panose="020B0604020202020204" pitchFamily="34" charset="0"/>
                <a:cs typeface="Arial" panose="020B0604020202020204" pitchFamily="34" charset="0"/>
              </a:rPr>
              <a:t>Citrus </a:t>
            </a:r>
            <a:r>
              <a:rPr lang="en-GB" i="1" dirty="0" err="1">
                <a:latin typeface="Arial" panose="020B0604020202020204" pitchFamily="34" charset="0"/>
                <a:cs typeface="Arial" panose="020B0604020202020204" pitchFamily="34" charset="0"/>
              </a:rPr>
              <a:t>limetta</a:t>
            </a:r>
            <a:r>
              <a:rPr lang="en-GB" i="1" dirty="0">
                <a:latin typeface="Arial" panose="020B0604020202020204" pitchFamily="34" charset="0"/>
                <a:cs typeface="Arial" panose="020B0604020202020204" pitchFamily="34" charset="0"/>
              </a:rPr>
              <a:t> </a:t>
            </a:r>
            <a:br>
              <a:rPr lang="en-GB" i="1"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 Dietrich's </a:t>
            </a:r>
            <a:r>
              <a:rPr lang="en-GB" i="1" dirty="0">
                <a:latin typeface="Arial" panose="020B0604020202020204" pitchFamily="34" charset="0"/>
                <a:cs typeface="Arial" panose="020B0604020202020204" pitchFamily="34" charset="0"/>
              </a:rPr>
              <a:t>Flora </a:t>
            </a:r>
            <a:r>
              <a:rPr lang="en-GB" i="1" dirty="0" err="1">
                <a:latin typeface="Arial" panose="020B0604020202020204" pitchFamily="34" charset="0"/>
                <a:cs typeface="Arial" panose="020B0604020202020204" pitchFamily="34" charset="0"/>
              </a:rPr>
              <a:t>Universalis</a:t>
            </a:r>
            <a:r>
              <a:rPr lang="en-GB" dirty="0">
                <a:latin typeface="Arial" panose="020B0604020202020204" pitchFamily="34" charset="0"/>
                <a:cs typeface="Arial" panose="020B0604020202020204" pitchFamily="34" charset="0"/>
              </a:rPr>
              <a:t>, 1831 Jena</a:t>
            </a:r>
          </a:p>
        </p:txBody>
      </p:sp>
      <p:sp>
        <p:nvSpPr>
          <p:cNvPr id="3" name="TextBox 2"/>
          <p:cNvSpPr txBox="1"/>
          <p:nvPr/>
        </p:nvSpPr>
        <p:spPr>
          <a:xfrm>
            <a:off x="6992540" y="918511"/>
            <a:ext cx="1918627"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i="1" dirty="0" err="1">
                <a:latin typeface="Arial" panose="020B0604020202020204" pitchFamily="34" charset="0"/>
                <a:cs typeface="Arial" panose="020B0604020202020204" pitchFamily="34" charset="0"/>
              </a:rPr>
              <a:t>Vitis</a:t>
            </a:r>
            <a:r>
              <a:rPr lang="de-DE" i="1" dirty="0">
                <a:latin typeface="Arial" panose="020B0604020202020204" pitchFamily="34" charset="0"/>
                <a:cs typeface="Arial" panose="020B0604020202020204" pitchFamily="34" charset="0"/>
              </a:rPr>
              <a:t> </a:t>
            </a:r>
            <a:r>
              <a:rPr lang="de-DE" i="1" dirty="0" err="1">
                <a:latin typeface="Arial" panose="020B0604020202020204" pitchFamily="34" charset="0"/>
                <a:cs typeface="Arial" panose="020B0604020202020204" pitchFamily="34" charset="0"/>
              </a:rPr>
              <a:t>vinifera</a:t>
            </a:r>
            <a:r>
              <a:rPr lang="de-DE" dirty="0">
                <a:latin typeface="Arial" panose="020B0604020202020204" pitchFamily="34" charset="0"/>
                <a:cs typeface="Arial" panose="020B0604020202020204" pitchFamily="34" charset="0"/>
              </a:rPr>
              <a:t>; </a:t>
            </a:r>
          </a:p>
          <a:p>
            <a:r>
              <a:rPr lang="de-DE" i="1" dirty="0" err="1">
                <a:latin typeface="Arial" panose="020B0604020202020204" pitchFamily="34" charset="0"/>
                <a:cs typeface="Arial" panose="020B0604020202020204" pitchFamily="34" charset="0"/>
              </a:rPr>
              <a:t>Fragaria</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sp</a:t>
            </a:r>
            <a:r>
              <a:rPr lang="de-DE" dirty="0">
                <a:latin typeface="Arial" panose="020B0604020202020204" pitchFamily="34" charset="0"/>
                <a:cs typeface="Arial" panose="020B0604020202020204" pitchFamily="34" charset="0"/>
              </a:rPr>
              <a:t>.</a:t>
            </a:r>
          </a:p>
          <a:p>
            <a:r>
              <a:rPr lang="de-DE" dirty="0" err="1">
                <a:latin typeface="Arial" panose="020B0604020202020204" pitchFamily="34" charset="0"/>
                <a:cs typeface="Arial" panose="020B0604020202020204" pitchFamily="34" charset="0"/>
              </a:rPr>
              <a:t>Thomé</a:t>
            </a:r>
            <a:r>
              <a:rPr lang="de-DE" dirty="0">
                <a:latin typeface="Arial" panose="020B0604020202020204" pitchFamily="34" charset="0"/>
                <a:cs typeface="Arial" panose="020B0604020202020204" pitchFamily="34" charset="0"/>
              </a:rPr>
              <a:t>. Flora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von </a:t>
            </a:r>
            <a:r>
              <a:rPr lang="de-DE" dirty="0" err="1">
                <a:latin typeface="Arial" panose="020B0604020202020204" pitchFamily="34" charset="0"/>
                <a:cs typeface="Arial" panose="020B0604020202020204" pitchFamily="34" charset="0"/>
              </a:rPr>
              <a:t>Deutschl</a:t>
            </a:r>
            <a:r>
              <a:rPr lang="de-DE" dirty="0">
                <a:latin typeface="Arial" panose="020B0604020202020204" pitchFamily="34" charset="0"/>
                <a:cs typeface="Arial" panose="020B0604020202020204" pitchFamily="34" charset="0"/>
              </a:rPr>
              <a:t>., Österreich und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&amp; Schweiz. 1885</a:t>
            </a:r>
            <a:endParaRPr lang="en-GB" dirty="0">
              <a:latin typeface="Arial" panose="020B0604020202020204" pitchFamily="34" charset="0"/>
              <a:cs typeface="Arial" panose="020B0604020202020204" pitchFamily="34" charset="0"/>
            </a:endParaRPr>
          </a:p>
        </p:txBody>
      </p:sp>
      <p:sp>
        <p:nvSpPr>
          <p:cNvPr id="18" name="Rectangle 17"/>
          <p:cNvSpPr/>
          <p:nvPr/>
        </p:nvSpPr>
        <p:spPr>
          <a:xfrm>
            <a:off x="1593869" y="915723"/>
            <a:ext cx="2058174" cy="1200329"/>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i="1" dirty="0" err="1">
                <a:latin typeface="Arial" panose="020B0604020202020204" pitchFamily="34" charset="0"/>
                <a:cs typeface="Arial" panose="020B0604020202020204" pitchFamily="34" charset="0"/>
              </a:rPr>
              <a:t>Solanum</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tubero</a:t>
            </a:r>
            <a:r>
              <a:rPr lang="en-GB" i="1" dirty="0">
                <a:latin typeface="Arial" panose="020B0604020202020204" pitchFamily="34" charset="0"/>
                <a:cs typeface="Arial" panose="020B0604020202020204" pitchFamily="34" charset="0"/>
              </a:rPr>
              <a:t>-sum</a:t>
            </a:r>
            <a:r>
              <a:rPr lang="en-GB" dirty="0">
                <a:latin typeface="Arial" panose="020B0604020202020204" pitchFamily="34" charset="0"/>
                <a:cs typeface="Arial" panose="020B0604020202020204" pitchFamily="34" charset="0"/>
              </a:rPr>
              <a:t> A. </a:t>
            </a:r>
            <a:r>
              <a:rPr lang="en-GB" dirty="0" err="1">
                <a:latin typeface="Arial" panose="020B0604020202020204" pitchFamily="34" charset="0"/>
                <a:cs typeface="Arial" panose="020B0604020202020204" pitchFamily="34" charset="0"/>
              </a:rPr>
              <a:t>Masclef</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Atlas des </a:t>
            </a:r>
            <a:r>
              <a:rPr lang="en-GB" dirty="0" err="1">
                <a:latin typeface="Arial" panose="020B0604020202020204" pitchFamily="34" charset="0"/>
                <a:cs typeface="Arial" panose="020B0604020202020204" pitchFamily="34" charset="0"/>
              </a:rPr>
              <a:t>plantes</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de France. 1891.</a:t>
            </a:r>
          </a:p>
        </p:txBody>
      </p:sp>
    </p:spTree>
    <p:extLst>
      <p:ext uri="{BB962C8B-B14F-4D97-AF65-F5344CB8AC3E}">
        <p14:creationId xmlns:p14="http://schemas.microsoft.com/office/powerpoint/2010/main" val="551717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000" y="620889"/>
            <a:ext cx="4652400" cy="605084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a:stretch>
            <a:fillRect/>
          </a:stretch>
        </p:blipFill>
        <p:spPr>
          <a:xfrm>
            <a:off x="1712979" y="4527459"/>
            <a:ext cx="1703955" cy="2033102"/>
          </a:xfrm>
          <a:prstGeom prst="rect">
            <a:avLst/>
          </a:prstGeom>
          <a:effectLst>
            <a:outerShdw blurRad="50800" dist="38100" dir="2700000" algn="tl" rotWithShape="0">
              <a:prstClr val="black">
                <a:alpha val="40000"/>
              </a:prstClr>
            </a:outerShdw>
          </a:effectLst>
        </p:spPr>
      </p:pic>
      <p:sp>
        <p:nvSpPr>
          <p:cNvPr id="12" name="AutoShape 235"/>
          <p:cNvSpPr>
            <a:spLocks noChangeArrowheads="1"/>
          </p:cNvSpPr>
          <p:nvPr/>
        </p:nvSpPr>
        <p:spPr bwMode="auto">
          <a:xfrm rot="5400000">
            <a:off x="1686134" y="164786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 name="AutoShape 236"/>
          <p:cNvSpPr>
            <a:spLocks noChangeArrowheads="1"/>
          </p:cNvSpPr>
          <p:nvPr/>
        </p:nvSpPr>
        <p:spPr bwMode="auto">
          <a:xfrm rot="5400000">
            <a:off x="1533734" y="164786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 name="AutoShape 237"/>
          <p:cNvSpPr>
            <a:spLocks noChangeArrowheads="1"/>
          </p:cNvSpPr>
          <p:nvPr/>
        </p:nvSpPr>
        <p:spPr bwMode="auto">
          <a:xfrm rot="5400000">
            <a:off x="1381334" y="1647869"/>
            <a:ext cx="58737"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 name="AutoShape 238"/>
          <p:cNvSpPr>
            <a:spLocks noChangeArrowheads="1"/>
          </p:cNvSpPr>
          <p:nvPr/>
        </p:nvSpPr>
        <p:spPr bwMode="auto">
          <a:xfrm rot="5400000">
            <a:off x="1228934" y="164786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 name="AutoShape 239"/>
          <p:cNvSpPr>
            <a:spLocks noChangeArrowheads="1"/>
          </p:cNvSpPr>
          <p:nvPr/>
        </p:nvSpPr>
        <p:spPr bwMode="auto">
          <a:xfrm rot="5400000">
            <a:off x="1078122" y="1649455"/>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 name="AutoShape 240"/>
          <p:cNvSpPr>
            <a:spLocks noChangeArrowheads="1"/>
          </p:cNvSpPr>
          <p:nvPr/>
        </p:nvSpPr>
        <p:spPr bwMode="auto">
          <a:xfrm rot="5400000">
            <a:off x="924134" y="1647869"/>
            <a:ext cx="58737"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 name="AutoShape 241"/>
          <p:cNvSpPr>
            <a:spLocks noChangeArrowheads="1"/>
          </p:cNvSpPr>
          <p:nvPr/>
        </p:nvSpPr>
        <p:spPr bwMode="auto">
          <a:xfrm rot="5400000">
            <a:off x="771734" y="164786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 name="AutoShape 242"/>
          <p:cNvSpPr>
            <a:spLocks noChangeArrowheads="1"/>
          </p:cNvSpPr>
          <p:nvPr/>
        </p:nvSpPr>
        <p:spPr bwMode="auto">
          <a:xfrm rot="5400000">
            <a:off x="619334" y="164786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 name="AutoShape 243"/>
          <p:cNvSpPr>
            <a:spLocks noChangeArrowheads="1"/>
          </p:cNvSpPr>
          <p:nvPr/>
        </p:nvSpPr>
        <p:spPr bwMode="auto">
          <a:xfrm rot="5400000">
            <a:off x="466934" y="164786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 name="AutoShape 244"/>
          <p:cNvSpPr>
            <a:spLocks noChangeArrowheads="1"/>
          </p:cNvSpPr>
          <p:nvPr/>
        </p:nvSpPr>
        <p:spPr bwMode="auto">
          <a:xfrm rot="5400000">
            <a:off x="1840122" y="1649455"/>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2" name="AutoShape 245"/>
          <p:cNvSpPr>
            <a:spLocks noChangeArrowheads="1"/>
          </p:cNvSpPr>
          <p:nvPr/>
        </p:nvSpPr>
        <p:spPr bwMode="auto">
          <a:xfrm rot="5400000">
            <a:off x="1992522" y="1649455"/>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 name="AutoShape 246"/>
          <p:cNvSpPr>
            <a:spLocks noChangeArrowheads="1"/>
          </p:cNvSpPr>
          <p:nvPr/>
        </p:nvSpPr>
        <p:spPr bwMode="auto">
          <a:xfrm rot="5400000">
            <a:off x="2144922" y="1649455"/>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 name="AutoShape 247"/>
          <p:cNvSpPr>
            <a:spLocks noChangeArrowheads="1"/>
          </p:cNvSpPr>
          <p:nvPr/>
        </p:nvSpPr>
        <p:spPr bwMode="auto">
          <a:xfrm rot="5400000">
            <a:off x="1686134" y="179391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5" name="AutoShape 248"/>
          <p:cNvSpPr>
            <a:spLocks noChangeArrowheads="1"/>
          </p:cNvSpPr>
          <p:nvPr/>
        </p:nvSpPr>
        <p:spPr bwMode="auto">
          <a:xfrm rot="5400000">
            <a:off x="1533734" y="179391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AutoShape 249"/>
          <p:cNvSpPr>
            <a:spLocks noChangeArrowheads="1"/>
          </p:cNvSpPr>
          <p:nvPr/>
        </p:nvSpPr>
        <p:spPr bwMode="auto">
          <a:xfrm rot="5400000">
            <a:off x="1381334" y="179391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 name="AutoShape 250"/>
          <p:cNvSpPr>
            <a:spLocks noChangeArrowheads="1"/>
          </p:cNvSpPr>
          <p:nvPr/>
        </p:nvSpPr>
        <p:spPr bwMode="auto">
          <a:xfrm rot="5400000">
            <a:off x="1228934" y="179391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8" name="AutoShape 251"/>
          <p:cNvSpPr>
            <a:spLocks noChangeArrowheads="1"/>
          </p:cNvSpPr>
          <p:nvPr/>
        </p:nvSpPr>
        <p:spPr bwMode="auto">
          <a:xfrm rot="5400000">
            <a:off x="1078122" y="1795505"/>
            <a:ext cx="58738" cy="6191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9" name="AutoShape 252"/>
          <p:cNvSpPr>
            <a:spLocks noChangeArrowheads="1"/>
          </p:cNvSpPr>
          <p:nvPr/>
        </p:nvSpPr>
        <p:spPr bwMode="auto">
          <a:xfrm rot="5400000">
            <a:off x="924134" y="179391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 name="AutoShape 253"/>
          <p:cNvSpPr>
            <a:spLocks noChangeArrowheads="1"/>
          </p:cNvSpPr>
          <p:nvPr/>
        </p:nvSpPr>
        <p:spPr bwMode="auto">
          <a:xfrm rot="5400000">
            <a:off x="771734" y="179391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1" name="AutoShape 254"/>
          <p:cNvSpPr>
            <a:spLocks noChangeArrowheads="1"/>
          </p:cNvSpPr>
          <p:nvPr/>
        </p:nvSpPr>
        <p:spPr bwMode="auto">
          <a:xfrm rot="5400000">
            <a:off x="619334" y="179391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 name="AutoShape 255"/>
          <p:cNvSpPr>
            <a:spLocks noChangeArrowheads="1"/>
          </p:cNvSpPr>
          <p:nvPr/>
        </p:nvSpPr>
        <p:spPr bwMode="auto">
          <a:xfrm rot="5400000">
            <a:off x="466934" y="1793919"/>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3" name="AutoShape 256"/>
          <p:cNvSpPr>
            <a:spLocks noChangeArrowheads="1"/>
          </p:cNvSpPr>
          <p:nvPr/>
        </p:nvSpPr>
        <p:spPr bwMode="auto">
          <a:xfrm rot="5400000">
            <a:off x="1840122" y="1795505"/>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4" name="AutoShape 257"/>
          <p:cNvSpPr>
            <a:spLocks noChangeArrowheads="1"/>
          </p:cNvSpPr>
          <p:nvPr/>
        </p:nvSpPr>
        <p:spPr bwMode="auto">
          <a:xfrm rot="5400000">
            <a:off x="1992522" y="1795505"/>
            <a:ext cx="58738" cy="6191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AutoShape 258"/>
          <p:cNvSpPr>
            <a:spLocks noChangeArrowheads="1"/>
          </p:cNvSpPr>
          <p:nvPr/>
        </p:nvSpPr>
        <p:spPr bwMode="auto">
          <a:xfrm rot="5400000">
            <a:off x="2144922" y="1795505"/>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6" name="AutoShape 259"/>
          <p:cNvSpPr>
            <a:spLocks noChangeArrowheads="1"/>
          </p:cNvSpPr>
          <p:nvPr/>
        </p:nvSpPr>
        <p:spPr bwMode="auto">
          <a:xfrm rot="5400000">
            <a:off x="1685340" y="1939175"/>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7" name="AutoShape 260"/>
          <p:cNvSpPr>
            <a:spLocks noChangeArrowheads="1"/>
          </p:cNvSpPr>
          <p:nvPr/>
        </p:nvSpPr>
        <p:spPr bwMode="auto">
          <a:xfrm rot="5400000">
            <a:off x="1532940" y="1939175"/>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AutoShape 261"/>
          <p:cNvSpPr>
            <a:spLocks noChangeArrowheads="1"/>
          </p:cNvSpPr>
          <p:nvPr/>
        </p:nvSpPr>
        <p:spPr bwMode="auto">
          <a:xfrm rot="5400000">
            <a:off x="1380540" y="1939175"/>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AutoShape 262"/>
          <p:cNvSpPr>
            <a:spLocks noChangeArrowheads="1"/>
          </p:cNvSpPr>
          <p:nvPr/>
        </p:nvSpPr>
        <p:spPr bwMode="auto">
          <a:xfrm rot="5400000">
            <a:off x="1228140" y="1939175"/>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AutoShape 263"/>
          <p:cNvSpPr>
            <a:spLocks noChangeArrowheads="1"/>
          </p:cNvSpPr>
          <p:nvPr/>
        </p:nvSpPr>
        <p:spPr bwMode="auto">
          <a:xfrm rot="5400000">
            <a:off x="1077328" y="1940762"/>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 name="AutoShape 264"/>
          <p:cNvSpPr>
            <a:spLocks noChangeArrowheads="1"/>
          </p:cNvSpPr>
          <p:nvPr/>
        </p:nvSpPr>
        <p:spPr bwMode="auto">
          <a:xfrm rot="5400000">
            <a:off x="923340" y="1939175"/>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2" name="AutoShape 265"/>
          <p:cNvSpPr>
            <a:spLocks noChangeArrowheads="1"/>
          </p:cNvSpPr>
          <p:nvPr/>
        </p:nvSpPr>
        <p:spPr bwMode="auto">
          <a:xfrm rot="5400000">
            <a:off x="770940" y="1939175"/>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AutoShape 266"/>
          <p:cNvSpPr>
            <a:spLocks noChangeArrowheads="1"/>
          </p:cNvSpPr>
          <p:nvPr/>
        </p:nvSpPr>
        <p:spPr bwMode="auto">
          <a:xfrm rot="5400000">
            <a:off x="618540" y="1939175"/>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4" name="AutoShape 267"/>
          <p:cNvSpPr>
            <a:spLocks noChangeArrowheads="1"/>
          </p:cNvSpPr>
          <p:nvPr/>
        </p:nvSpPr>
        <p:spPr bwMode="auto">
          <a:xfrm rot="5400000">
            <a:off x="466140" y="1939175"/>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 name="AutoShape 268"/>
          <p:cNvSpPr>
            <a:spLocks noChangeArrowheads="1"/>
          </p:cNvSpPr>
          <p:nvPr/>
        </p:nvSpPr>
        <p:spPr bwMode="auto">
          <a:xfrm rot="5400000">
            <a:off x="1839328" y="1940762"/>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6" name="AutoShape 269"/>
          <p:cNvSpPr>
            <a:spLocks noChangeArrowheads="1"/>
          </p:cNvSpPr>
          <p:nvPr/>
        </p:nvSpPr>
        <p:spPr bwMode="auto">
          <a:xfrm rot="5400000">
            <a:off x="1991728" y="1940762"/>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 name="AutoShape 270"/>
          <p:cNvSpPr>
            <a:spLocks noChangeArrowheads="1"/>
          </p:cNvSpPr>
          <p:nvPr/>
        </p:nvSpPr>
        <p:spPr bwMode="auto">
          <a:xfrm rot="5400000">
            <a:off x="2144128" y="1940762"/>
            <a:ext cx="60325" cy="6191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AutoShape 271"/>
          <p:cNvSpPr>
            <a:spLocks noChangeArrowheads="1"/>
          </p:cNvSpPr>
          <p:nvPr/>
        </p:nvSpPr>
        <p:spPr bwMode="auto">
          <a:xfrm rot="5400000">
            <a:off x="1685340" y="2085225"/>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9" name="AutoShape 272"/>
          <p:cNvSpPr>
            <a:spLocks noChangeArrowheads="1"/>
          </p:cNvSpPr>
          <p:nvPr/>
        </p:nvSpPr>
        <p:spPr bwMode="auto">
          <a:xfrm rot="5400000">
            <a:off x="1532940" y="2085225"/>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 name="AutoShape 273"/>
          <p:cNvSpPr>
            <a:spLocks noChangeArrowheads="1"/>
          </p:cNvSpPr>
          <p:nvPr/>
        </p:nvSpPr>
        <p:spPr bwMode="auto">
          <a:xfrm rot="5400000">
            <a:off x="1380540" y="2085225"/>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1" name="AutoShape 274"/>
          <p:cNvSpPr>
            <a:spLocks noChangeArrowheads="1"/>
          </p:cNvSpPr>
          <p:nvPr/>
        </p:nvSpPr>
        <p:spPr bwMode="auto">
          <a:xfrm rot="5400000">
            <a:off x="1228140" y="2085225"/>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2" name="AutoShape 275"/>
          <p:cNvSpPr>
            <a:spLocks noChangeArrowheads="1"/>
          </p:cNvSpPr>
          <p:nvPr/>
        </p:nvSpPr>
        <p:spPr bwMode="auto">
          <a:xfrm rot="5400000">
            <a:off x="1077328" y="2086812"/>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3" name="AutoShape 276"/>
          <p:cNvSpPr>
            <a:spLocks noChangeArrowheads="1"/>
          </p:cNvSpPr>
          <p:nvPr/>
        </p:nvSpPr>
        <p:spPr bwMode="auto">
          <a:xfrm rot="5400000">
            <a:off x="923340" y="2085225"/>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4" name="AutoShape 277"/>
          <p:cNvSpPr>
            <a:spLocks noChangeArrowheads="1"/>
          </p:cNvSpPr>
          <p:nvPr/>
        </p:nvSpPr>
        <p:spPr bwMode="auto">
          <a:xfrm rot="5400000">
            <a:off x="770940" y="2085225"/>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5" name="AutoShape 278"/>
          <p:cNvSpPr>
            <a:spLocks noChangeArrowheads="1"/>
          </p:cNvSpPr>
          <p:nvPr/>
        </p:nvSpPr>
        <p:spPr bwMode="auto">
          <a:xfrm rot="5400000">
            <a:off x="618540" y="2085225"/>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6" name="AutoShape 279"/>
          <p:cNvSpPr>
            <a:spLocks noChangeArrowheads="1"/>
          </p:cNvSpPr>
          <p:nvPr/>
        </p:nvSpPr>
        <p:spPr bwMode="auto">
          <a:xfrm rot="5400000">
            <a:off x="466140" y="2085225"/>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7" name="AutoShape 280"/>
          <p:cNvSpPr>
            <a:spLocks noChangeArrowheads="1"/>
          </p:cNvSpPr>
          <p:nvPr/>
        </p:nvSpPr>
        <p:spPr bwMode="auto">
          <a:xfrm rot="5400000">
            <a:off x="1839328" y="2086812"/>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8" name="AutoShape 281"/>
          <p:cNvSpPr>
            <a:spLocks noChangeArrowheads="1"/>
          </p:cNvSpPr>
          <p:nvPr/>
        </p:nvSpPr>
        <p:spPr bwMode="auto">
          <a:xfrm rot="5400000">
            <a:off x="1991728" y="2086812"/>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9" name="AutoShape 282"/>
          <p:cNvSpPr>
            <a:spLocks noChangeArrowheads="1"/>
          </p:cNvSpPr>
          <p:nvPr/>
        </p:nvSpPr>
        <p:spPr bwMode="auto">
          <a:xfrm rot="5400000">
            <a:off x="2144128" y="2086812"/>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cxnSp>
        <p:nvCxnSpPr>
          <p:cNvPr id="60" name="AutoShape 289"/>
          <p:cNvCxnSpPr>
            <a:cxnSpLocks noChangeShapeType="1"/>
            <a:endCxn id="99" idx="0"/>
          </p:cNvCxnSpPr>
          <p:nvPr/>
        </p:nvCxnSpPr>
        <p:spPr bwMode="auto">
          <a:xfrm rot="5400000">
            <a:off x="174834" y="3705268"/>
            <a:ext cx="384175" cy="47625"/>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290"/>
          <p:cNvCxnSpPr>
            <a:cxnSpLocks noChangeShapeType="1"/>
          </p:cNvCxnSpPr>
          <p:nvPr/>
        </p:nvCxnSpPr>
        <p:spPr bwMode="auto">
          <a:xfrm rot="16200000" flipH="1">
            <a:off x="1043197" y="3635418"/>
            <a:ext cx="563562" cy="1588"/>
          </a:xfrm>
          <a:prstGeom prst="bentConnector3">
            <a:avLst>
              <a:gd name="adj1" fmla="val 4986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2" name="Rectangle 292"/>
          <p:cNvSpPr>
            <a:spLocks noChangeArrowheads="1"/>
          </p:cNvSpPr>
          <p:nvPr/>
        </p:nvSpPr>
        <p:spPr bwMode="auto">
          <a:xfrm>
            <a:off x="133559" y="4905418"/>
            <a:ext cx="381000" cy="568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3" name="Rectangle 293"/>
          <p:cNvSpPr>
            <a:spLocks noChangeArrowheads="1"/>
          </p:cNvSpPr>
          <p:nvPr/>
        </p:nvSpPr>
        <p:spPr bwMode="auto">
          <a:xfrm>
            <a:off x="235159" y="4953043"/>
            <a:ext cx="381000" cy="569913"/>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4" name="Rectangle 294"/>
          <p:cNvSpPr>
            <a:spLocks noChangeArrowheads="1"/>
          </p:cNvSpPr>
          <p:nvPr/>
        </p:nvSpPr>
        <p:spPr bwMode="auto">
          <a:xfrm>
            <a:off x="362159" y="5000668"/>
            <a:ext cx="381000" cy="568325"/>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5" name="Rectangle 296"/>
          <p:cNvSpPr>
            <a:spLocks noChangeArrowheads="1"/>
          </p:cNvSpPr>
          <p:nvPr/>
        </p:nvSpPr>
        <p:spPr bwMode="auto">
          <a:xfrm>
            <a:off x="1105109" y="4935581"/>
            <a:ext cx="381000" cy="568325"/>
          </a:xfrm>
          <a:prstGeom prst="rect">
            <a:avLst/>
          </a:prstGeom>
          <a:solidFill>
            <a:srgbClr val="3333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6" name="Rectangle 297"/>
          <p:cNvSpPr>
            <a:spLocks noChangeArrowheads="1"/>
          </p:cNvSpPr>
          <p:nvPr/>
        </p:nvSpPr>
        <p:spPr bwMode="auto">
          <a:xfrm>
            <a:off x="1206709" y="4983206"/>
            <a:ext cx="381000" cy="569912"/>
          </a:xfrm>
          <a:prstGeom prst="rect">
            <a:avLst/>
          </a:prstGeom>
          <a:solidFill>
            <a:srgbClr val="1C1C1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7" name="Rectangle 298"/>
          <p:cNvSpPr>
            <a:spLocks noChangeArrowheads="1"/>
          </p:cNvSpPr>
          <p:nvPr/>
        </p:nvSpPr>
        <p:spPr bwMode="auto">
          <a:xfrm>
            <a:off x="1333709" y="5030831"/>
            <a:ext cx="381000" cy="568325"/>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8" name="Rectangle 300" descr="Diagonal weit nach oben"/>
          <p:cNvSpPr>
            <a:spLocks noChangeArrowheads="1"/>
          </p:cNvSpPr>
          <p:nvPr/>
        </p:nvSpPr>
        <p:spPr bwMode="auto">
          <a:xfrm>
            <a:off x="162134" y="5975393"/>
            <a:ext cx="2209800" cy="568325"/>
          </a:xfrm>
          <a:prstGeom prst="rect">
            <a:avLst/>
          </a:prstGeom>
          <a:pattFill prst="wdUpDiag">
            <a:fgClr>
              <a:schemeClr val="tx1"/>
            </a:fgClr>
            <a:bgClr>
              <a:schemeClr val="bg1"/>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9" name="Text Box 304"/>
          <p:cNvSpPr txBox="1">
            <a:spLocks noChangeArrowheads="1"/>
          </p:cNvSpPr>
          <p:nvPr/>
        </p:nvSpPr>
        <p:spPr bwMode="auto">
          <a:xfrm>
            <a:off x="2602049" y="1746293"/>
            <a:ext cx="22685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en-US" sz="2000">
                <a:latin typeface="Arial" panose="020B0604020202020204" pitchFamily="34" charset="0"/>
              </a:rPr>
              <a:t>Select seedlings</a:t>
            </a:r>
            <a:endParaRPr lang="de-DE" altLang="en-US" sz="2000" b="1">
              <a:latin typeface="Arial" panose="020B0604020202020204" pitchFamily="34" charset="0"/>
            </a:endParaRPr>
          </a:p>
        </p:txBody>
      </p:sp>
      <p:sp>
        <p:nvSpPr>
          <p:cNvPr id="70" name="Text Box 305"/>
          <p:cNvSpPr txBox="1">
            <a:spLocks noChangeArrowheads="1"/>
          </p:cNvSpPr>
          <p:nvPr/>
        </p:nvSpPr>
        <p:spPr bwMode="auto">
          <a:xfrm>
            <a:off x="2584586" y="2698793"/>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de-DE" altLang="en-US" sz="2000" dirty="0">
                <a:latin typeface="Arial" panose="020B0604020202020204" pitchFamily="34" charset="0"/>
              </a:rPr>
              <a:t>Select ‚A‘ clones</a:t>
            </a:r>
            <a:endParaRPr lang="de-DE" altLang="en-US" sz="2000" b="1" dirty="0">
              <a:latin typeface="Arial" panose="020B0604020202020204" pitchFamily="34" charset="0"/>
            </a:endParaRPr>
          </a:p>
        </p:txBody>
      </p:sp>
      <p:sp>
        <p:nvSpPr>
          <p:cNvPr id="71" name="Text Box 306"/>
          <p:cNvSpPr txBox="1">
            <a:spLocks noChangeArrowheads="1"/>
          </p:cNvSpPr>
          <p:nvPr/>
        </p:nvSpPr>
        <p:spPr bwMode="auto">
          <a:xfrm>
            <a:off x="2602049" y="3898943"/>
            <a:ext cx="23447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de-DE" altLang="en-US" sz="2000" dirty="0">
                <a:latin typeface="Arial" panose="020B0604020202020204" pitchFamily="34" charset="0"/>
              </a:rPr>
              <a:t>Select ‚B‘ clones</a:t>
            </a:r>
            <a:endParaRPr lang="de-DE" altLang="en-US" sz="2000" b="1" dirty="0">
              <a:latin typeface="Arial" panose="020B0604020202020204" pitchFamily="34" charset="0"/>
            </a:endParaRPr>
          </a:p>
        </p:txBody>
      </p:sp>
      <p:sp>
        <p:nvSpPr>
          <p:cNvPr id="72" name="Text Box 307"/>
          <p:cNvSpPr txBox="1">
            <a:spLocks noChangeArrowheads="1"/>
          </p:cNvSpPr>
          <p:nvPr/>
        </p:nvSpPr>
        <p:spPr bwMode="auto">
          <a:xfrm>
            <a:off x="2602049" y="5060993"/>
            <a:ext cx="2122351" cy="396875"/>
          </a:xfrm>
          <a:prstGeom prst="rect">
            <a:avLst/>
          </a:prstGeom>
          <a:solidFill>
            <a:schemeClr val="bg1"/>
          </a:solidFill>
          <a:ln>
            <a:noFill/>
          </a:ln>
          <a:effectLst/>
        </p:spPr>
        <p:txBody>
          <a:bodyPr wrap="square">
            <a:spAutoFit/>
          </a:bodyPr>
          <a:lstStyle/>
          <a:p>
            <a:pPr>
              <a:spcBef>
                <a:spcPct val="50000"/>
              </a:spcBef>
            </a:pPr>
            <a:r>
              <a:rPr lang="de-DE" altLang="en-US" sz="2000" dirty="0">
                <a:latin typeface="Arial" panose="020B0604020202020204" pitchFamily="34" charset="0"/>
              </a:rPr>
              <a:t>Select ‚C‘ clones</a:t>
            </a:r>
          </a:p>
        </p:txBody>
      </p:sp>
      <p:sp>
        <p:nvSpPr>
          <p:cNvPr id="73" name="Text Box 308"/>
          <p:cNvSpPr txBox="1">
            <a:spLocks noChangeArrowheads="1"/>
          </p:cNvSpPr>
          <p:nvPr/>
        </p:nvSpPr>
        <p:spPr bwMode="auto">
          <a:xfrm>
            <a:off x="2602050" y="6089693"/>
            <a:ext cx="2545684" cy="396875"/>
          </a:xfrm>
          <a:prstGeom prst="rect">
            <a:avLst/>
          </a:prstGeom>
          <a:solidFill>
            <a:schemeClr val="bg1"/>
          </a:solidFill>
          <a:ln>
            <a:noFill/>
          </a:ln>
          <a:effectLst/>
        </p:spPr>
        <p:txBody>
          <a:bodyPr wrap="square">
            <a:spAutoFit/>
          </a:bodyPr>
          <a:lstStyle/>
          <a:p>
            <a:pPr>
              <a:spcBef>
                <a:spcPct val="50000"/>
              </a:spcBef>
            </a:pPr>
            <a:r>
              <a:rPr lang="de-DE" altLang="en-US" sz="2000" dirty="0">
                <a:latin typeface="Arial" panose="020B0604020202020204" pitchFamily="34" charset="0"/>
              </a:rPr>
              <a:t>Experimental </a:t>
            </a:r>
            <a:r>
              <a:rPr lang="de-DE" altLang="en-US" sz="2000" i="1" dirty="0">
                <a:latin typeface="Arial" panose="020B0604020202020204" pitchFamily="34" charset="0"/>
              </a:rPr>
              <a:t>cultivar</a:t>
            </a:r>
          </a:p>
        </p:txBody>
      </p:sp>
      <p:cxnSp>
        <p:nvCxnSpPr>
          <p:cNvPr id="74" name="AutoShape 309"/>
          <p:cNvCxnSpPr>
            <a:cxnSpLocks noChangeShapeType="1"/>
          </p:cNvCxnSpPr>
          <p:nvPr/>
        </p:nvCxnSpPr>
        <p:spPr bwMode="auto">
          <a:xfrm rot="5400000">
            <a:off x="67678" y="2328112"/>
            <a:ext cx="787400" cy="68262"/>
          </a:xfrm>
          <a:prstGeom prst="bentConnector3">
            <a:avLst>
              <a:gd name="adj1" fmla="val 5887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 name="AutoShape 310"/>
          <p:cNvCxnSpPr>
            <a:cxnSpLocks noChangeShapeType="1"/>
          </p:cNvCxnSpPr>
          <p:nvPr/>
        </p:nvCxnSpPr>
        <p:spPr bwMode="auto">
          <a:xfrm rot="5400000">
            <a:off x="300247" y="2390818"/>
            <a:ext cx="620712" cy="71438"/>
          </a:xfrm>
          <a:prstGeom prst="bentConnector3">
            <a:avLst>
              <a:gd name="adj1" fmla="val 4987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 name="AutoShape 311"/>
          <p:cNvCxnSpPr>
            <a:cxnSpLocks noChangeShapeType="1"/>
          </p:cNvCxnSpPr>
          <p:nvPr/>
        </p:nvCxnSpPr>
        <p:spPr bwMode="auto">
          <a:xfrm rot="16200000" flipH="1">
            <a:off x="1762334" y="2327318"/>
            <a:ext cx="760413" cy="42863"/>
          </a:xfrm>
          <a:prstGeom prst="bentConnector3">
            <a:avLst>
              <a:gd name="adj1" fmla="val 6116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7" name="AutoShape 312"/>
          <p:cNvCxnSpPr>
            <a:cxnSpLocks noChangeShapeType="1"/>
          </p:cNvCxnSpPr>
          <p:nvPr/>
        </p:nvCxnSpPr>
        <p:spPr bwMode="auto">
          <a:xfrm rot="16200000" flipH="1">
            <a:off x="296277" y="2320175"/>
            <a:ext cx="792163" cy="82550"/>
          </a:xfrm>
          <a:prstGeom prst="bentConnector3">
            <a:avLst>
              <a:gd name="adj1" fmla="val 19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 name="AutoShape 315"/>
          <p:cNvCxnSpPr>
            <a:cxnSpLocks noChangeShapeType="1"/>
          </p:cNvCxnSpPr>
          <p:nvPr/>
        </p:nvCxnSpPr>
        <p:spPr bwMode="auto">
          <a:xfrm rot="5400000">
            <a:off x="1068597" y="2413043"/>
            <a:ext cx="649287" cy="49213"/>
          </a:xfrm>
          <a:prstGeom prst="bentConnector3">
            <a:avLst>
              <a:gd name="adj1" fmla="val 4988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 name="AutoShape 316"/>
          <p:cNvCxnSpPr>
            <a:cxnSpLocks noChangeShapeType="1"/>
          </p:cNvCxnSpPr>
          <p:nvPr/>
        </p:nvCxnSpPr>
        <p:spPr bwMode="auto">
          <a:xfrm rot="16200000" flipH="1">
            <a:off x="926515" y="2155075"/>
            <a:ext cx="1082675" cy="122238"/>
          </a:xfrm>
          <a:prstGeom prst="bentConnector3">
            <a:avLst>
              <a:gd name="adj1" fmla="val 7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AutoShape 317"/>
          <p:cNvCxnSpPr>
            <a:cxnSpLocks noChangeShapeType="1"/>
          </p:cNvCxnSpPr>
          <p:nvPr/>
        </p:nvCxnSpPr>
        <p:spPr bwMode="auto">
          <a:xfrm rot="16200000" flipH="1">
            <a:off x="1233696" y="2305094"/>
            <a:ext cx="777875" cy="114300"/>
          </a:xfrm>
          <a:prstGeom prst="bentConnector3">
            <a:avLst>
              <a:gd name="adj1" fmla="val 9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 name="AutoShape 318"/>
          <p:cNvCxnSpPr>
            <a:cxnSpLocks noChangeShapeType="1"/>
            <a:stCxn id="34" idx="1"/>
          </p:cNvCxnSpPr>
          <p:nvPr/>
        </p:nvCxnSpPr>
        <p:spPr bwMode="auto">
          <a:xfrm rot="16200000" flipH="1" flipV="1">
            <a:off x="1517066" y="2263024"/>
            <a:ext cx="992188" cy="22225"/>
          </a:xfrm>
          <a:prstGeom prst="bentConnector5">
            <a:avLst>
              <a:gd name="adj1" fmla="val 1759"/>
              <a:gd name="adj2" fmla="val -307144"/>
              <a:gd name="adj3" fmla="val 6591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 name="AutoShape 319"/>
          <p:cNvCxnSpPr>
            <a:cxnSpLocks noChangeShapeType="1"/>
          </p:cNvCxnSpPr>
          <p:nvPr/>
        </p:nvCxnSpPr>
        <p:spPr bwMode="auto">
          <a:xfrm rot="5400000" flipH="1">
            <a:off x="493922" y="3597318"/>
            <a:ext cx="512762" cy="122238"/>
          </a:xfrm>
          <a:prstGeom prst="bentConnector3">
            <a:avLst>
              <a:gd name="adj1" fmla="val 51704"/>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AutoShape 416"/>
          <p:cNvCxnSpPr>
            <a:cxnSpLocks noChangeShapeType="1"/>
          </p:cNvCxnSpPr>
          <p:nvPr/>
        </p:nvCxnSpPr>
        <p:spPr bwMode="auto">
          <a:xfrm rot="16200000" flipH="1">
            <a:off x="451060" y="2320968"/>
            <a:ext cx="798512" cy="96837"/>
          </a:xfrm>
          <a:prstGeom prst="bentConnector3">
            <a:avLst>
              <a:gd name="adj1" fmla="val 9144"/>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4" name="AutoShape 417"/>
          <p:cNvCxnSpPr>
            <a:cxnSpLocks noChangeShapeType="1"/>
          </p:cNvCxnSpPr>
          <p:nvPr/>
        </p:nvCxnSpPr>
        <p:spPr bwMode="auto">
          <a:xfrm rot="16200000" flipH="1">
            <a:off x="448679" y="2177299"/>
            <a:ext cx="1103312" cy="92075"/>
          </a:xfrm>
          <a:prstGeom prst="bentConnector3">
            <a:avLst>
              <a:gd name="adj1" fmla="val 604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5" name="AutoShape 418"/>
          <p:cNvCxnSpPr>
            <a:cxnSpLocks noChangeShapeType="1"/>
          </p:cNvCxnSpPr>
          <p:nvPr/>
        </p:nvCxnSpPr>
        <p:spPr bwMode="auto">
          <a:xfrm rot="16200000" flipH="1">
            <a:off x="690772" y="2246356"/>
            <a:ext cx="933450" cy="95250"/>
          </a:xfrm>
          <a:prstGeom prst="bentConnector3">
            <a:avLst>
              <a:gd name="adj1" fmla="val 697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AutoShape 419"/>
          <p:cNvCxnSpPr>
            <a:cxnSpLocks noChangeShapeType="1"/>
          </p:cNvCxnSpPr>
          <p:nvPr/>
        </p:nvCxnSpPr>
        <p:spPr bwMode="auto">
          <a:xfrm rot="16200000" flipH="1">
            <a:off x="1471822" y="2365418"/>
            <a:ext cx="622300" cy="139700"/>
          </a:xfrm>
          <a:prstGeom prst="bentConnector3">
            <a:avLst>
              <a:gd name="adj1" fmla="val 5050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7" name="Rectangle 432"/>
          <p:cNvSpPr>
            <a:spLocks noChangeArrowheads="1"/>
          </p:cNvSpPr>
          <p:nvPr/>
        </p:nvSpPr>
        <p:spPr bwMode="auto">
          <a:xfrm>
            <a:off x="352634" y="2736893"/>
            <a:ext cx="76200" cy="8001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8" name="Rectangle 433"/>
          <p:cNvSpPr>
            <a:spLocks noChangeArrowheads="1"/>
          </p:cNvSpPr>
          <p:nvPr/>
        </p:nvSpPr>
        <p:spPr bwMode="auto">
          <a:xfrm>
            <a:off x="495509" y="2732131"/>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9" name="Rectangle 434"/>
          <p:cNvSpPr>
            <a:spLocks noChangeArrowheads="1"/>
          </p:cNvSpPr>
          <p:nvPr/>
        </p:nvSpPr>
        <p:spPr bwMode="auto">
          <a:xfrm>
            <a:off x="657434" y="2728956"/>
            <a:ext cx="76200" cy="8001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0" name="Rectangle 435"/>
          <p:cNvSpPr>
            <a:spLocks noChangeArrowheads="1"/>
          </p:cNvSpPr>
          <p:nvPr/>
        </p:nvSpPr>
        <p:spPr bwMode="auto">
          <a:xfrm>
            <a:off x="819359" y="2736893"/>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1" name="Rectangle 436"/>
          <p:cNvSpPr>
            <a:spLocks noChangeArrowheads="1"/>
          </p:cNvSpPr>
          <p:nvPr/>
        </p:nvSpPr>
        <p:spPr bwMode="auto">
          <a:xfrm>
            <a:off x="971759" y="2732131"/>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2" name="Rectangle 437"/>
          <p:cNvSpPr>
            <a:spLocks noChangeArrowheads="1"/>
          </p:cNvSpPr>
          <p:nvPr/>
        </p:nvSpPr>
        <p:spPr bwMode="auto">
          <a:xfrm>
            <a:off x="1124159" y="2735306"/>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3" name="Rectangle 438"/>
          <p:cNvSpPr>
            <a:spLocks noChangeArrowheads="1"/>
          </p:cNvSpPr>
          <p:nvPr/>
        </p:nvSpPr>
        <p:spPr bwMode="auto">
          <a:xfrm>
            <a:off x="1290847" y="2732131"/>
            <a:ext cx="76200" cy="8001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4" name="Rectangle 439"/>
          <p:cNvSpPr>
            <a:spLocks noChangeArrowheads="1"/>
          </p:cNvSpPr>
          <p:nvPr/>
        </p:nvSpPr>
        <p:spPr bwMode="auto">
          <a:xfrm>
            <a:off x="1452772" y="2736893"/>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5" name="Rectangle 440"/>
          <p:cNvSpPr>
            <a:spLocks noChangeArrowheads="1"/>
          </p:cNvSpPr>
          <p:nvPr/>
        </p:nvSpPr>
        <p:spPr bwMode="auto">
          <a:xfrm>
            <a:off x="1614697" y="2733718"/>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6" name="Rectangle 441"/>
          <p:cNvSpPr>
            <a:spLocks noChangeArrowheads="1"/>
          </p:cNvSpPr>
          <p:nvPr/>
        </p:nvSpPr>
        <p:spPr bwMode="auto">
          <a:xfrm>
            <a:off x="1784559" y="2735306"/>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7" name="Rectangle 442"/>
          <p:cNvSpPr>
            <a:spLocks noChangeArrowheads="1"/>
          </p:cNvSpPr>
          <p:nvPr/>
        </p:nvSpPr>
        <p:spPr bwMode="auto">
          <a:xfrm>
            <a:off x="1917909" y="2733718"/>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8" name="Rectangle 443"/>
          <p:cNvSpPr>
            <a:spLocks noChangeArrowheads="1"/>
          </p:cNvSpPr>
          <p:nvPr/>
        </p:nvSpPr>
        <p:spPr bwMode="auto">
          <a:xfrm>
            <a:off x="2095709" y="2732131"/>
            <a:ext cx="76200" cy="8001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9" name="Rectangle 445"/>
          <p:cNvSpPr>
            <a:spLocks noChangeArrowheads="1"/>
          </p:cNvSpPr>
          <p:nvPr/>
        </p:nvSpPr>
        <p:spPr bwMode="auto">
          <a:xfrm>
            <a:off x="209759" y="3921168"/>
            <a:ext cx="266700" cy="68103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0" name="Rectangle 446"/>
          <p:cNvSpPr>
            <a:spLocks noChangeArrowheads="1"/>
          </p:cNvSpPr>
          <p:nvPr/>
        </p:nvSpPr>
        <p:spPr bwMode="auto">
          <a:xfrm>
            <a:off x="1200359" y="3917993"/>
            <a:ext cx="266700" cy="68103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1" name="Rectangle 447"/>
          <p:cNvSpPr>
            <a:spLocks noChangeArrowheads="1"/>
          </p:cNvSpPr>
          <p:nvPr/>
        </p:nvSpPr>
        <p:spPr bwMode="auto">
          <a:xfrm>
            <a:off x="1997284" y="3917993"/>
            <a:ext cx="266700" cy="6810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2" name="Rectangle 448"/>
          <p:cNvSpPr>
            <a:spLocks noChangeArrowheads="1"/>
          </p:cNvSpPr>
          <p:nvPr/>
        </p:nvSpPr>
        <p:spPr bwMode="auto">
          <a:xfrm>
            <a:off x="673309" y="3917993"/>
            <a:ext cx="266700" cy="6810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cxnSp>
        <p:nvCxnSpPr>
          <p:cNvPr id="103" name="AutoShape 450"/>
          <p:cNvCxnSpPr>
            <a:cxnSpLocks noChangeShapeType="1"/>
            <a:stCxn id="98" idx="2"/>
          </p:cNvCxnSpPr>
          <p:nvPr/>
        </p:nvCxnSpPr>
        <p:spPr bwMode="auto">
          <a:xfrm rot="5400000">
            <a:off x="1940928" y="3725112"/>
            <a:ext cx="385762"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4" name="AutoShape 451"/>
          <p:cNvCxnSpPr>
            <a:cxnSpLocks noChangeShapeType="1"/>
            <a:stCxn id="100" idx="2"/>
            <a:endCxn id="65" idx="0"/>
          </p:cNvCxnSpPr>
          <p:nvPr/>
        </p:nvCxnSpPr>
        <p:spPr bwMode="auto">
          <a:xfrm rot="5400000">
            <a:off x="1146384" y="4748256"/>
            <a:ext cx="336550" cy="38100"/>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5" name="AutoShape 452"/>
          <p:cNvCxnSpPr>
            <a:cxnSpLocks noChangeShapeType="1"/>
            <a:stCxn id="67" idx="2"/>
            <a:endCxn id="68" idx="0"/>
          </p:cNvCxnSpPr>
          <p:nvPr/>
        </p:nvCxnSpPr>
        <p:spPr bwMode="auto">
          <a:xfrm rot="5400000">
            <a:off x="1207503" y="5658687"/>
            <a:ext cx="376237" cy="257175"/>
          </a:xfrm>
          <a:prstGeom prst="bentConnector3">
            <a:avLst>
              <a:gd name="adj1" fmla="val 4978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AutoShape 453"/>
          <p:cNvCxnSpPr>
            <a:cxnSpLocks noChangeShapeType="1"/>
            <a:stCxn id="99" idx="2"/>
          </p:cNvCxnSpPr>
          <p:nvPr/>
        </p:nvCxnSpPr>
        <p:spPr bwMode="auto">
          <a:xfrm>
            <a:off x="343109" y="4602206"/>
            <a:ext cx="0" cy="29686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7" name="Text Box 454"/>
          <p:cNvSpPr txBox="1">
            <a:spLocks noChangeArrowheads="1"/>
          </p:cNvSpPr>
          <p:nvPr/>
        </p:nvSpPr>
        <p:spPr bwMode="auto">
          <a:xfrm>
            <a:off x="2584586" y="793793"/>
            <a:ext cx="21923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DE" altLang="en-US" sz="2000" dirty="0">
                <a:latin typeface="Arial" panose="020B0604020202020204" pitchFamily="34" charset="0"/>
              </a:rPr>
              <a:t>Cross </a:t>
            </a:r>
            <a:r>
              <a:rPr lang="de-DE" altLang="en-US" sz="2000" dirty="0" err="1">
                <a:latin typeface="Arial" panose="020B0604020202020204" pitchFamily="34" charset="0"/>
              </a:rPr>
              <a:t>parents</a:t>
            </a:r>
            <a:endParaRPr lang="de-DE" altLang="en-US" sz="2000" dirty="0">
              <a:latin typeface="Arial" panose="020B0604020202020204" pitchFamily="34" charset="0"/>
            </a:endParaRPr>
          </a:p>
        </p:txBody>
      </p:sp>
      <p:sp>
        <p:nvSpPr>
          <p:cNvPr id="108" name="AutoShape 455"/>
          <p:cNvSpPr>
            <a:spLocks noChangeAspect="1" noChangeArrowheads="1"/>
          </p:cNvSpPr>
          <p:nvPr/>
        </p:nvSpPr>
        <p:spPr bwMode="auto">
          <a:xfrm>
            <a:off x="473284" y="936668"/>
            <a:ext cx="122238" cy="117475"/>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9" name="AutoShape 456"/>
          <p:cNvSpPr>
            <a:spLocks noChangeAspect="1" noChangeArrowheads="1"/>
          </p:cNvSpPr>
          <p:nvPr/>
        </p:nvSpPr>
        <p:spPr bwMode="auto">
          <a:xfrm>
            <a:off x="2073484" y="936668"/>
            <a:ext cx="122238" cy="117475"/>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0" name="AutoShape 457"/>
          <p:cNvSpPr>
            <a:spLocks noChangeArrowheads="1"/>
          </p:cNvSpPr>
          <p:nvPr/>
        </p:nvSpPr>
        <p:spPr bwMode="auto">
          <a:xfrm rot="2714443">
            <a:off x="1219410" y="823955"/>
            <a:ext cx="330200" cy="3460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1" name="Line 458"/>
          <p:cNvSpPr>
            <a:spLocks noChangeShapeType="1"/>
          </p:cNvSpPr>
          <p:nvPr/>
        </p:nvSpPr>
        <p:spPr bwMode="auto">
          <a:xfrm flipH="1">
            <a:off x="1381334" y="1084306"/>
            <a:ext cx="0" cy="3635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cxnSp>
        <p:nvCxnSpPr>
          <p:cNvPr id="113" name="AutoShape 460"/>
          <p:cNvCxnSpPr>
            <a:cxnSpLocks noChangeShapeType="1"/>
          </p:cNvCxnSpPr>
          <p:nvPr/>
        </p:nvCxnSpPr>
        <p:spPr bwMode="auto">
          <a:xfrm rot="10800000">
            <a:off x="1381334" y="1460543"/>
            <a:ext cx="957263" cy="238125"/>
          </a:xfrm>
          <a:prstGeom prst="bentConnector3">
            <a:avLst>
              <a:gd name="adj1" fmla="val 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Box 3"/>
          <p:cNvSpPr txBox="1"/>
          <p:nvPr/>
        </p:nvSpPr>
        <p:spPr>
          <a:xfrm>
            <a:off x="72000" y="36000"/>
            <a:ext cx="1200570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Clone Breeding. The parents that are crossed are (usually)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a:t>
            </a:r>
            <a:r>
              <a:rPr lang="en-GB" sz="2400" dirty="0">
                <a:solidFill>
                  <a:srgbClr val="0000FF"/>
                </a:solidFill>
                <a:latin typeface="Arial" panose="020B0604020202020204" pitchFamily="34" charset="0"/>
                <a:cs typeface="Arial" panose="020B0604020202020204" pitchFamily="34" charset="0"/>
              </a:rPr>
              <a:t> homozygous</a:t>
            </a:r>
            <a:r>
              <a:rPr lang="en-GB" sz="2400" dirty="0">
                <a:latin typeface="Arial" panose="020B0604020202020204" pitchFamily="34" charset="0"/>
                <a:cs typeface="Arial" panose="020B0604020202020204" pitchFamily="34" charset="0"/>
              </a:rPr>
              <a:t>.  </a:t>
            </a:r>
          </a:p>
        </p:txBody>
      </p:sp>
      <p:sp>
        <p:nvSpPr>
          <p:cNvPr id="114" name="TextBox 113"/>
          <p:cNvSpPr txBox="1"/>
          <p:nvPr/>
        </p:nvSpPr>
        <p:spPr>
          <a:xfrm>
            <a:off x="4816549" y="620889"/>
            <a:ext cx="7261151" cy="498598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Clone breeding is for vegetatively reproducing crops. Farmers do buy tubers, plants, cuttings, other types of vegetative ‘propagules’. </a:t>
            </a:r>
            <a:r>
              <a:rPr lang="en-GB" altLang="de-DE" dirty="0">
                <a:solidFill>
                  <a:schemeClr val="tx1">
                    <a:lumMod val="50000"/>
                    <a:lumOff val="50000"/>
                  </a:schemeClr>
                </a:solidFill>
                <a:latin typeface="Arial" panose="020B0604020202020204" pitchFamily="34" charset="0"/>
                <a:cs typeface="Arial" panose="020B0604020202020204" pitchFamily="34" charset="0"/>
              </a:rPr>
              <a:t>Be cautious: Even if one may buy onions (onion sets, </a:t>
            </a:r>
            <a:r>
              <a:rPr lang="en-GB" altLang="de-DE" i="1" dirty="0" err="1">
                <a:solidFill>
                  <a:schemeClr val="tx1">
                    <a:lumMod val="50000"/>
                    <a:lumOff val="50000"/>
                  </a:schemeClr>
                </a:solidFill>
                <a:latin typeface="Arial" panose="020B0604020202020204" pitchFamily="34" charset="0"/>
                <a:cs typeface="Arial" panose="020B0604020202020204" pitchFamily="34" charset="0"/>
              </a:rPr>
              <a:t>Steckzwiebeln</a:t>
            </a:r>
            <a:r>
              <a:rPr lang="en-GB" altLang="de-DE" dirty="0">
                <a:solidFill>
                  <a:schemeClr val="tx1">
                    <a:lumMod val="50000"/>
                    <a:lumOff val="50000"/>
                  </a:schemeClr>
                </a:solidFill>
                <a:latin typeface="Arial" panose="020B0604020202020204" pitchFamily="34" charset="0"/>
                <a:cs typeface="Arial" panose="020B0604020202020204" pitchFamily="34" charset="0"/>
              </a:rPr>
              <a:t>) which were vegetatively propagated, this is probably not Clone Breeding; because the field which produced the onion sets was probably sown from hybrid seed: From an onion hybrid cultivar. </a:t>
            </a:r>
            <a:endParaRPr lang="en-GB" altLang="de-DE" sz="1200" dirty="0">
              <a:solidFill>
                <a:schemeClr val="tx1">
                  <a:lumMod val="50000"/>
                  <a:lumOff val="50000"/>
                </a:schemeClr>
              </a:solidFill>
              <a:latin typeface="Arial" panose="020B0604020202020204" pitchFamily="34" charset="0"/>
              <a:cs typeface="Arial" panose="020B0604020202020204" pitchFamily="34" charset="0"/>
            </a:endParaRPr>
          </a:p>
          <a:p>
            <a:endParaRPr lang="en-GB" altLang="de-DE" sz="1200"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Genotypes of clone-bred crops do not change across generations of their vegetative propagation. Yet: We need genetic variation for bree-ding! Therefore: As basic step of Clone Breeding we break the gene-tic constancy by a sexual generation. Two genotypes are crossed, hybrid </a:t>
            </a:r>
            <a:r>
              <a:rPr lang="en-GB" altLang="de-DE" dirty="0">
                <a:solidFill>
                  <a:srgbClr val="0000FF"/>
                </a:solidFill>
                <a:latin typeface="Arial" panose="020B0604020202020204" pitchFamily="34" charset="0"/>
                <a:cs typeface="Arial" panose="020B0604020202020204" pitchFamily="34" charset="0"/>
              </a:rPr>
              <a:t>seeds</a:t>
            </a:r>
            <a:r>
              <a:rPr lang="en-GB" altLang="de-DE" dirty="0">
                <a:latin typeface="Arial" panose="020B0604020202020204" pitchFamily="34" charset="0"/>
                <a:cs typeface="Arial" panose="020B0604020202020204" pitchFamily="34" charset="0"/>
              </a:rPr>
              <a:t> are harvested and </a:t>
            </a:r>
            <a:r>
              <a:rPr lang="en-GB" altLang="de-DE" dirty="0">
                <a:solidFill>
                  <a:srgbClr val="0000FF"/>
                </a:solidFill>
                <a:latin typeface="Arial" panose="020B0604020202020204" pitchFamily="34" charset="0"/>
                <a:cs typeface="Arial" panose="020B0604020202020204" pitchFamily="34" charset="0"/>
              </a:rPr>
              <a:t>sown </a:t>
            </a:r>
            <a:r>
              <a:rPr lang="en-GB" altLang="de-DE" dirty="0">
                <a:latin typeface="Arial" panose="020B0604020202020204" pitchFamily="34" charset="0"/>
                <a:cs typeface="Arial" panose="020B0604020202020204" pitchFamily="34" charset="0"/>
              </a:rPr>
              <a:t>as hybrid generation. </a:t>
            </a: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 F1-generation</a:t>
            </a:r>
            <a:r>
              <a:rPr lang="en-GB" altLang="de-DE" dirty="0">
                <a:solidFill>
                  <a:srgbClr val="0000FF"/>
                </a:solidFill>
                <a:latin typeface="Arial" panose="020B0604020202020204" pitchFamily="34" charset="0"/>
                <a:cs typeface="Arial" panose="020B0604020202020204" pitchFamily="34" charset="0"/>
              </a:rPr>
              <a:t> (itself) </a:t>
            </a: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segregates</a:t>
            </a:r>
            <a:r>
              <a:rPr lang="en-GB" altLang="de-DE" dirty="0">
                <a:solidFill>
                  <a:srgbClr val="0000FF"/>
                </a:solidFill>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This is </a:t>
            </a:r>
            <a:r>
              <a:rPr lang="en-GB" altLang="de-DE" dirty="0">
                <a:solidFill>
                  <a:srgbClr val="0000FF"/>
                </a:solidFill>
                <a:latin typeface="Arial" panose="020B0604020202020204" pitchFamily="34" charset="0"/>
                <a:cs typeface="Arial" panose="020B0604020202020204" pitchFamily="34" charset="0"/>
              </a:rPr>
              <a:t>not</a:t>
            </a:r>
            <a:r>
              <a:rPr lang="en-GB" altLang="de-DE" dirty="0">
                <a:latin typeface="Arial" panose="020B0604020202020204" pitchFamily="34" charset="0"/>
                <a:cs typeface="Arial" panose="020B0604020202020204" pitchFamily="34" charset="0"/>
              </a:rPr>
              <a:t> a Mendelian F1-hybrid. The hybrid offspring are evaluated. From now on, offspring genotypes are (again) vegetatively propagated. Each hybrid seedling is the </a:t>
            </a:r>
            <a:r>
              <a:rPr lang="en-GB" altLang="de-DE" dirty="0" err="1">
                <a:latin typeface="Arial" panose="020B0604020202020204" pitchFamily="34" charset="0"/>
                <a:cs typeface="Arial" panose="020B0604020202020204" pitchFamily="34" charset="0"/>
              </a:rPr>
              <a:t>vege-tative</a:t>
            </a:r>
            <a:r>
              <a:rPr lang="en-GB" altLang="de-DE" dirty="0">
                <a:latin typeface="Arial" panose="020B0604020202020204" pitchFamily="34" charset="0"/>
                <a:cs typeface="Arial" panose="020B0604020202020204" pitchFamily="34" charset="0"/>
              </a:rPr>
              <a:t> ancestor of a candidate cultivar. The further breeding is ‚just‘ a multi-step selection process between these (vegetatively fixed) new genotypes, the ‚best‘ one(s) will be identified as new Clone </a:t>
            </a:r>
            <a:r>
              <a:rPr lang="en-GB" altLang="de-DE" dirty="0" err="1">
                <a:latin typeface="Arial" panose="020B0604020202020204" pitchFamily="34" charset="0"/>
                <a:cs typeface="Arial" panose="020B0604020202020204" pitchFamily="34" charset="0"/>
              </a:rPr>
              <a:t>Cv</a:t>
            </a:r>
            <a:r>
              <a:rPr lang="en-GB" altLang="de-DE" dirty="0">
                <a:latin typeface="Arial" panose="020B0604020202020204" pitchFamily="34" charset="0"/>
                <a:cs typeface="Arial" panose="020B0604020202020204" pitchFamily="34" charset="0"/>
              </a:rPr>
              <a:t>(s).</a:t>
            </a:r>
            <a:endParaRPr lang="de-DE" dirty="0">
              <a:latin typeface="Arial" panose="020B0604020202020204" pitchFamily="34" charset="0"/>
              <a:cs typeface="Arial" panose="020B0604020202020204" pitchFamily="34" charset="0"/>
            </a:endParaRPr>
          </a:p>
        </p:txBody>
      </p:sp>
      <p:cxnSp>
        <p:nvCxnSpPr>
          <p:cNvPr id="112" name="AutoShape 459"/>
          <p:cNvCxnSpPr>
            <a:cxnSpLocks noChangeShapeType="1"/>
          </p:cNvCxnSpPr>
          <p:nvPr/>
        </p:nvCxnSpPr>
        <p:spPr bwMode="auto">
          <a:xfrm flipV="1">
            <a:off x="341522" y="1458956"/>
            <a:ext cx="1041400" cy="263525"/>
          </a:xfrm>
          <a:prstGeom prst="bentConnector3">
            <a:avLst>
              <a:gd name="adj1" fmla="val -306"/>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6" name="TextBox 115"/>
          <p:cNvSpPr txBox="1"/>
          <p:nvPr/>
        </p:nvSpPr>
        <p:spPr>
          <a:xfrm>
            <a:off x="5309660" y="5713085"/>
            <a:ext cx="6768040"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potato, grapevine, strawberry etc., the direct consumer is a ‘picky’  human. Therefore there is a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plethora</a:t>
            </a:r>
            <a:r>
              <a:rPr lang="en-GB" dirty="0">
                <a:latin typeface="Arial" panose="020B0604020202020204" pitchFamily="34" charset="0"/>
                <a:cs typeface="Arial" panose="020B0604020202020204" pitchFamily="34" charset="0"/>
              </a:rPr>
              <a:t> of traits to follow.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a:t>
            </a:r>
            <a:r>
              <a:rPr lang="en-GB" dirty="0">
                <a:latin typeface="Arial" panose="020B0604020202020204" pitchFamily="34" charset="0"/>
                <a:cs typeface="Arial" panose="020B0604020202020204" pitchFamily="34" charset="0"/>
              </a:rPr>
              <a:t> makes clone breeding complex and demanding.</a:t>
            </a:r>
            <a:endParaRPr lang="en-GB" dirty="0"/>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5</a:t>
            </a:fld>
            <a:endParaRPr lang="en-US" sz="2400" dirty="0">
              <a:latin typeface="Arial" panose="020B0604020202020204" pitchFamily="34" charset="0"/>
              <a:cs typeface="Arial" panose="020B0604020202020204" pitchFamily="34" charset="0"/>
            </a:endParaRPr>
          </a:p>
        </p:txBody>
      </p:sp>
      <p:sp>
        <p:nvSpPr>
          <p:cNvPr id="115" name="Right Triangle 4">
            <a:extLst>
              <a:ext uri="{FF2B5EF4-FFF2-40B4-BE49-F238E27FC236}">
                <a16:creationId xmlns:a16="http://schemas.microsoft.com/office/drawing/2014/main" id="{0B3E53DC-F91F-4DE0-BE2A-0CC01C926EB6}"/>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5358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Rectangle 109"/>
          <p:cNvSpPr/>
          <p:nvPr/>
        </p:nvSpPr>
        <p:spPr>
          <a:xfrm>
            <a:off x="72000" y="620888"/>
            <a:ext cx="4830200" cy="617695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5099050" y="1011061"/>
            <a:ext cx="6999023" cy="572464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vegetative material </a:t>
            </a:r>
            <a:r>
              <a:rPr lang="en-GB" dirty="0">
                <a:latin typeface="Arial" panose="020B0604020202020204" pitchFamily="34" charset="0"/>
                <a:cs typeface="Arial" panose="020B0604020202020204" pitchFamily="34" charset="0"/>
              </a:rPr>
              <a:t>sold to gardeners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and farmers is much more likely to contain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nematodes, </a:t>
            </a:r>
            <a:r>
              <a:rPr lang="en-GB" dirty="0">
                <a:solidFill>
                  <a:srgbClr val="0000FF"/>
                </a:solidFill>
                <a:latin typeface="Arial" panose="020B0604020202020204" pitchFamily="34" charset="0"/>
                <a:cs typeface="Arial" panose="020B0604020202020204" pitchFamily="34" charset="0"/>
              </a:rPr>
              <a:t>viruses</a:t>
            </a:r>
            <a:r>
              <a:rPr lang="en-GB" dirty="0">
                <a:latin typeface="Arial" panose="020B0604020202020204" pitchFamily="34" charset="0"/>
                <a:cs typeface="Arial" panose="020B0604020202020204" pitchFamily="34" charset="0"/>
              </a:rPr>
              <a:t> and other undesirable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elements compared to seeds. </a:t>
            </a:r>
            <a:r>
              <a:rPr lang="en-GB" dirty="0">
                <a:solidFill>
                  <a:schemeClr val="tx1">
                    <a:lumMod val="50000"/>
                    <a:lumOff val="50000"/>
                  </a:schemeClr>
                </a:solidFill>
                <a:latin typeface="Arial" panose="020B0604020202020204" pitchFamily="34" charset="0"/>
                <a:cs typeface="Arial" panose="020B0604020202020204" pitchFamily="34" charset="0"/>
              </a:rPr>
              <a:t>Seeds are usually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‘clean’ and healthy. </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Therefore, Clone Breeders are typically specialized in methods of cleaning, purifying vegetative plant material.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mostly used approach is </a:t>
            </a:r>
            <a:r>
              <a:rPr lang="en-GB" dirty="0">
                <a:solidFill>
                  <a:srgbClr val="0000FF"/>
                </a:solidFill>
                <a:latin typeface="Arial" panose="020B0604020202020204" pitchFamily="34" charset="0"/>
                <a:cs typeface="Arial" panose="020B0604020202020204" pitchFamily="34" charset="0"/>
              </a:rPr>
              <a:t>meristem culture.</a:t>
            </a:r>
            <a:r>
              <a:rPr lang="en-GB" dirty="0">
                <a:latin typeface="Arial" panose="020B0604020202020204" pitchFamily="34" charset="0"/>
                <a:cs typeface="Arial" panose="020B0604020202020204" pitchFamily="34" charset="0"/>
              </a:rPr>
              <a:t> Tip of meristems are typically free from viruses and hence a cultivar in grape vine or hemp or apple tree ... that may after long years of (re)production be infected and infested can (should) be ‘cleaned’ by regeneration from such clean meristem tissue (DOI 10.4236/ajps.2020.1111131).</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err="1">
                <a:solidFill>
                  <a:srgbClr val="0000FF"/>
                </a:solidFill>
                <a:latin typeface="Arial" panose="020B0604020202020204" pitchFamily="34" charset="0"/>
                <a:cs typeface="Arial" panose="020B0604020202020204" pitchFamily="34" charset="0"/>
              </a:rPr>
              <a:t>Autopolyploidy</a:t>
            </a:r>
            <a:r>
              <a:rPr lang="en-GB" dirty="0">
                <a:latin typeface="Arial" panose="020B0604020202020204" pitchFamily="34" charset="0"/>
                <a:cs typeface="Arial" panose="020B0604020202020204" pitchFamily="34" charset="0"/>
              </a:rPr>
              <a:t> and polyploidy in general may to some extent com-plicate regular meiosis hence seed production. This is of lesser importance if the species ‚anyway‘ propagates usually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tubers or the like. Hence, we find polyploidy repeatedly in Clone Breeding, making genetics and thus breeding complicated and challenging (e.g. potato, strawberry, banana, yams, sweet potato).</a:t>
            </a:r>
          </a:p>
        </p:txBody>
      </p:sp>
      <p:sp>
        <p:nvSpPr>
          <p:cNvPr id="4" name="TextBox 3"/>
          <p:cNvSpPr txBox="1"/>
          <p:nvPr/>
        </p:nvSpPr>
        <p:spPr>
          <a:xfrm>
            <a:off x="72000" y="36000"/>
            <a:ext cx="119760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What else to discuss on Clone Breeding </a:t>
            </a:r>
            <a:r>
              <a:rPr lang="en-GB" sz="2400" dirty="0">
                <a:solidFill>
                  <a:schemeClr val="tx1">
                    <a:lumMod val="50000"/>
                    <a:lumOff val="50000"/>
                  </a:schemeClr>
                </a:solidFill>
                <a:latin typeface="Arial" panose="020B0604020202020204" pitchFamily="34" charset="0"/>
                <a:cs typeface="Arial" panose="020B0604020202020204" pitchFamily="34" charset="0"/>
              </a:rPr>
              <a:t>before we leave it in a hurry</a:t>
            </a:r>
            <a:r>
              <a:rPr lang="en-GB" sz="2400" dirty="0">
                <a:latin typeface="Arial" panose="020B0604020202020204" pitchFamily="34" charset="0"/>
                <a:cs typeface="Arial" panose="020B0604020202020204" pitchFamily="34" charset="0"/>
              </a:rPr>
              <a:t>?</a:t>
            </a:r>
          </a:p>
        </p:txBody>
      </p:sp>
      <p:sp>
        <p:nvSpPr>
          <p:cNvPr id="2" name="Textfeld 1"/>
          <p:cNvSpPr txBox="1"/>
          <p:nvPr/>
        </p:nvSpPr>
        <p:spPr>
          <a:xfrm>
            <a:off x="11564315" y="1735436"/>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
        <p:nvSpPr>
          <p:cNvPr id="6" name="AutoShape 235"/>
          <p:cNvSpPr>
            <a:spLocks noChangeArrowheads="1"/>
          </p:cNvSpPr>
          <p:nvPr/>
        </p:nvSpPr>
        <p:spPr bwMode="auto">
          <a:xfrm rot="5400000">
            <a:off x="1981200" y="184467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 name="AutoShape 236"/>
          <p:cNvSpPr>
            <a:spLocks noChangeArrowheads="1"/>
          </p:cNvSpPr>
          <p:nvPr/>
        </p:nvSpPr>
        <p:spPr bwMode="auto">
          <a:xfrm rot="5400000">
            <a:off x="1828800" y="184467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 name="AutoShape 237"/>
          <p:cNvSpPr>
            <a:spLocks noChangeArrowheads="1"/>
          </p:cNvSpPr>
          <p:nvPr/>
        </p:nvSpPr>
        <p:spPr bwMode="auto">
          <a:xfrm rot="5400000">
            <a:off x="1676400" y="1844676"/>
            <a:ext cx="58737"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 name="AutoShape 238"/>
          <p:cNvSpPr>
            <a:spLocks noChangeArrowheads="1"/>
          </p:cNvSpPr>
          <p:nvPr/>
        </p:nvSpPr>
        <p:spPr bwMode="auto">
          <a:xfrm rot="5400000">
            <a:off x="1524000" y="184467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 name="AutoShape 239"/>
          <p:cNvSpPr>
            <a:spLocks noChangeArrowheads="1"/>
          </p:cNvSpPr>
          <p:nvPr/>
        </p:nvSpPr>
        <p:spPr bwMode="auto">
          <a:xfrm rot="5400000">
            <a:off x="1373188" y="1846262"/>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 name="AutoShape 240"/>
          <p:cNvSpPr>
            <a:spLocks noChangeArrowheads="1"/>
          </p:cNvSpPr>
          <p:nvPr/>
        </p:nvSpPr>
        <p:spPr bwMode="auto">
          <a:xfrm rot="5400000">
            <a:off x="1219200" y="1844676"/>
            <a:ext cx="58737"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 name="AutoShape 241"/>
          <p:cNvSpPr>
            <a:spLocks noChangeArrowheads="1"/>
          </p:cNvSpPr>
          <p:nvPr/>
        </p:nvSpPr>
        <p:spPr bwMode="auto">
          <a:xfrm rot="5400000">
            <a:off x="1066800" y="184467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 name="AutoShape 242"/>
          <p:cNvSpPr>
            <a:spLocks noChangeArrowheads="1"/>
          </p:cNvSpPr>
          <p:nvPr/>
        </p:nvSpPr>
        <p:spPr bwMode="auto">
          <a:xfrm rot="5400000">
            <a:off x="914400" y="184467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 name="AutoShape 243"/>
          <p:cNvSpPr>
            <a:spLocks noChangeArrowheads="1"/>
          </p:cNvSpPr>
          <p:nvPr/>
        </p:nvSpPr>
        <p:spPr bwMode="auto">
          <a:xfrm rot="5400000">
            <a:off x="762000" y="184467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 name="AutoShape 244"/>
          <p:cNvSpPr>
            <a:spLocks noChangeArrowheads="1"/>
          </p:cNvSpPr>
          <p:nvPr/>
        </p:nvSpPr>
        <p:spPr bwMode="auto">
          <a:xfrm rot="5400000">
            <a:off x="2135188" y="1846262"/>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 name="AutoShape 245"/>
          <p:cNvSpPr>
            <a:spLocks noChangeArrowheads="1"/>
          </p:cNvSpPr>
          <p:nvPr/>
        </p:nvSpPr>
        <p:spPr bwMode="auto">
          <a:xfrm rot="5400000">
            <a:off x="2287588" y="1846262"/>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 name="AutoShape 246"/>
          <p:cNvSpPr>
            <a:spLocks noChangeArrowheads="1"/>
          </p:cNvSpPr>
          <p:nvPr/>
        </p:nvSpPr>
        <p:spPr bwMode="auto">
          <a:xfrm rot="5400000">
            <a:off x="2439988" y="1846262"/>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AutoShape 247"/>
          <p:cNvSpPr>
            <a:spLocks noChangeArrowheads="1"/>
          </p:cNvSpPr>
          <p:nvPr/>
        </p:nvSpPr>
        <p:spPr bwMode="auto">
          <a:xfrm rot="5400000">
            <a:off x="1981200" y="199072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 name="AutoShape 248"/>
          <p:cNvSpPr>
            <a:spLocks noChangeArrowheads="1"/>
          </p:cNvSpPr>
          <p:nvPr/>
        </p:nvSpPr>
        <p:spPr bwMode="auto">
          <a:xfrm rot="5400000">
            <a:off x="1828800" y="199072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AutoShape 249"/>
          <p:cNvSpPr>
            <a:spLocks noChangeArrowheads="1"/>
          </p:cNvSpPr>
          <p:nvPr/>
        </p:nvSpPr>
        <p:spPr bwMode="auto">
          <a:xfrm rot="5400000">
            <a:off x="1676400" y="199072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 name="AutoShape 250"/>
          <p:cNvSpPr>
            <a:spLocks noChangeArrowheads="1"/>
          </p:cNvSpPr>
          <p:nvPr/>
        </p:nvSpPr>
        <p:spPr bwMode="auto">
          <a:xfrm rot="5400000">
            <a:off x="1524000" y="199072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2" name="AutoShape 251"/>
          <p:cNvSpPr>
            <a:spLocks noChangeArrowheads="1"/>
          </p:cNvSpPr>
          <p:nvPr/>
        </p:nvSpPr>
        <p:spPr bwMode="auto">
          <a:xfrm rot="5400000">
            <a:off x="1373188" y="1992312"/>
            <a:ext cx="58738" cy="6191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 name="AutoShape 252"/>
          <p:cNvSpPr>
            <a:spLocks noChangeArrowheads="1"/>
          </p:cNvSpPr>
          <p:nvPr/>
        </p:nvSpPr>
        <p:spPr bwMode="auto">
          <a:xfrm rot="5400000">
            <a:off x="1219200" y="199072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4" name="AutoShape 253"/>
          <p:cNvSpPr>
            <a:spLocks noChangeArrowheads="1"/>
          </p:cNvSpPr>
          <p:nvPr/>
        </p:nvSpPr>
        <p:spPr bwMode="auto">
          <a:xfrm rot="5400000">
            <a:off x="1066800" y="199072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AutoShape 254"/>
          <p:cNvSpPr>
            <a:spLocks noChangeArrowheads="1"/>
          </p:cNvSpPr>
          <p:nvPr/>
        </p:nvSpPr>
        <p:spPr bwMode="auto">
          <a:xfrm rot="5400000">
            <a:off x="914400" y="199072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 name="AutoShape 255"/>
          <p:cNvSpPr>
            <a:spLocks noChangeArrowheads="1"/>
          </p:cNvSpPr>
          <p:nvPr/>
        </p:nvSpPr>
        <p:spPr bwMode="auto">
          <a:xfrm rot="5400000">
            <a:off x="762000" y="1990726"/>
            <a:ext cx="58737"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AutoShape 256"/>
          <p:cNvSpPr>
            <a:spLocks noChangeArrowheads="1"/>
          </p:cNvSpPr>
          <p:nvPr/>
        </p:nvSpPr>
        <p:spPr bwMode="auto">
          <a:xfrm rot="5400000">
            <a:off x="2135188" y="1992312"/>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AutoShape 257"/>
          <p:cNvSpPr>
            <a:spLocks noChangeArrowheads="1"/>
          </p:cNvSpPr>
          <p:nvPr/>
        </p:nvSpPr>
        <p:spPr bwMode="auto">
          <a:xfrm rot="5400000">
            <a:off x="2287588" y="1992312"/>
            <a:ext cx="58738" cy="6191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 name="AutoShape 258"/>
          <p:cNvSpPr>
            <a:spLocks noChangeArrowheads="1"/>
          </p:cNvSpPr>
          <p:nvPr/>
        </p:nvSpPr>
        <p:spPr bwMode="auto">
          <a:xfrm rot="5400000">
            <a:off x="2439988" y="1992312"/>
            <a:ext cx="58738"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 name="AutoShape 259"/>
          <p:cNvSpPr>
            <a:spLocks noChangeArrowheads="1"/>
          </p:cNvSpPr>
          <p:nvPr/>
        </p:nvSpPr>
        <p:spPr bwMode="auto">
          <a:xfrm rot="5400000">
            <a:off x="1980406" y="2135982"/>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 name="AutoShape 260"/>
          <p:cNvSpPr>
            <a:spLocks noChangeArrowheads="1"/>
          </p:cNvSpPr>
          <p:nvPr/>
        </p:nvSpPr>
        <p:spPr bwMode="auto">
          <a:xfrm rot="5400000">
            <a:off x="1828006" y="2135982"/>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 name="AutoShape 261"/>
          <p:cNvSpPr>
            <a:spLocks noChangeArrowheads="1"/>
          </p:cNvSpPr>
          <p:nvPr/>
        </p:nvSpPr>
        <p:spPr bwMode="auto">
          <a:xfrm rot="5400000">
            <a:off x="1675606" y="2135982"/>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 name="AutoShape 262"/>
          <p:cNvSpPr>
            <a:spLocks noChangeArrowheads="1"/>
          </p:cNvSpPr>
          <p:nvPr/>
        </p:nvSpPr>
        <p:spPr bwMode="auto">
          <a:xfrm rot="5400000">
            <a:off x="1523206" y="2135982"/>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4" name="AutoShape 263"/>
          <p:cNvSpPr>
            <a:spLocks noChangeArrowheads="1"/>
          </p:cNvSpPr>
          <p:nvPr/>
        </p:nvSpPr>
        <p:spPr bwMode="auto">
          <a:xfrm rot="5400000">
            <a:off x="1372394" y="2137569"/>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 name="AutoShape 264"/>
          <p:cNvSpPr>
            <a:spLocks noChangeArrowheads="1"/>
          </p:cNvSpPr>
          <p:nvPr/>
        </p:nvSpPr>
        <p:spPr bwMode="auto">
          <a:xfrm rot="5400000">
            <a:off x="1218406" y="2135982"/>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 name="AutoShape 265"/>
          <p:cNvSpPr>
            <a:spLocks noChangeArrowheads="1"/>
          </p:cNvSpPr>
          <p:nvPr/>
        </p:nvSpPr>
        <p:spPr bwMode="auto">
          <a:xfrm rot="5400000">
            <a:off x="1066006" y="2135982"/>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 name="AutoShape 266"/>
          <p:cNvSpPr>
            <a:spLocks noChangeArrowheads="1"/>
          </p:cNvSpPr>
          <p:nvPr/>
        </p:nvSpPr>
        <p:spPr bwMode="auto">
          <a:xfrm rot="5400000">
            <a:off x="913606" y="2135982"/>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8" name="AutoShape 267"/>
          <p:cNvSpPr>
            <a:spLocks noChangeArrowheads="1"/>
          </p:cNvSpPr>
          <p:nvPr/>
        </p:nvSpPr>
        <p:spPr bwMode="auto">
          <a:xfrm rot="5400000">
            <a:off x="761206" y="2135982"/>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 name="AutoShape 268"/>
          <p:cNvSpPr>
            <a:spLocks noChangeArrowheads="1"/>
          </p:cNvSpPr>
          <p:nvPr/>
        </p:nvSpPr>
        <p:spPr bwMode="auto">
          <a:xfrm rot="5400000">
            <a:off x="2134394" y="2137569"/>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 name="AutoShape 269"/>
          <p:cNvSpPr>
            <a:spLocks noChangeArrowheads="1"/>
          </p:cNvSpPr>
          <p:nvPr/>
        </p:nvSpPr>
        <p:spPr bwMode="auto">
          <a:xfrm rot="5400000">
            <a:off x="2286794" y="2137569"/>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 name="AutoShape 270"/>
          <p:cNvSpPr>
            <a:spLocks noChangeArrowheads="1"/>
          </p:cNvSpPr>
          <p:nvPr/>
        </p:nvSpPr>
        <p:spPr bwMode="auto">
          <a:xfrm rot="5400000">
            <a:off x="2439194" y="2137569"/>
            <a:ext cx="60325" cy="61913"/>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 name="AutoShape 271"/>
          <p:cNvSpPr>
            <a:spLocks noChangeArrowheads="1"/>
          </p:cNvSpPr>
          <p:nvPr/>
        </p:nvSpPr>
        <p:spPr bwMode="auto">
          <a:xfrm rot="5400000">
            <a:off x="1980406" y="2282032"/>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3" name="AutoShape 272"/>
          <p:cNvSpPr>
            <a:spLocks noChangeArrowheads="1"/>
          </p:cNvSpPr>
          <p:nvPr/>
        </p:nvSpPr>
        <p:spPr bwMode="auto">
          <a:xfrm rot="5400000">
            <a:off x="1828006" y="2282032"/>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 name="AutoShape 273"/>
          <p:cNvSpPr>
            <a:spLocks noChangeArrowheads="1"/>
          </p:cNvSpPr>
          <p:nvPr/>
        </p:nvSpPr>
        <p:spPr bwMode="auto">
          <a:xfrm rot="5400000">
            <a:off x="1675606" y="2282032"/>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 name="AutoShape 274"/>
          <p:cNvSpPr>
            <a:spLocks noChangeArrowheads="1"/>
          </p:cNvSpPr>
          <p:nvPr/>
        </p:nvSpPr>
        <p:spPr bwMode="auto">
          <a:xfrm rot="5400000">
            <a:off x="1523206" y="2282032"/>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 name="AutoShape 275"/>
          <p:cNvSpPr>
            <a:spLocks noChangeArrowheads="1"/>
          </p:cNvSpPr>
          <p:nvPr/>
        </p:nvSpPr>
        <p:spPr bwMode="auto">
          <a:xfrm rot="5400000">
            <a:off x="1372394" y="2283619"/>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 name="AutoShape 276"/>
          <p:cNvSpPr>
            <a:spLocks noChangeArrowheads="1"/>
          </p:cNvSpPr>
          <p:nvPr/>
        </p:nvSpPr>
        <p:spPr bwMode="auto">
          <a:xfrm rot="5400000">
            <a:off x="1218406" y="2282032"/>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 name="AutoShape 277"/>
          <p:cNvSpPr>
            <a:spLocks noChangeArrowheads="1"/>
          </p:cNvSpPr>
          <p:nvPr/>
        </p:nvSpPr>
        <p:spPr bwMode="auto">
          <a:xfrm rot="5400000">
            <a:off x="1066006" y="2282032"/>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 name="AutoShape 278"/>
          <p:cNvSpPr>
            <a:spLocks noChangeArrowheads="1"/>
          </p:cNvSpPr>
          <p:nvPr/>
        </p:nvSpPr>
        <p:spPr bwMode="auto">
          <a:xfrm rot="5400000">
            <a:off x="913606" y="2282032"/>
            <a:ext cx="60325" cy="61912"/>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 name="AutoShape 279"/>
          <p:cNvSpPr>
            <a:spLocks noChangeArrowheads="1"/>
          </p:cNvSpPr>
          <p:nvPr/>
        </p:nvSpPr>
        <p:spPr bwMode="auto">
          <a:xfrm rot="5400000">
            <a:off x="761206" y="2282032"/>
            <a:ext cx="60325" cy="61912"/>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 name="AutoShape 280"/>
          <p:cNvSpPr>
            <a:spLocks noChangeArrowheads="1"/>
          </p:cNvSpPr>
          <p:nvPr/>
        </p:nvSpPr>
        <p:spPr bwMode="auto">
          <a:xfrm rot="5400000">
            <a:off x="2134394" y="2283619"/>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 name="AutoShape 281"/>
          <p:cNvSpPr>
            <a:spLocks noChangeArrowheads="1"/>
          </p:cNvSpPr>
          <p:nvPr/>
        </p:nvSpPr>
        <p:spPr bwMode="auto">
          <a:xfrm rot="5400000">
            <a:off x="2286794" y="2283619"/>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 name="AutoShape 282"/>
          <p:cNvSpPr>
            <a:spLocks noChangeArrowheads="1"/>
          </p:cNvSpPr>
          <p:nvPr/>
        </p:nvSpPr>
        <p:spPr bwMode="auto">
          <a:xfrm rot="5400000">
            <a:off x="2439194" y="2283619"/>
            <a:ext cx="60325" cy="61913"/>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cxnSp>
        <p:nvCxnSpPr>
          <p:cNvPr id="54" name="AutoShape 289"/>
          <p:cNvCxnSpPr>
            <a:cxnSpLocks noChangeShapeType="1"/>
            <a:endCxn id="93" idx="0"/>
          </p:cNvCxnSpPr>
          <p:nvPr/>
        </p:nvCxnSpPr>
        <p:spPr bwMode="auto">
          <a:xfrm rot="5400000">
            <a:off x="469900" y="3902075"/>
            <a:ext cx="384175" cy="47625"/>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AutoShape 290"/>
          <p:cNvCxnSpPr>
            <a:cxnSpLocks noChangeShapeType="1"/>
          </p:cNvCxnSpPr>
          <p:nvPr/>
        </p:nvCxnSpPr>
        <p:spPr bwMode="auto">
          <a:xfrm rot="16200000" flipH="1">
            <a:off x="1338263" y="3832225"/>
            <a:ext cx="563562" cy="1588"/>
          </a:xfrm>
          <a:prstGeom prst="bentConnector3">
            <a:avLst>
              <a:gd name="adj1" fmla="val 4986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6" name="Rectangle 292"/>
          <p:cNvSpPr>
            <a:spLocks noChangeArrowheads="1"/>
          </p:cNvSpPr>
          <p:nvPr/>
        </p:nvSpPr>
        <p:spPr bwMode="auto">
          <a:xfrm>
            <a:off x="428625" y="5102225"/>
            <a:ext cx="381000" cy="568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7" name="Rectangle 293"/>
          <p:cNvSpPr>
            <a:spLocks noChangeArrowheads="1"/>
          </p:cNvSpPr>
          <p:nvPr/>
        </p:nvSpPr>
        <p:spPr bwMode="auto">
          <a:xfrm>
            <a:off x="530225" y="5149850"/>
            <a:ext cx="381000" cy="569913"/>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8" name="Rectangle 294"/>
          <p:cNvSpPr>
            <a:spLocks noChangeArrowheads="1"/>
          </p:cNvSpPr>
          <p:nvPr/>
        </p:nvSpPr>
        <p:spPr bwMode="auto">
          <a:xfrm>
            <a:off x="657225" y="5197475"/>
            <a:ext cx="381000" cy="568325"/>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 name="Rectangle 296"/>
          <p:cNvSpPr>
            <a:spLocks noChangeArrowheads="1"/>
          </p:cNvSpPr>
          <p:nvPr/>
        </p:nvSpPr>
        <p:spPr bwMode="auto">
          <a:xfrm>
            <a:off x="1400175" y="5132388"/>
            <a:ext cx="381000" cy="568325"/>
          </a:xfrm>
          <a:prstGeom prst="rect">
            <a:avLst/>
          </a:prstGeom>
          <a:solidFill>
            <a:srgbClr val="3333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 name="Rectangle 297"/>
          <p:cNvSpPr>
            <a:spLocks noChangeArrowheads="1"/>
          </p:cNvSpPr>
          <p:nvPr/>
        </p:nvSpPr>
        <p:spPr bwMode="auto">
          <a:xfrm>
            <a:off x="1501775" y="5180013"/>
            <a:ext cx="381000" cy="569912"/>
          </a:xfrm>
          <a:prstGeom prst="rect">
            <a:avLst/>
          </a:prstGeom>
          <a:solidFill>
            <a:srgbClr val="1C1C1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 name="Rectangle 298"/>
          <p:cNvSpPr>
            <a:spLocks noChangeArrowheads="1"/>
          </p:cNvSpPr>
          <p:nvPr/>
        </p:nvSpPr>
        <p:spPr bwMode="auto">
          <a:xfrm>
            <a:off x="1628775" y="5227638"/>
            <a:ext cx="381000" cy="568325"/>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2" name="Rectangle 300" descr="Diagonal weit nach oben"/>
          <p:cNvSpPr>
            <a:spLocks noChangeArrowheads="1"/>
          </p:cNvSpPr>
          <p:nvPr/>
        </p:nvSpPr>
        <p:spPr bwMode="auto">
          <a:xfrm>
            <a:off x="457200" y="6172200"/>
            <a:ext cx="2209800" cy="568325"/>
          </a:xfrm>
          <a:prstGeom prst="rect">
            <a:avLst/>
          </a:prstGeom>
          <a:pattFill prst="wdUpDiag">
            <a:fgClr>
              <a:schemeClr val="tx1"/>
            </a:fgClr>
            <a:bgClr>
              <a:schemeClr val="bg1"/>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3" name="Text Box 304"/>
          <p:cNvSpPr txBox="1">
            <a:spLocks noChangeArrowheads="1"/>
          </p:cNvSpPr>
          <p:nvPr/>
        </p:nvSpPr>
        <p:spPr bwMode="auto">
          <a:xfrm>
            <a:off x="2769139" y="1943100"/>
            <a:ext cx="2133062" cy="39687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en-US" sz="2000" dirty="0">
                <a:latin typeface="Arial" panose="020B0604020202020204" pitchFamily="34" charset="0"/>
              </a:rPr>
              <a:t>Select seedlings</a:t>
            </a:r>
            <a:endParaRPr lang="en-GB" altLang="en-US" sz="2000" b="1" dirty="0">
              <a:latin typeface="Arial" panose="020B0604020202020204" pitchFamily="34" charset="0"/>
            </a:endParaRPr>
          </a:p>
        </p:txBody>
      </p:sp>
      <p:sp>
        <p:nvSpPr>
          <p:cNvPr id="64" name="Text Box 305"/>
          <p:cNvSpPr txBox="1">
            <a:spLocks noChangeArrowheads="1"/>
          </p:cNvSpPr>
          <p:nvPr/>
        </p:nvSpPr>
        <p:spPr bwMode="auto">
          <a:xfrm>
            <a:off x="2751675" y="2895600"/>
            <a:ext cx="2150525" cy="366713"/>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lnSpc>
                <a:spcPct val="90000"/>
              </a:lnSpc>
            </a:pPr>
            <a:r>
              <a:rPr lang="en-GB" altLang="en-US" sz="2000" dirty="0">
                <a:latin typeface="Arial" panose="020B0604020202020204" pitchFamily="34" charset="0"/>
              </a:rPr>
              <a:t>Select A clones</a:t>
            </a:r>
            <a:endParaRPr lang="en-GB" altLang="en-US" sz="2000" b="1" dirty="0">
              <a:latin typeface="Arial" panose="020B0604020202020204" pitchFamily="34" charset="0"/>
            </a:endParaRPr>
          </a:p>
        </p:txBody>
      </p:sp>
      <p:sp>
        <p:nvSpPr>
          <p:cNvPr id="65" name="Text Box 306"/>
          <p:cNvSpPr txBox="1">
            <a:spLocks noChangeArrowheads="1"/>
          </p:cNvSpPr>
          <p:nvPr/>
        </p:nvSpPr>
        <p:spPr bwMode="auto">
          <a:xfrm>
            <a:off x="2751675" y="4078817"/>
            <a:ext cx="2150525" cy="366713"/>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lnSpc>
                <a:spcPct val="90000"/>
              </a:lnSpc>
            </a:pPr>
            <a:r>
              <a:rPr lang="en-GB" altLang="en-US" sz="2000" dirty="0">
                <a:latin typeface="Arial" panose="020B0604020202020204" pitchFamily="34" charset="0"/>
              </a:rPr>
              <a:t>Select B clones</a:t>
            </a:r>
            <a:endParaRPr lang="en-GB" altLang="en-US" sz="2000" b="1" dirty="0">
              <a:latin typeface="Arial" panose="020B0604020202020204" pitchFamily="34" charset="0"/>
            </a:endParaRPr>
          </a:p>
        </p:txBody>
      </p:sp>
      <p:sp>
        <p:nvSpPr>
          <p:cNvPr id="66" name="Text Box 307"/>
          <p:cNvSpPr txBox="1">
            <a:spLocks noChangeArrowheads="1"/>
          </p:cNvSpPr>
          <p:nvPr/>
        </p:nvSpPr>
        <p:spPr bwMode="auto">
          <a:xfrm>
            <a:off x="2769138" y="5257800"/>
            <a:ext cx="2133062" cy="39687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en-US" sz="2000" dirty="0">
                <a:latin typeface="Arial" panose="020B0604020202020204" pitchFamily="34" charset="0"/>
              </a:rPr>
              <a:t>Select C clones</a:t>
            </a:r>
          </a:p>
        </p:txBody>
      </p:sp>
      <p:sp>
        <p:nvSpPr>
          <p:cNvPr id="67" name="Text Box 308"/>
          <p:cNvSpPr txBox="1">
            <a:spLocks noChangeArrowheads="1"/>
          </p:cNvSpPr>
          <p:nvPr/>
        </p:nvSpPr>
        <p:spPr bwMode="auto">
          <a:xfrm>
            <a:off x="2751675" y="6027819"/>
            <a:ext cx="2150525" cy="707886"/>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en-US" sz="2000" dirty="0">
                <a:latin typeface="Arial" panose="020B0604020202020204" pitchFamily="34" charset="0"/>
              </a:rPr>
              <a:t>Experimental</a:t>
            </a:r>
            <a:br>
              <a:rPr lang="en-GB" altLang="en-US" sz="2000" dirty="0">
                <a:latin typeface="Arial" panose="020B0604020202020204" pitchFamily="34" charset="0"/>
              </a:rPr>
            </a:br>
            <a:r>
              <a:rPr lang="en-GB" altLang="en-US" sz="2000" i="1" dirty="0">
                <a:latin typeface="Arial" panose="020B0604020202020204" pitchFamily="34" charset="0"/>
              </a:rPr>
              <a:t>cultivar</a:t>
            </a:r>
          </a:p>
        </p:txBody>
      </p:sp>
      <p:cxnSp>
        <p:nvCxnSpPr>
          <p:cNvPr id="68" name="AutoShape 309"/>
          <p:cNvCxnSpPr>
            <a:cxnSpLocks noChangeShapeType="1"/>
          </p:cNvCxnSpPr>
          <p:nvPr/>
        </p:nvCxnSpPr>
        <p:spPr bwMode="auto">
          <a:xfrm rot="5400000">
            <a:off x="362744" y="2524919"/>
            <a:ext cx="787400" cy="68262"/>
          </a:xfrm>
          <a:prstGeom prst="bentConnector3">
            <a:avLst>
              <a:gd name="adj1" fmla="val 5887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 name="AutoShape 310"/>
          <p:cNvCxnSpPr>
            <a:cxnSpLocks noChangeShapeType="1"/>
          </p:cNvCxnSpPr>
          <p:nvPr/>
        </p:nvCxnSpPr>
        <p:spPr bwMode="auto">
          <a:xfrm rot="5400000">
            <a:off x="595313" y="2587625"/>
            <a:ext cx="620712" cy="71438"/>
          </a:xfrm>
          <a:prstGeom prst="bentConnector3">
            <a:avLst>
              <a:gd name="adj1" fmla="val 4987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0" name="AutoShape 311"/>
          <p:cNvCxnSpPr>
            <a:cxnSpLocks noChangeShapeType="1"/>
          </p:cNvCxnSpPr>
          <p:nvPr/>
        </p:nvCxnSpPr>
        <p:spPr bwMode="auto">
          <a:xfrm rot="16200000" flipH="1">
            <a:off x="2057400" y="2524125"/>
            <a:ext cx="760413" cy="42863"/>
          </a:xfrm>
          <a:prstGeom prst="bentConnector3">
            <a:avLst>
              <a:gd name="adj1" fmla="val 6116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 name="AutoShape 312"/>
          <p:cNvCxnSpPr>
            <a:cxnSpLocks noChangeShapeType="1"/>
          </p:cNvCxnSpPr>
          <p:nvPr/>
        </p:nvCxnSpPr>
        <p:spPr bwMode="auto">
          <a:xfrm rot="16200000" flipH="1">
            <a:off x="591343" y="2516982"/>
            <a:ext cx="792163" cy="82550"/>
          </a:xfrm>
          <a:prstGeom prst="bentConnector3">
            <a:avLst>
              <a:gd name="adj1" fmla="val 19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 name="AutoShape 315"/>
          <p:cNvCxnSpPr>
            <a:cxnSpLocks noChangeShapeType="1"/>
          </p:cNvCxnSpPr>
          <p:nvPr/>
        </p:nvCxnSpPr>
        <p:spPr bwMode="auto">
          <a:xfrm rot="5400000">
            <a:off x="1363663" y="2609850"/>
            <a:ext cx="649287" cy="49213"/>
          </a:xfrm>
          <a:prstGeom prst="bentConnector3">
            <a:avLst>
              <a:gd name="adj1" fmla="val 4988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3" name="AutoShape 316"/>
          <p:cNvCxnSpPr>
            <a:cxnSpLocks noChangeShapeType="1"/>
          </p:cNvCxnSpPr>
          <p:nvPr/>
        </p:nvCxnSpPr>
        <p:spPr bwMode="auto">
          <a:xfrm rot="16200000" flipH="1">
            <a:off x="1221581" y="2351882"/>
            <a:ext cx="1082675" cy="122238"/>
          </a:xfrm>
          <a:prstGeom prst="bentConnector3">
            <a:avLst>
              <a:gd name="adj1" fmla="val 7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 name="AutoShape 317"/>
          <p:cNvCxnSpPr>
            <a:cxnSpLocks noChangeShapeType="1"/>
          </p:cNvCxnSpPr>
          <p:nvPr/>
        </p:nvCxnSpPr>
        <p:spPr bwMode="auto">
          <a:xfrm rot="16200000" flipH="1">
            <a:off x="1528762" y="2501901"/>
            <a:ext cx="777875" cy="114300"/>
          </a:xfrm>
          <a:prstGeom prst="bentConnector3">
            <a:avLst>
              <a:gd name="adj1" fmla="val 9181"/>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 name="AutoShape 318"/>
          <p:cNvCxnSpPr>
            <a:cxnSpLocks noChangeShapeType="1"/>
            <a:stCxn id="28" idx="1"/>
          </p:cNvCxnSpPr>
          <p:nvPr/>
        </p:nvCxnSpPr>
        <p:spPr bwMode="auto">
          <a:xfrm rot="16200000" flipH="1" flipV="1">
            <a:off x="1812132" y="2459831"/>
            <a:ext cx="992188" cy="22225"/>
          </a:xfrm>
          <a:prstGeom prst="bentConnector5">
            <a:avLst>
              <a:gd name="adj1" fmla="val 1759"/>
              <a:gd name="adj2" fmla="val -307144"/>
              <a:gd name="adj3" fmla="val 6591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6" name="AutoShape 319"/>
          <p:cNvCxnSpPr>
            <a:cxnSpLocks noChangeShapeType="1"/>
          </p:cNvCxnSpPr>
          <p:nvPr/>
        </p:nvCxnSpPr>
        <p:spPr bwMode="auto">
          <a:xfrm rot="5400000" flipH="1">
            <a:off x="788988" y="3794125"/>
            <a:ext cx="512762" cy="122238"/>
          </a:xfrm>
          <a:prstGeom prst="bentConnector3">
            <a:avLst>
              <a:gd name="adj1" fmla="val 51704"/>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7" name="AutoShape 416"/>
          <p:cNvCxnSpPr>
            <a:cxnSpLocks noChangeShapeType="1"/>
          </p:cNvCxnSpPr>
          <p:nvPr/>
        </p:nvCxnSpPr>
        <p:spPr bwMode="auto">
          <a:xfrm rot="16200000" flipH="1">
            <a:off x="746126" y="2517775"/>
            <a:ext cx="798512" cy="96837"/>
          </a:xfrm>
          <a:prstGeom prst="bentConnector3">
            <a:avLst>
              <a:gd name="adj1" fmla="val 9144"/>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 name="AutoShape 417"/>
          <p:cNvCxnSpPr>
            <a:cxnSpLocks noChangeShapeType="1"/>
          </p:cNvCxnSpPr>
          <p:nvPr/>
        </p:nvCxnSpPr>
        <p:spPr bwMode="auto">
          <a:xfrm rot="16200000" flipH="1">
            <a:off x="743745" y="2374106"/>
            <a:ext cx="1103312" cy="92075"/>
          </a:xfrm>
          <a:prstGeom prst="bentConnector3">
            <a:avLst>
              <a:gd name="adj1" fmla="val 604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 name="AutoShape 418"/>
          <p:cNvCxnSpPr>
            <a:cxnSpLocks noChangeShapeType="1"/>
          </p:cNvCxnSpPr>
          <p:nvPr/>
        </p:nvCxnSpPr>
        <p:spPr bwMode="auto">
          <a:xfrm rot="16200000" flipH="1">
            <a:off x="985838" y="2443163"/>
            <a:ext cx="933450" cy="95250"/>
          </a:xfrm>
          <a:prstGeom prst="bentConnector3">
            <a:avLst>
              <a:gd name="adj1" fmla="val 6972"/>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AutoShape 419"/>
          <p:cNvCxnSpPr>
            <a:cxnSpLocks noChangeShapeType="1"/>
          </p:cNvCxnSpPr>
          <p:nvPr/>
        </p:nvCxnSpPr>
        <p:spPr bwMode="auto">
          <a:xfrm rot="16200000" flipH="1">
            <a:off x="1766888" y="2562225"/>
            <a:ext cx="622300" cy="139700"/>
          </a:xfrm>
          <a:prstGeom prst="bentConnector3">
            <a:avLst>
              <a:gd name="adj1" fmla="val 5050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1" name="Rectangle 432"/>
          <p:cNvSpPr>
            <a:spLocks noChangeArrowheads="1"/>
          </p:cNvSpPr>
          <p:nvPr/>
        </p:nvSpPr>
        <p:spPr bwMode="auto">
          <a:xfrm>
            <a:off x="647700" y="2933700"/>
            <a:ext cx="76200" cy="8001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2" name="Rectangle 433"/>
          <p:cNvSpPr>
            <a:spLocks noChangeArrowheads="1"/>
          </p:cNvSpPr>
          <p:nvPr/>
        </p:nvSpPr>
        <p:spPr bwMode="auto">
          <a:xfrm>
            <a:off x="790575" y="2928938"/>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 name="Rectangle 434"/>
          <p:cNvSpPr>
            <a:spLocks noChangeArrowheads="1"/>
          </p:cNvSpPr>
          <p:nvPr/>
        </p:nvSpPr>
        <p:spPr bwMode="auto">
          <a:xfrm>
            <a:off x="952500" y="2925763"/>
            <a:ext cx="76200" cy="8001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 name="Rectangle 435"/>
          <p:cNvSpPr>
            <a:spLocks noChangeArrowheads="1"/>
          </p:cNvSpPr>
          <p:nvPr/>
        </p:nvSpPr>
        <p:spPr bwMode="auto">
          <a:xfrm>
            <a:off x="1114425" y="2933700"/>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 name="Rectangle 436"/>
          <p:cNvSpPr>
            <a:spLocks noChangeArrowheads="1"/>
          </p:cNvSpPr>
          <p:nvPr/>
        </p:nvSpPr>
        <p:spPr bwMode="auto">
          <a:xfrm>
            <a:off x="1266825" y="2928938"/>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 name="Rectangle 437"/>
          <p:cNvSpPr>
            <a:spLocks noChangeArrowheads="1"/>
          </p:cNvSpPr>
          <p:nvPr/>
        </p:nvSpPr>
        <p:spPr bwMode="auto">
          <a:xfrm>
            <a:off x="1419225" y="2932113"/>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 name="Rectangle 438"/>
          <p:cNvSpPr>
            <a:spLocks noChangeArrowheads="1"/>
          </p:cNvSpPr>
          <p:nvPr/>
        </p:nvSpPr>
        <p:spPr bwMode="auto">
          <a:xfrm>
            <a:off x="1585913" y="2928938"/>
            <a:ext cx="76200" cy="8001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8" name="Rectangle 439"/>
          <p:cNvSpPr>
            <a:spLocks noChangeArrowheads="1"/>
          </p:cNvSpPr>
          <p:nvPr/>
        </p:nvSpPr>
        <p:spPr bwMode="auto">
          <a:xfrm>
            <a:off x="1747838" y="2933700"/>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 name="Rectangle 440"/>
          <p:cNvSpPr>
            <a:spLocks noChangeArrowheads="1"/>
          </p:cNvSpPr>
          <p:nvPr/>
        </p:nvSpPr>
        <p:spPr bwMode="auto">
          <a:xfrm>
            <a:off x="1909763" y="2930525"/>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 name="Rectangle 441"/>
          <p:cNvSpPr>
            <a:spLocks noChangeArrowheads="1"/>
          </p:cNvSpPr>
          <p:nvPr/>
        </p:nvSpPr>
        <p:spPr bwMode="auto">
          <a:xfrm>
            <a:off x="2079625" y="2932113"/>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 name="Rectangle 442"/>
          <p:cNvSpPr>
            <a:spLocks noChangeArrowheads="1"/>
          </p:cNvSpPr>
          <p:nvPr/>
        </p:nvSpPr>
        <p:spPr bwMode="auto">
          <a:xfrm>
            <a:off x="2212975" y="2930525"/>
            <a:ext cx="76200" cy="8001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 name="Rectangle 443"/>
          <p:cNvSpPr>
            <a:spLocks noChangeArrowheads="1"/>
          </p:cNvSpPr>
          <p:nvPr/>
        </p:nvSpPr>
        <p:spPr bwMode="auto">
          <a:xfrm>
            <a:off x="2390775" y="2928938"/>
            <a:ext cx="76200" cy="8001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 name="Rectangle 445"/>
          <p:cNvSpPr>
            <a:spLocks noChangeArrowheads="1"/>
          </p:cNvSpPr>
          <p:nvPr/>
        </p:nvSpPr>
        <p:spPr bwMode="auto">
          <a:xfrm>
            <a:off x="504825" y="4117975"/>
            <a:ext cx="266700" cy="68103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4" name="Rectangle 446"/>
          <p:cNvSpPr>
            <a:spLocks noChangeArrowheads="1"/>
          </p:cNvSpPr>
          <p:nvPr/>
        </p:nvSpPr>
        <p:spPr bwMode="auto">
          <a:xfrm>
            <a:off x="1495425" y="4114800"/>
            <a:ext cx="266700" cy="68103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 name="Rectangle 447"/>
          <p:cNvSpPr>
            <a:spLocks noChangeArrowheads="1"/>
          </p:cNvSpPr>
          <p:nvPr/>
        </p:nvSpPr>
        <p:spPr bwMode="auto">
          <a:xfrm>
            <a:off x="2292350" y="4114800"/>
            <a:ext cx="266700" cy="6810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 name="Rectangle 448"/>
          <p:cNvSpPr>
            <a:spLocks noChangeArrowheads="1"/>
          </p:cNvSpPr>
          <p:nvPr/>
        </p:nvSpPr>
        <p:spPr bwMode="auto">
          <a:xfrm>
            <a:off x="968375" y="4114800"/>
            <a:ext cx="266700" cy="6810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cxnSp>
        <p:nvCxnSpPr>
          <p:cNvPr id="97" name="AutoShape 450"/>
          <p:cNvCxnSpPr>
            <a:cxnSpLocks noChangeShapeType="1"/>
            <a:stCxn id="92" idx="2"/>
          </p:cNvCxnSpPr>
          <p:nvPr/>
        </p:nvCxnSpPr>
        <p:spPr bwMode="auto">
          <a:xfrm rot="5400000">
            <a:off x="2235994" y="3921919"/>
            <a:ext cx="385762"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8" name="AutoShape 451"/>
          <p:cNvCxnSpPr>
            <a:cxnSpLocks noChangeShapeType="1"/>
            <a:stCxn id="94" idx="2"/>
            <a:endCxn id="59" idx="0"/>
          </p:cNvCxnSpPr>
          <p:nvPr/>
        </p:nvCxnSpPr>
        <p:spPr bwMode="auto">
          <a:xfrm rot="5400000">
            <a:off x="1441450" y="4945063"/>
            <a:ext cx="336550" cy="38100"/>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9" name="AutoShape 452"/>
          <p:cNvCxnSpPr>
            <a:cxnSpLocks noChangeShapeType="1"/>
            <a:stCxn id="61" idx="2"/>
            <a:endCxn id="62" idx="0"/>
          </p:cNvCxnSpPr>
          <p:nvPr/>
        </p:nvCxnSpPr>
        <p:spPr bwMode="auto">
          <a:xfrm rot="5400000">
            <a:off x="1502569" y="5855494"/>
            <a:ext cx="376237" cy="257175"/>
          </a:xfrm>
          <a:prstGeom prst="bentConnector3">
            <a:avLst>
              <a:gd name="adj1" fmla="val 4978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 name="AutoShape 453"/>
          <p:cNvCxnSpPr>
            <a:cxnSpLocks noChangeShapeType="1"/>
            <a:stCxn id="93" idx="2"/>
          </p:cNvCxnSpPr>
          <p:nvPr/>
        </p:nvCxnSpPr>
        <p:spPr bwMode="auto">
          <a:xfrm>
            <a:off x="638175" y="4799013"/>
            <a:ext cx="0" cy="29686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1" name="Text Box 454"/>
          <p:cNvSpPr txBox="1">
            <a:spLocks noChangeArrowheads="1"/>
          </p:cNvSpPr>
          <p:nvPr/>
        </p:nvSpPr>
        <p:spPr bwMode="auto">
          <a:xfrm>
            <a:off x="2751675" y="990600"/>
            <a:ext cx="2150525" cy="39687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en-US" sz="2000" dirty="0">
                <a:latin typeface="Arial" panose="020B0604020202020204" pitchFamily="34" charset="0"/>
              </a:rPr>
              <a:t>Cross parents</a:t>
            </a:r>
          </a:p>
        </p:txBody>
      </p:sp>
      <p:sp>
        <p:nvSpPr>
          <p:cNvPr id="102" name="AutoShape 455"/>
          <p:cNvSpPr>
            <a:spLocks noChangeAspect="1" noChangeArrowheads="1"/>
          </p:cNvSpPr>
          <p:nvPr/>
        </p:nvSpPr>
        <p:spPr bwMode="auto">
          <a:xfrm>
            <a:off x="768350" y="1133475"/>
            <a:ext cx="122238" cy="117475"/>
          </a:xfrm>
          <a:prstGeom prst="octagon">
            <a:avLst>
              <a:gd name="adj" fmla="val 29287"/>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AutoShape 456"/>
          <p:cNvSpPr>
            <a:spLocks noChangeAspect="1" noChangeArrowheads="1"/>
          </p:cNvSpPr>
          <p:nvPr/>
        </p:nvSpPr>
        <p:spPr bwMode="auto">
          <a:xfrm>
            <a:off x="2368550" y="1133475"/>
            <a:ext cx="122238" cy="117475"/>
          </a:xfrm>
          <a:prstGeom prst="octagon">
            <a:avLst>
              <a:gd name="adj" fmla="val 29287"/>
            </a:avLst>
          </a:prstGeom>
          <a:solidFill>
            <a:srgbClr val="00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 name="AutoShape 457"/>
          <p:cNvSpPr>
            <a:spLocks noChangeArrowheads="1"/>
          </p:cNvSpPr>
          <p:nvPr/>
        </p:nvSpPr>
        <p:spPr bwMode="auto">
          <a:xfrm rot="2714443">
            <a:off x="1514476" y="1020762"/>
            <a:ext cx="330200" cy="346075"/>
          </a:xfrm>
          <a:prstGeom prst="plus">
            <a:avLst>
              <a:gd name="adj" fmla="val 45236"/>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 name="Line 458"/>
          <p:cNvSpPr>
            <a:spLocks noChangeShapeType="1"/>
          </p:cNvSpPr>
          <p:nvPr/>
        </p:nvSpPr>
        <p:spPr bwMode="auto">
          <a:xfrm flipH="1">
            <a:off x="1676400" y="1281113"/>
            <a:ext cx="0" cy="3635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106" name="AutoShape 459"/>
          <p:cNvCxnSpPr>
            <a:cxnSpLocks noChangeShapeType="1"/>
          </p:cNvCxnSpPr>
          <p:nvPr/>
        </p:nvCxnSpPr>
        <p:spPr bwMode="auto">
          <a:xfrm flipV="1">
            <a:off x="636588" y="1655763"/>
            <a:ext cx="1041400" cy="263525"/>
          </a:xfrm>
          <a:prstGeom prst="bentConnector3">
            <a:avLst>
              <a:gd name="adj1" fmla="val -306"/>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7" name="AutoShape 460"/>
          <p:cNvCxnSpPr>
            <a:cxnSpLocks noChangeShapeType="1"/>
          </p:cNvCxnSpPr>
          <p:nvPr/>
        </p:nvCxnSpPr>
        <p:spPr bwMode="auto">
          <a:xfrm rot="10800000">
            <a:off x="1676400" y="1657350"/>
            <a:ext cx="957263" cy="238125"/>
          </a:xfrm>
          <a:prstGeom prst="bentConnector3">
            <a:avLst>
              <a:gd name="adj1" fmla="val 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9" name="Picture 108"/>
          <p:cNvPicPr>
            <a:picLocks noChangeAspect="1"/>
          </p:cNvPicPr>
          <p:nvPr/>
        </p:nvPicPr>
        <p:blipFill>
          <a:blip r:embed="rId2"/>
          <a:stretch>
            <a:fillRect/>
          </a:stretch>
        </p:blipFill>
        <p:spPr>
          <a:xfrm>
            <a:off x="10689196" y="36000"/>
            <a:ext cx="1425806" cy="1701224"/>
          </a:xfrm>
          <a:prstGeom prst="rect">
            <a:avLst/>
          </a:prstGeom>
          <a:effectLst>
            <a:outerShdw blurRad="50800" dist="38100" dir="2700000" algn="tl" rotWithShape="0">
              <a:prstClr val="black">
                <a:alpha val="40000"/>
              </a:prstClr>
            </a:outerShdw>
          </a:effectLst>
        </p:spPr>
      </p:pic>
      <p:sp>
        <p:nvSpPr>
          <p:cNvPr id="111" name="Right Triangle 4">
            <a:extLst>
              <a:ext uri="{FF2B5EF4-FFF2-40B4-BE49-F238E27FC236}">
                <a16:creationId xmlns:a16="http://schemas.microsoft.com/office/drawing/2014/main" id="{43807619-5723-4809-B100-6921E3263EE9}"/>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55624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2019" y="844663"/>
            <a:ext cx="2956711" cy="2956711"/>
          </a:xfrm>
          <a:prstGeom prst="rect">
            <a:avLst/>
          </a:prstGeom>
          <a:effectLst>
            <a:outerShdw blurRad="50800" dist="38100" dir="2700000" algn="tl" rotWithShape="0">
              <a:prstClr val="black">
                <a:alpha val="40000"/>
              </a:prstClr>
            </a:outerShdw>
          </a:effectLst>
        </p:spPr>
      </p:pic>
      <p:sp>
        <p:nvSpPr>
          <p:cNvPr id="4" name="TextBox 3"/>
          <p:cNvSpPr txBox="1"/>
          <p:nvPr/>
        </p:nvSpPr>
        <p:spPr>
          <a:xfrm>
            <a:off x="72000" y="72000"/>
            <a:ext cx="1208414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Classical, famous display of Categories in Plant Breeding </a:t>
            </a: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pic>
        <p:nvPicPr>
          <p:cNvPr id="6" name="Picture 2" descr="Züchtungsmethoden"/>
          <p:cNvPicPr>
            <a:picLocks noChangeAspect="1" noChangeArrowheads="1"/>
          </p:cNvPicPr>
          <p:nvPr/>
        </p:nvPicPr>
        <p:blipFill>
          <a:blip r:embed="rId3"/>
          <a:srcRect/>
          <a:stretch>
            <a:fillRect/>
          </a:stretch>
        </p:blipFill>
        <p:spPr bwMode="auto">
          <a:xfrm>
            <a:off x="0" y="781953"/>
            <a:ext cx="9144000" cy="5461000"/>
          </a:xfrm>
          <a:prstGeom prst="rect">
            <a:avLst/>
          </a:prstGeom>
          <a:noFill/>
          <a:ln w="9525">
            <a:noFill/>
            <a:miter lim="800000"/>
            <a:headEnd/>
            <a:tailEnd/>
          </a:ln>
        </p:spPr>
      </p:pic>
      <p:sp>
        <p:nvSpPr>
          <p:cNvPr id="18" name="TextBox 17"/>
          <p:cNvSpPr txBox="1"/>
          <p:nvPr/>
        </p:nvSpPr>
        <p:spPr>
          <a:xfrm>
            <a:off x="9183560" y="3996906"/>
            <a:ext cx="2875169"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Three discernible phases in breeding schemes:</a:t>
            </a:r>
          </a:p>
          <a:p>
            <a:pPr marL="285750" indent="-285750">
              <a:buFont typeface="Arial" panose="020B0604020202020204" pitchFamily="34" charset="0"/>
              <a:buChar char="•"/>
            </a:pP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Release of initial variation</a:t>
            </a:r>
          </a:p>
          <a:p>
            <a:pPr marL="285750" indent="-285750">
              <a:buFont typeface="Arial" panose="020B0604020202020204" pitchFamily="34" charset="0"/>
              <a:buChar char="•"/>
            </a:pP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Selection of parents of candidate cultivars</a:t>
            </a:r>
          </a:p>
          <a:p>
            <a:pPr marL="285750" indent="-285750">
              <a:buFont typeface="Arial" panose="020B0604020202020204" pitchFamily="34" charset="0"/>
              <a:buChar char="•"/>
            </a:pP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Test of experimental cultivars</a:t>
            </a:r>
          </a:p>
        </p:txBody>
      </p:sp>
      <p:sp>
        <p:nvSpPr>
          <p:cNvPr id="20" name="Freeform 19"/>
          <p:cNvSpPr/>
          <p:nvPr/>
        </p:nvSpPr>
        <p:spPr>
          <a:xfrm>
            <a:off x="258233" y="1769533"/>
            <a:ext cx="8796867" cy="1181100"/>
          </a:xfrm>
          <a:custGeom>
            <a:avLst/>
            <a:gdLst>
              <a:gd name="connsiteX0" fmla="*/ 8796867 w 8796867"/>
              <a:gd name="connsiteY0" fmla="*/ 29634 h 1181100"/>
              <a:gd name="connsiteX1" fmla="*/ 5050367 w 8796867"/>
              <a:gd name="connsiteY1" fmla="*/ 0 h 1181100"/>
              <a:gd name="connsiteX2" fmla="*/ 3382434 w 8796867"/>
              <a:gd name="connsiteY2" fmla="*/ 1181100 h 1181100"/>
              <a:gd name="connsiteX3" fmla="*/ 2387600 w 8796867"/>
              <a:gd name="connsiteY3" fmla="*/ 1181100 h 1181100"/>
              <a:gd name="connsiteX4" fmla="*/ 1879600 w 8796867"/>
              <a:gd name="connsiteY4" fmla="*/ 613834 h 1181100"/>
              <a:gd name="connsiteX5" fmla="*/ 0 w 8796867"/>
              <a:gd name="connsiteY5" fmla="*/ 605367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6867" h="1181100">
                <a:moveTo>
                  <a:pt x="8796867" y="29634"/>
                </a:moveTo>
                <a:lnTo>
                  <a:pt x="5050367" y="0"/>
                </a:lnTo>
                <a:lnTo>
                  <a:pt x="3382434" y="1181100"/>
                </a:lnTo>
                <a:lnTo>
                  <a:pt x="2387600" y="1181100"/>
                </a:lnTo>
                <a:lnTo>
                  <a:pt x="1879600" y="613834"/>
                </a:lnTo>
                <a:lnTo>
                  <a:pt x="0" y="605367"/>
                </a:lnTo>
              </a:path>
            </a:pathLst>
          </a:custGeom>
          <a:noFill/>
          <a:ln w="28575">
            <a:solidFill>
              <a:schemeClr val="tx1">
                <a:lumMod val="50000"/>
                <a:lumOff val="50000"/>
              </a:schemeClr>
            </a:solidFill>
            <a:prstDash val="lg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0"/>
          <p:cNvSpPr/>
          <p:nvPr/>
        </p:nvSpPr>
        <p:spPr>
          <a:xfrm>
            <a:off x="262467" y="2484967"/>
            <a:ext cx="8805333" cy="2032000"/>
          </a:xfrm>
          <a:custGeom>
            <a:avLst/>
            <a:gdLst>
              <a:gd name="connsiteX0" fmla="*/ 8805333 w 8805333"/>
              <a:gd name="connsiteY0" fmla="*/ 1498600 h 2032000"/>
              <a:gd name="connsiteX1" fmla="*/ 6929966 w 8805333"/>
              <a:gd name="connsiteY1" fmla="*/ 1511300 h 2032000"/>
              <a:gd name="connsiteX2" fmla="*/ 6464300 w 8805333"/>
              <a:gd name="connsiteY2" fmla="*/ 1998133 h 2032000"/>
              <a:gd name="connsiteX3" fmla="*/ 4229100 w 8805333"/>
              <a:gd name="connsiteY3" fmla="*/ 2032000 h 2032000"/>
              <a:gd name="connsiteX4" fmla="*/ 3746500 w 8805333"/>
              <a:gd name="connsiteY4" fmla="*/ 1502833 h 2032000"/>
              <a:gd name="connsiteX5" fmla="*/ 2070100 w 8805333"/>
              <a:gd name="connsiteY5" fmla="*/ 1502833 h 2032000"/>
              <a:gd name="connsiteX6" fmla="*/ 1718733 w 8805333"/>
              <a:gd name="connsiteY6" fmla="*/ 0 h 2032000"/>
              <a:gd name="connsiteX7" fmla="*/ 0 w 8805333"/>
              <a:gd name="connsiteY7" fmla="*/ 0 h 203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5333" h="2032000">
                <a:moveTo>
                  <a:pt x="8805333" y="1498600"/>
                </a:moveTo>
                <a:lnTo>
                  <a:pt x="6929966" y="1511300"/>
                </a:lnTo>
                <a:lnTo>
                  <a:pt x="6464300" y="1998133"/>
                </a:lnTo>
                <a:lnTo>
                  <a:pt x="4229100" y="2032000"/>
                </a:lnTo>
                <a:lnTo>
                  <a:pt x="3746500" y="1502833"/>
                </a:lnTo>
                <a:lnTo>
                  <a:pt x="2070100" y="1502833"/>
                </a:lnTo>
                <a:lnTo>
                  <a:pt x="1718733" y="0"/>
                </a:lnTo>
                <a:lnTo>
                  <a:pt x="0" y="0"/>
                </a:lnTo>
              </a:path>
            </a:pathLst>
          </a:custGeom>
          <a:noFill/>
          <a:ln w="28575">
            <a:solidFill>
              <a:schemeClr val="tx1">
                <a:lumMod val="50000"/>
                <a:lumOff val="50000"/>
              </a:schemeClr>
            </a:solidFill>
            <a:prstDash val="lg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3"/>
          <p:cNvSpPr>
            <a:spLocks noChangeArrowheads="1"/>
          </p:cNvSpPr>
          <p:nvPr/>
        </p:nvSpPr>
        <p:spPr bwMode="auto">
          <a:xfrm>
            <a:off x="6732588" y="853391"/>
            <a:ext cx="2386012" cy="5472112"/>
          </a:xfrm>
          <a:prstGeom prst="rect">
            <a:avLst/>
          </a:prstGeom>
          <a:noFill/>
          <a:ln w="57150">
            <a:solidFill>
              <a:srgbClr val="CC0000"/>
            </a:solidFill>
            <a:miter lim="800000"/>
            <a:headEnd/>
            <a:tailEnd/>
          </a:ln>
          <a:effectLst>
            <a:outerShdw dist="35921" dir="2700000" algn="ctr" rotWithShape="0">
              <a:schemeClr val="bg2"/>
            </a:outer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GB" altLang="de-DE" dirty="0">
              <a:latin typeface="Arial" panose="020B0604020202020204" pitchFamily="34" charset="0"/>
              <a:cs typeface="Arial" panose="020B0604020202020204" pitchFamily="34" charset="0"/>
            </a:endParaRPr>
          </a:p>
        </p:txBody>
      </p:sp>
      <p:sp>
        <p:nvSpPr>
          <p:cNvPr id="8" name="Rechteck 1"/>
          <p:cNvSpPr/>
          <p:nvPr/>
        </p:nvSpPr>
        <p:spPr>
          <a:xfrm>
            <a:off x="3347864" y="1501314"/>
            <a:ext cx="2016224" cy="792088"/>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9" name="Rechteck 5"/>
          <p:cNvSpPr/>
          <p:nvPr/>
        </p:nvSpPr>
        <p:spPr>
          <a:xfrm>
            <a:off x="3347864" y="2869466"/>
            <a:ext cx="2016224" cy="792088"/>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0" name="Rechteck 6"/>
          <p:cNvSpPr/>
          <p:nvPr/>
        </p:nvSpPr>
        <p:spPr>
          <a:xfrm>
            <a:off x="3347864" y="4813682"/>
            <a:ext cx="2016224" cy="1008112"/>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nvGrpSpPr>
          <p:cNvPr id="11" name="Gruppieren 3"/>
          <p:cNvGrpSpPr/>
          <p:nvPr/>
        </p:nvGrpSpPr>
        <p:grpSpPr>
          <a:xfrm>
            <a:off x="1259632" y="1501314"/>
            <a:ext cx="2016224" cy="4320480"/>
            <a:chOff x="1259632" y="1052736"/>
            <a:chExt cx="2016224" cy="4320480"/>
          </a:xfrm>
          <a:solidFill>
            <a:srgbClr val="FFFFFF">
              <a:alpha val="52157"/>
            </a:srgbClr>
          </a:solidFill>
        </p:grpSpPr>
        <p:sp>
          <p:nvSpPr>
            <p:cNvPr id="12" name="Rechteck 7"/>
            <p:cNvSpPr/>
            <p:nvPr/>
          </p:nvSpPr>
          <p:spPr>
            <a:xfrm>
              <a:off x="1259632" y="1052736"/>
              <a:ext cx="2016224" cy="792088"/>
            </a:xfrm>
            <a:prstGeom prst="rect">
              <a:avLst/>
            </a:prstGeom>
            <a:grp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Rechteck 8"/>
            <p:cNvSpPr/>
            <p:nvPr/>
          </p:nvSpPr>
          <p:spPr>
            <a:xfrm>
              <a:off x="1259632" y="2420888"/>
              <a:ext cx="2016224" cy="792088"/>
            </a:xfrm>
            <a:prstGeom prst="rect">
              <a:avLst/>
            </a:prstGeom>
            <a:grp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Rechteck 9"/>
            <p:cNvSpPr/>
            <p:nvPr/>
          </p:nvSpPr>
          <p:spPr>
            <a:xfrm>
              <a:off x="1259632" y="4365104"/>
              <a:ext cx="2016224" cy="1008112"/>
            </a:xfrm>
            <a:prstGeom prst="rect">
              <a:avLst/>
            </a:prstGeom>
            <a:grp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Textfeld 2"/>
            <p:cNvSpPr txBox="1"/>
            <p:nvPr/>
          </p:nvSpPr>
          <p:spPr>
            <a:xfrm>
              <a:off x="1331640" y="1124744"/>
              <a:ext cx="1872208" cy="646331"/>
            </a:xfrm>
            <a:prstGeom prst="rect">
              <a:avLst/>
            </a:prstGeom>
            <a:grpFill/>
            <a:ln>
              <a:solidFill>
                <a:srgbClr val="FFFFFF">
                  <a:alpha val="52157"/>
                </a:srgbClr>
              </a:solidFill>
            </a:ln>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Release initial variation</a:t>
              </a:r>
            </a:p>
          </p:txBody>
        </p:sp>
        <p:sp>
          <p:nvSpPr>
            <p:cNvPr id="16" name="Textfeld 11"/>
            <p:cNvSpPr txBox="1"/>
            <p:nvPr/>
          </p:nvSpPr>
          <p:spPr>
            <a:xfrm>
              <a:off x="1282643" y="2494637"/>
              <a:ext cx="1948789" cy="646331"/>
            </a:xfrm>
            <a:prstGeom prst="rect">
              <a:avLst/>
            </a:prstGeom>
            <a:grpFill/>
            <a:ln>
              <a:solidFill>
                <a:srgbClr val="FFFFFF">
                  <a:alpha val="52157"/>
                </a:srgbClr>
              </a:solidFill>
            </a:ln>
          </p:spPr>
          <p:txBody>
            <a:bodyPr wrap="square" rtlCol="0">
              <a:spAutoFit/>
            </a:bodyPr>
            <a:lstStyle>
              <a:defPPr>
                <a:defRPr lang="de-DE"/>
              </a:defP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Select parents of candidate </a:t>
              </a:r>
              <a:r>
                <a:rPr lang="en-GB"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cvs</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17" name="Textfeld 12"/>
            <p:cNvSpPr txBox="1"/>
            <p:nvPr/>
          </p:nvSpPr>
          <p:spPr>
            <a:xfrm>
              <a:off x="1299193" y="4510861"/>
              <a:ext cx="1976663" cy="646331"/>
            </a:xfrm>
            <a:prstGeom prst="rect">
              <a:avLst/>
            </a:prstGeom>
            <a:grpFill/>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Test the experimental </a:t>
              </a:r>
              <a:r>
                <a:rPr lang="en-GB"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cvs</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grpSp>
      <p:sp>
        <p:nvSpPr>
          <p:cNvPr id="19" name="TextBox 18"/>
          <p:cNvSpPr txBox="1"/>
          <p:nvPr/>
        </p:nvSpPr>
        <p:spPr>
          <a:xfrm>
            <a:off x="5427174" y="6353107"/>
            <a:ext cx="3691426" cy="369332"/>
          </a:xfrm>
          <a:prstGeom prst="rect">
            <a:avLst/>
          </a:prstGeom>
          <a:noFill/>
          <a:ln w="57150">
            <a:solidFill>
              <a:srgbClr val="CC0000"/>
            </a:solidFill>
            <a:miter lim="800000"/>
            <a:headEnd/>
            <a:tailEnd/>
          </a:ln>
          <a:effectLst>
            <a:outerShdw dist="35921" dir="2700000" algn="ctr" rotWithShape="0">
              <a:schemeClr val="bg2"/>
            </a:outerShdw>
          </a:effectLst>
        </p:spPr>
        <p:txBody>
          <a:bodyPr wrap="none" anchor="ctr"/>
          <a:lstStyle>
            <a:defPPr>
              <a:defRPr lang="en-US"/>
            </a:defPPr>
            <a:lvl1pPr>
              <a:defRPr>
                <a:latin typeface="Arial" charset="0"/>
              </a:defRPr>
            </a:lvl1pPr>
            <a:lvl2pPr marL="742950" indent="-285750" eaLnBrk="0" hangingPunct="0">
              <a:defRPr>
                <a:latin typeface="Arial" charset="0"/>
              </a:defRPr>
            </a:lvl2pPr>
            <a:lvl3pPr marL="1143000" indent="-228600" eaLnBrk="0" hangingPunct="0">
              <a:defRPr>
                <a:latin typeface="Arial" charset="0"/>
              </a:defRPr>
            </a:lvl3pPr>
            <a:lvl4pPr marL="1600200" indent="-228600" eaLnBrk="0" hangingPunct="0">
              <a:defRPr>
                <a:latin typeface="Arial" charset="0"/>
              </a:defRPr>
            </a:lvl4pPr>
            <a:lvl5pPr marL="2057400" indent="-228600" eaLnBrk="0" hangingPunct="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de-DE" sz="2400" dirty="0">
                <a:latin typeface="Arial" panose="020B0604020202020204" pitchFamily="34" charset="0"/>
                <a:cs typeface="Arial" panose="020B0604020202020204" pitchFamily="34" charset="0"/>
              </a:rPr>
              <a:t>Next: Population Breeding</a:t>
            </a:r>
            <a:endParaRPr lang="en-GB" sz="2400" dirty="0">
              <a:latin typeface="Arial" panose="020B0604020202020204" pitchFamily="34" charset="0"/>
              <a:cs typeface="Arial" panose="020B0604020202020204" pitchFamily="34" charset="0"/>
            </a:endParaRPr>
          </a:p>
        </p:txBody>
      </p:sp>
      <p:sp>
        <p:nvSpPr>
          <p:cNvPr id="22" name="Right Triangle 4">
            <a:extLst>
              <a:ext uri="{FF2B5EF4-FFF2-40B4-BE49-F238E27FC236}">
                <a16:creationId xmlns:a16="http://schemas.microsoft.com/office/drawing/2014/main" id="{DCDE3316-0370-4543-B1A8-605606D14D82}"/>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4166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ppt_x"/>
                                          </p:val>
                                        </p:tav>
                                        <p:tav tm="100000">
                                          <p:val>
                                            <p:strVal val="#ppt_x"/>
                                          </p:val>
                                        </p:tav>
                                      </p:tavLst>
                                    </p:anim>
                                    <p:anim calcmode="lin" valueType="num">
                                      <p:cBhvr additive="base">
                                        <p:cTn id="8" dur="20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4000"/>
                                        <p:tgtEl>
                                          <p:spTgt spid="7"/>
                                        </p:tgtEl>
                                      </p:cBhvr>
                                    </p:animEffect>
                                  </p:childTnLst>
                                </p:cTn>
                              </p:par>
                            </p:childTnLst>
                          </p:cTn>
                        </p:par>
                        <p:par>
                          <p:cTn id="13" fill="hold">
                            <p:stCondLst>
                              <p:cond delay="6000"/>
                            </p:stCondLst>
                            <p:childTnLst>
                              <p:par>
                                <p:cTn id="14" presetID="22" presetClass="entr" presetSubtype="8" fill="hold" grpId="0" nodeType="afterEffect">
                                  <p:stCondLst>
                                    <p:cond delay="200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TextBox 590"/>
          <p:cNvSpPr txBox="1"/>
          <p:nvPr/>
        </p:nvSpPr>
        <p:spPr>
          <a:xfrm>
            <a:off x="7033404" y="889236"/>
            <a:ext cx="5091726"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Scheme is from ‚Recurrent Selection‘, yet, it is fine as Population Breeding scheme for Cultivar Development as well.</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Pre-breeding as Recurrent Selection of an </a:t>
            </a:r>
            <a:r>
              <a:rPr lang="en-GB" dirty="0" err="1">
                <a:latin typeface="Arial" panose="020B0604020202020204" pitchFamily="34" charset="0"/>
                <a:cs typeface="Arial" panose="020B0604020202020204" pitchFamily="34" charset="0"/>
              </a:rPr>
              <a:t>outcrosser</a:t>
            </a:r>
            <a:r>
              <a:rPr lang="en-GB" dirty="0">
                <a:latin typeface="Arial" panose="020B0604020202020204" pitchFamily="34" charset="0"/>
                <a:cs typeface="Arial" panose="020B0604020202020204" pitchFamily="34" charset="0"/>
              </a:rPr>
              <a:t> such as </a:t>
            </a:r>
            <a:r>
              <a:rPr lang="en-GB" i="1" dirty="0" err="1">
                <a:latin typeface="Arial" panose="020B0604020202020204" pitchFamily="34" charset="0"/>
                <a:cs typeface="Arial" panose="020B0604020202020204" pitchFamily="34" charset="0"/>
              </a:rPr>
              <a:t>Lolium</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multiflorum</a:t>
            </a:r>
            <a:r>
              <a:rPr lang="en-GB" dirty="0">
                <a:latin typeface="Arial" panose="020B0604020202020204" pitchFamily="34" charset="0"/>
                <a:cs typeface="Arial" panose="020B0604020202020204" pitchFamily="34" charset="0"/>
              </a:rPr>
              <a:t> and actual Cultivar Development may look similar.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Recurrent Mass Selection realizes gain from (mass) selection in each season, no need of staggering, it is cheap even with large numbers of candidates; hence even with very strong selection, the number of selected individuals can be high, thus very </a:t>
            </a:r>
            <a:r>
              <a:rPr lang="en-GB" dirty="0">
                <a:solidFill>
                  <a:srgbClr val="0000FF"/>
                </a:solidFill>
                <a:latin typeface="Arial" panose="020B0604020202020204" pitchFamily="34" charset="0"/>
                <a:cs typeface="Arial" panose="020B0604020202020204" pitchFamily="34" charset="0"/>
              </a:rPr>
              <a:t>little Drift</a:t>
            </a:r>
            <a:r>
              <a:rPr lang="en-GB" dirty="0">
                <a:latin typeface="Arial" panose="020B0604020202020204" pitchFamily="34" charset="0"/>
                <a:cs typeface="Arial" panose="020B0604020202020204" pitchFamily="34" charset="0"/>
              </a:rPr>
              <a:t>. To extract a cv., seed from a fair number of ultimately selected individuals have to be joined to reduce Drift-caused inbreeding depression in the cultivar.</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Undesirable genetic changes in a population (</a:t>
            </a:r>
            <a:r>
              <a:rPr lang="en-GB" i="1" dirty="0">
                <a:latin typeface="Arial" panose="020B0604020202020204" pitchFamily="34" charset="0"/>
                <a:cs typeface="Arial" panose="020B0604020202020204" pitchFamily="34" charset="0"/>
              </a:rPr>
              <a:t>via </a:t>
            </a:r>
            <a:r>
              <a:rPr lang="en-GB" dirty="0">
                <a:latin typeface="Arial" panose="020B0604020202020204" pitchFamily="34" charset="0"/>
                <a:cs typeface="Arial" panose="020B0604020202020204" pitchFamily="34" charset="0"/>
              </a:rPr>
              <a:t>Drift, Migration, Natural Selection) can only be mended if back-up seed was stored.</a:t>
            </a:r>
          </a:p>
        </p:txBody>
      </p:sp>
      <p:pic>
        <p:nvPicPr>
          <p:cNvPr id="5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0" y="1050868"/>
            <a:ext cx="6788393" cy="546494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2" name="TextBox 591"/>
          <p:cNvSpPr txBox="1"/>
          <p:nvPr/>
        </p:nvSpPr>
        <p:spPr>
          <a:xfrm>
            <a:off x="522928" y="4666496"/>
            <a:ext cx="1060332" cy="646331"/>
          </a:xfrm>
          <a:prstGeom prst="rect">
            <a:avLst/>
          </a:prstGeom>
          <a:solidFill>
            <a:schemeClr val="bg1"/>
          </a:solidFill>
          <a:ln>
            <a:noFill/>
          </a:ln>
        </p:spPr>
        <p:txBody>
          <a:bodyPr wrap="square" rtlCol="0">
            <a:spAutoFit/>
          </a:bodyPr>
          <a:lstStyle/>
          <a:p>
            <a:r>
              <a:rPr lang="en-GB" i="1" dirty="0">
                <a:latin typeface="Arial" panose="020B0604020202020204" pitchFamily="34" charset="0"/>
                <a:cs typeface="Arial" panose="020B0604020202020204" pitchFamily="34" charset="0"/>
              </a:rPr>
              <a:t>Et cetera</a:t>
            </a: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72000" y="72000"/>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Population Breeding</a:t>
            </a:r>
            <a:r>
              <a:rPr lang="en-GB" sz="2400" dirty="0">
                <a:latin typeface="Arial" panose="020B0604020202020204" pitchFamily="34" charset="0"/>
                <a:cs typeface="Arial" panose="020B0604020202020204" pitchFamily="34" charset="0"/>
              </a:rPr>
              <a:t>, one of four categories in Plant Breeding. Here: Recurrent Mass Selection as scheme to develop a Population Cultivar. </a:t>
            </a:r>
          </a:p>
        </p:txBody>
      </p:sp>
      <p:sp>
        <p:nvSpPr>
          <p:cNvPr id="7" name="Right Triangle 4">
            <a:extLst>
              <a:ext uri="{FF2B5EF4-FFF2-40B4-BE49-F238E27FC236}">
                <a16:creationId xmlns:a16="http://schemas.microsoft.com/office/drawing/2014/main" id="{965751C7-544A-4053-93C8-5F4E52861A89}"/>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06914AE0-1DBA-488F-A2D1-B70372F452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891158" y="1271727"/>
            <a:ext cx="1028331" cy="1542497"/>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8021A7ED-8617-4637-9A76-B711931C6776}"/>
              </a:ext>
            </a:extLst>
          </p:cNvPr>
          <p:cNvSpPr txBox="1"/>
          <p:nvPr/>
        </p:nvSpPr>
        <p:spPr>
          <a:xfrm>
            <a:off x="2868964" y="2827541"/>
            <a:ext cx="1050526" cy="3231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1500" i="1" dirty="0">
                <a:latin typeface="Arial" panose="020B0604020202020204" pitchFamily="34" charset="0"/>
                <a:cs typeface="Arial" panose="020B0604020202020204" pitchFamily="34" charset="0"/>
              </a:rPr>
              <a:t>Lolium </a:t>
            </a:r>
          </a:p>
        </p:txBody>
      </p:sp>
    </p:spTree>
    <p:extLst>
      <p:ext uri="{BB962C8B-B14F-4D97-AF65-F5344CB8AC3E}">
        <p14:creationId xmlns:p14="http://schemas.microsoft.com/office/powerpoint/2010/main" val="4147696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00"/>
          <p:cNvSpPr txBox="1">
            <a:spLocks noChangeArrowheads="1"/>
          </p:cNvSpPr>
          <p:nvPr/>
        </p:nvSpPr>
        <p:spPr bwMode="auto">
          <a:xfrm>
            <a:off x="2983100" y="1201801"/>
            <a:ext cx="2268537" cy="646331"/>
          </a:xfrm>
          <a:prstGeom prst="rect">
            <a:avLst/>
          </a:prstGeom>
          <a:solidFill>
            <a:schemeClr val="bg1"/>
          </a:solidFill>
          <a:ln>
            <a:noFill/>
          </a:ln>
          <a:effectLst>
            <a:outerShdw blurRad="50800" dist="38100" dir="2700000" algn="tl" rotWithShape="0">
              <a:prstClr val="black">
                <a:alpha val="40000"/>
              </a:prstClr>
            </a:outerShdw>
          </a:effectLst>
        </p:spPr>
        <p:txBody>
          <a:bodyPr>
            <a:spAutoFit/>
          </a:bodyPr>
          <a:lstStyle/>
          <a:p>
            <a:pPr>
              <a:spcBef>
                <a:spcPct val="50000"/>
              </a:spcBef>
            </a:pPr>
            <a:r>
              <a:rPr lang="en-GB" altLang="en-US" dirty="0">
                <a:latin typeface="Arial" charset="0"/>
              </a:rPr>
              <a:t>Base population</a:t>
            </a:r>
            <a:br>
              <a:rPr lang="en-GB" altLang="en-US" dirty="0">
                <a:latin typeface="Arial" charset="0"/>
              </a:rPr>
            </a:br>
            <a:r>
              <a:rPr lang="en-GB" altLang="en-US" dirty="0">
                <a:latin typeface="Arial" charset="0"/>
              </a:rPr>
              <a:t>Select individuals</a:t>
            </a:r>
            <a:endParaRPr lang="en-GB" altLang="en-US" b="1" dirty="0">
              <a:latin typeface="Arial" charset="0"/>
            </a:endParaRPr>
          </a:p>
        </p:txBody>
      </p:sp>
      <p:sp>
        <p:nvSpPr>
          <p:cNvPr id="7" name="Text Box 301"/>
          <p:cNvSpPr txBox="1">
            <a:spLocks noChangeArrowheads="1"/>
          </p:cNvSpPr>
          <p:nvPr/>
        </p:nvSpPr>
        <p:spPr bwMode="auto">
          <a:xfrm>
            <a:off x="2994212" y="2166789"/>
            <a:ext cx="2257425" cy="5909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lnSpc>
                <a:spcPct val="90000"/>
              </a:lnSpc>
            </a:pPr>
            <a:r>
              <a:rPr lang="en-GB" altLang="en-US" dirty="0">
                <a:latin typeface="Arial" charset="0"/>
              </a:rPr>
              <a:t>Select families &amp;  individuals within</a:t>
            </a:r>
            <a:endParaRPr lang="en-GB" altLang="en-US" b="1" dirty="0">
              <a:latin typeface="Arial" charset="0"/>
            </a:endParaRPr>
          </a:p>
        </p:txBody>
      </p:sp>
      <p:sp>
        <p:nvSpPr>
          <p:cNvPr id="8" name="Text Box 302"/>
          <p:cNvSpPr txBox="1">
            <a:spLocks noChangeArrowheads="1"/>
          </p:cNvSpPr>
          <p:nvPr/>
        </p:nvSpPr>
        <p:spPr bwMode="auto">
          <a:xfrm>
            <a:off x="2992626" y="3215259"/>
            <a:ext cx="2259012" cy="5909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lnSpc>
                <a:spcPct val="90000"/>
              </a:lnSpc>
            </a:pPr>
            <a:r>
              <a:rPr lang="en-GB" altLang="en-US" dirty="0">
                <a:latin typeface="Arial" charset="0"/>
              </a:rPr>
              <a:t>Select families &amp; individuals within</a:t>
            </a:r>
            <a:endParaRPr lang="en-GB" altLang="en-US" b="1" dirty="0">
              <a:latin typeface="Arial" charset="0"/>
            </a:endParaRPr>
          </a:p>
        </p:txBody>
      </p:sp>
      <p:sp>
        <p:nvSpPr>
          <p:cNvPr id="9" name="Text Box 304"/>
          <p:cNvSpPr txBox="1">
            <a:spLocks noChangeArrowheads="1"/>
          </p:cNvSpPr>
          <p:nvPr/>
        </p:nvSpPr>
        <p:spPr bwMode="auto">
          <a:xfrm>
            <a:off x="2994213" y="4163849"/>
            <a:ext cx="2257424"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en-US" dirty="0">
                <a:latin typeface="Arial" charset="0"/>
              </a:rPr>
              <a:t>Select families &amp; individuals within</a:t>
            </a:r>
            <a:endParaRPr lang="en-GB" altLang="en-US" i="1" dirty="0">
              <a:latin typeface="Arial" charset="0"/>
            </a:endParaRPr>
          </a:p>
        </p:txBody>
      </p:sp>
      <p:sp>
        <p:nvSpPr>
          <p:cNvPr id="416" name="Textfeld 520"/>
          <p:cNvSpPr txBox="1"/>
          <p:nvPr/>
        </p:nvSpPr>
        <p:spPr>
          <a:xfrm>
            <a:off x="2982121" y="5422103"/>
            <a:ext cx="22695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Extract cultivar</a:t>
            </a:r>
          </a:p>
        </p:txBody>
      </p:sp>
      <p:grpSp>
        <p:nvGrpSpPr>
          <p:cNvPr id="12" name="Group 11"/>
          <p:cNvGrpSpPr/>
          <p:nvPr/>
        </p:nvGrpSpPr>
        <p:grpSpPr>
          <a:xfrm>
            <a:off x="72000" y="1084895"/>
            <a:ext cx="2728559" cy="5107865"/>
            <a:chOff x="72000" y="1084895"/>
            <a:chExt cx="2728559" cy="5107865"/>
          </a:xfrm>
        </p:grpSpPr>
        <p:sp>
          <p:nvSpPr>
            <p:cNvPr id="5" name="Rectangle 722" descr="Diagonal weit nach oben"/>
            <p:cNvSpPr>
              <a:spLocks noChangeArrowheads="1"/>
            </p:cNvSpPr>
            <p:nvPr/>
          </p:nvSpPr>
          <p:spPr bwMode="auto">
            <a:xfrm>
              <a:off x="253562" y="5411072"/>
              <a:ext cx="1938337" cy="692150"/>
            </a:xfrm>
            <a:prstGeom prst="rect">
              <a:avLst/>
            </a:prstGeom>
            <a:pattFill prst="wdUpDiag">
              <a:fgClr>
                <a:srgbClr val="000000"/>
              </a:fgClr>
              <a:bgClr>
                <a:srgbClr val="FFFFFF"/>
              </a:bgClr>
            </a:pattFill>
            <a:ln w="19050">
              <a:solidFill>
                <a:srgbClr val="0000FF"/>
              </a:solidFill>
              <a:miter lim="800000"/>
              <a:headEnd/>
              <a:tailEnd/>
            </a:ln>
          </p:spPr>
          <p:txBody>
            <a:bodyPr wrap="none" anchor="ctr"/>
            <a:lstStyle/>
            <a:p>
              <a:pPr fontAlgn="base">
                <a:spcBef>
                  <a:spcPct val="0"/>
                </a:spcBef>
                <a:spcAft>
                  <a:spcPct val="0"/>
                </a:spcAft>
              </a:pPr>
              <a:endParaRPr lang="en-GB" kern="0" dirty="0">
                <a:solidFill>
                  <a:srgbClr val="0000FF"/>
                </a:solidFill>
                <a:latin typeface="Times New Roman" pitchFamily="18" charset="0"/>
                <a:cs typeface="Arial" charset="0"/>
              </a:endParaRPr>
            </a:p>
          </p:txBody>
        </p:sp>
        <p:cxnSp>
          <p:nvCxnSpPr>
            <p:cNvPr id="10" name="AutoShape 724"/>
            <p:cNvCxnSpPr>
              <a:cxnSpLocks noChangeShapeType="1"/>
              <a:endCxn id="5" idx="0"/>
            </p:cNvCxnSpPr>
            <p:nvPr/>
          </p:nvCxnSpPr>
          <p:spPr bwMode="auto">
            <a:xfrm>
              <a:off x="1216212" y="5096478"/>
              <a:ext cx="6519" cy="314594"/>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 Box 259"/>
            <p:cNvSpPr txBox="1">
              <a:spLocks noChangeArrowheads="1"/>
            </p:cNvSpPr>
            <p:nvPr/>
          </p:nvSpPr>
          <p:spPr bwMode="auto">
            <a:xfrm>
              <a:off x="642610" y="5564149"/>
              <a:ext cx="1066190" cy="369332"/>
            </a:xfrm>
            <a:prstGeom prst="rect">
              <a:avLst/>
            </a:prstGeom>
            <a:solidFill>
              <a:schemeClr val="bg1"/>
            </a:solidFill>
            <a:ln w="9525">
              <a:solidFill>
                <a:srgbClr val="0000FF"/>
              </a:solidFill>
              <a:miter lim="800000"/>
              <a:headEnd/>
              <a:tailEnd/>
            </a:ln>
          </p:spPr>
          <p:txBody>
            <a:bodyPr wrap="square">
              <a:spAutoFit/>
            </a:bodyPr>
            <a:lstStyle/>
            <a:p>
              <a:pPr fontAlgn="base">
                <a:spcBef>
                  <a:spcPct val="50000"/>
                </a:spcBef>
                <a:spcAft>
                  <a:spcPct val="0"/>
                </a:spcAft>
              </a:pPr>
              <a:r>
                <a:rPr lang="en-GB" altLang="de-DE" dirty="0">
                  <a:solidFill>
                    <a:srgbClr val="0000FF"/>
                  </a:solidFill>
                  <a:latin typeface="Arial" panose="020B0604020202020204" pitchFamily="34" charset="0"/>
                  <a:cs typeface="Arial" panose="020B0604020202020204" pitchFamily="34" charset="0"/>
                </a:rPr>
                <a:t>Cultivar</a:t>
              </a:r>
            </a:p>
          </p:txBody>
        </p:sp>
        <p:sp>
          <p:nvSpPr>
            <p:cNvPr id="13" name="Rectangle 230"/>
            <p:cNvSpPr>
              <a:spLocks noChangeArrowheads="1"/>
            </p:cNvSpPr>
            <p:nvPr/>
          </p:nvSpPr>
          <p:spPr bwMode="auto">
            <a:xfrm>
              <a:off x="251012" y="1169237"/>
              <a:ext cx="1905000" cy="65563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 name="AutoShape 231"/>
            <p:cNvSpPr>
              <a:spLocks noChangeArrowheads="1"/>
            </p:cNvSpPr>
            <p:nvPr/>
          </p:nvSpPr>
          <p:spPr bwMode="auto">
            <a:xfrm rot="5400000">
              <a:off x="1546412" y="123908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 name="AutoShape 232"/>
            <p:cNvSpPr>
              <a:spLocks noChangeArrowheads="1"/>
            </p:cNvSpPr>
            <p:nvPr/>
          </p:nvSpPr>
          <p:spPr bwMode="auto">
            <a:xfrm rot="5400000">
              <a:off x="1394012" y="123908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 name="AutoShape 233"/>
            <p:cNvSpPr>
              <a:spLocks noChangeArrowheads="1"/>
            </p:cNvSpPr>
            <p:nvPr/>
          </p:nvSpPr>
          <p:spPr bwMode="auto">
            <a:xfrm rot="5400000">
              <a:off x="1241612" y="1239088"/>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 name="AutoShape 234"/>
            <p:cNvSpPr>
              <a:spLocks noChangeArrowheads="1"/>
            </p:cNvSpPr>
            <p:nvPr/>
          </p:nvSpPr>
          <p:spPr bwMode="auto">
            <a:xfrm rot="5400000">
              <a:off x="1089212" y="123908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AutoShape 235"/>
            <p:cNvSpPr>
              <a:spLocks noChangeArrowheads="1"/>
            </p:cNvSpPr>
            <p:nvPr/>
          </p:nvSpPr>
          <p:spPr bwMode="auto">
            <a:xfrm rot="5400000">
              <a:off x="938400" y="1240674"/>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 name="AutoShape 236"/>
            <p:cNvSpPr>
              <a:spLocks noChangeArrowheads="1"/>
            </p:cNvSpPr>
            <p:nvPr/>
          </p:nvSpPr>
          <p:spPr bwMode="auto">
            <a:xfrm rot="5400000">
              <a:off x="784412" y="1239088"/>
              <a:ext cx="58737"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AutoShape 237"/>
            <p:cNvSpPr>
              <a:spLocks noChangeArrowheads="1"/>
            </p:cNvSpPr>
            <p:nvPr/>
          </p:nvSpPr>
          <p:spPr bwMode="auto">
            <a:xfrm rot="5400000">
              <a:off x="632012" y="123908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 name="AutoShape 238"/>
            <p:cNvSpPr>
              <a:spLocks noChangeArrowheads="1"/>
            </p:cNvSpPr>
            <p:nvPr/>
          </p:nvSpPr>
          <p:spPr bwMode="auto">
            <a:xfrm rot="5400000">
              <a:off x="479612" y="123908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2" name="AutoShape 239"/>
            <p:cNvSpPr>
              <a:spLocks noChangeArrowheads="1"/>
            </p:cNvSpPr>
            <p:nvPr/>
          </p:nvSpPr>
          <p:spPr bwMode="auto">
            <a:xfrm rot="5400000">
              <a:off x="327212" y="123908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 name="AutoShape 240"/>
            <p:cNvSpPr>
              <a:spLocks noChangeArrowheads="1"/>
            </p:cNvSpPr>
            <p:nvPr/>
          </p:nvSpPr>
          <p:spPr bwMode="auto">
            <a:xfrm rot="5400000">
              <a:off x="1700400" y="1240674"/>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4" name="AutoShape 241"/>
            <p:cNvSpPr>
              <a:spLocks noChangeArrowheads="1"/>
            </p:cNvSpPr>
            <p:nvPr/>
          </p:nvSpPr>
          <p:spPr bwMode="auto">
            <a:xfrm rot="5400000">
              <a:off x="1852800" y="1240674"/>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AutoShape 242"/>
            <p:cNvSpPr>
              <a:spLocks noChangeArrowheads="1"/>
            </p:cNvSpPr>
            <p:nvPr/>
          </p:nvSpPr>
          <p:spPr bwMode="auto">
            <a:xfrm rot="5400000">
              <a:off x="2005200" y="1240674"/>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 name="AutoShape 243"/>
            <p:cNvSpPr>
              <a:spLocks noChangeArrowheads="1"/>
            </p:cNvSpPr>
            <p:nvPr/>
          </p:nvSpPr>
          <p:spPr bwMode="auto">
            <a:xfrm rot="5400000">
              <a:off x="1546412" y="138513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AutoShape 244"/>
            <p:cNvSpPr>
              <a:spLocks noChangeArrowheads="1"/>
            </p:cNvSpPr>
            <p:nvPr/>
          </p:nvSpPr>
          <p:spPr bwMode="auto">
            <a:xfrm rot="5400000">
              <a:off x="1394012" y="138513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AutoShape 245"/>
            <p:cNvSpPr>
              <a:spLocks noChangeArrowheads="1"/>
            </p:cNvSpPr>
            <p:nvPr/>
          </p:nvSpPr>
          <p:spPr bwMode="auto">
            <a:xfrm rot="5400000">
              <a:off x="1241612" y="138513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 name="AutoShape 246"/>
            <p:cNvSpPr>
              <a:spLocks noChangeArrowheads="1"/>
            </p:cNvSpPr>
            <p:nvPr/>
          </p:nvSpPr>
          <p:spPr bwMode="auto">
            <a:xfrm rot="5400000">
              <a:off x="1089212" y="138513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 name="AutoShape 247"/>
            <p:cNvSpPr>
              <a:spLocks noChangeArrowheads="1"/>
            </p:cNvSpPr>
            <p:nvPr/>
          </p:nvSpPr>
          <p:spPr bwMode="auto">
            <a:xfrm rot="5400000">
              <a:off x="938400" y="1386724"/>
              <a:ext cx="58738"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 name="AutoShape 248"/>
            <p:cNvSpPr>
              <a:spLocks noChangeArrowheads="1"/>
            </p:cNvSpPr>
            <p:nvPr/>
          </p:nvSpPr>
          <p:spPr bwMode="auto">
            <a:xfrm rot="5400000">
              <a:off x="784412" y="138513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 name="AutoShape 249"/>
            <p:cNvSpPr>
              <a:spLocks noChangeArrowheads="1"/>
            </p:cNvSpPr>
            <p:nvPr/>
          </p:nvSpPr>
          <p:spPr bwMode="auto">
            <a:xfrm rot="5400000">
              <a:off x="632012" y="138513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 name="AutoShape 250"/>
            <p:cNvSpPr>
              <a:spLocks noChangeArrowheads="1"/>
            </p:cNvSpPr>
            <p:nvPr/>
          </p:nvSpPr>
          <p:spPr bwMode="auto">
            <a:xfrm rot="5400000">
              <a:off x="479612" y="138513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4" name="AutoShape 251"/>
            <p:cNvSpPr>
              <a:spLocks noChangeArrowheads="1"/>
            </p:cNvSpPr>
            <p:nvPr/>
          </p:nvSpPr>
          <p:spPr bwMode="auto">
            <a:xfrm rot="5400000">
              <a:off x="327212" y="1385138"/>
              <a:ext cx="58737"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 name="AutoShape 252"/>
            <p:cNvSpPr>
              <a:spLocks noChangeArrowheads="1"/>
            </p:cNvSpPr>
            <p:nvPr/>
          </p:nvSpPr>
          <p:spPr bwMode="auto">
            <a:xfrm rot="5400000">
              <a:off x="1700400" y="1386724"/>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 name="AutoShape 253"/>
            <p:cNvSpPr>
              <a:spLocks noChangeArrowheads="1"/>
            </p:cNvSpPr>
            <p:nvPr/>
          </p:nvSpPr>
          <p:spPr bwMode="auto">
            <a:xfrm rot="5400000">
              <a:off x="1852800" y="1386724"/>
              <a:ext cx="58738"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7" name="AutoShape 254"/>
            <p:cNvSpPr>
              <a:spLocks noChangeArrowheads="1"/>
            </p:cNvSpPr>
            <p:nvPr/>
          </p:nvSpPr>
          <p:spPr bwMode="auto">
            <a:xfrm rot="5400000">
              <a:off x="2005200" y="1386724"/>
              <a:ext cx="58738"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8" name="AutoShape 255"/>
            <p:cNvSpPr>
              <a:spLocks noChangeArrowheads="1"/>
            </p:cNvSpPr>
            <p:nvPr/>
          </p:nvSpPr>
          <p:spPr bwMode="auto">
            <a:xfrm rot="5400000">
              <a:off x="1545618" y="1530394"/>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9" name="AutoShape 256"/>
            <p:cNvSpPr>
              <a:spLocks noChangeArrowheads="1"/>
            </p:cNvSpPr>
            <p:nvPr/>
          </p:nvSpPr>
          <p:spPr bwMode="auto">
            <a:xfrm rot="5400000">
              <a:off x="1393218" y="1530394"/>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0" name="AutoShape 257"/>
            <p:cNvSpPr>
              <a:spLocks noChangeArrowheads="1"/>
            </p:cNvSpPr>
            <p:nvPr/>
          </p:nvSpPr>
          <p:spPr bwMode="auto">
            <a:xfrm rot="5400000">
              <a:off x="1240818" y="1530394"/>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1" name="AutoShape 258"/>
            <p:cNvSpPr>
              <a:spLocks noChangeArrowheads="1"/>
            </p:cNvSpPr>
            <p:nvPr/>
          </p:nvSpPr>
          <p:spPr bwMode="auto">
            <a:xfrm rot="5400000">
              <a:off x="1088418" y="1530394"/>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2" name="AutoShape 259"/>
            <p:cNvSpPr>
              <a:spLocks noChangeArrowheads="1"/>
            </p:cNvSpPr>
            <p:nvPr/>
          </p:nvSpPr>
          <p:spPr bwMode="auto">
            <a:xfrm rot="5400000">
              <a:off x="937606" y="1531981"/>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3" name="AutoShape 260"/>
            <p:cNvSpPr>
              <a:spLocks noChangeArrowheads="1"/>
            </p:cNvSpPr>
            <p:nvPr/>
          </p:nvSpPr>
          <p:spPr bwMode="auto">
            <a:xfrm rot="5400000">
              <a:off x="783618" y="1530394"/>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4" name="AutoShape 261"/>
            <p:cNvSpPr>
              <a:spLocks noChangeArrowheads="1"/>
            </p:cNvSpPr>
            <p:nvPr/>
          </p:nvSpPr>
          <p:spPr bwMode="auto">
            <a:xfrm rot="5400000">
              <a:off x="631218" y="1530394"/>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5" name="AutoShape 262"/>
            <p:cNvSpPr>
              <a:spLocks noChangeArrowheads="1"/>
            </p:cNvSpPr>
            <p:nvPr/>
          </p:nvSpPr>
          <p:spPr bwMode="auto">
            <a:xfrm rot="5400000">
              <a:off x="478818" y="1530394"/>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6" name="AutoShape 263"/>
            <p:cNvSpPr>
              <a:spLocks noChangeArrowheads="1"/>
            </p:cNvSpPr>
            <p:nvPr/>
          </p:nvSpPr>
          <p:spPr bwMode="auto">
            <a:xfrm rot="5400000">
              <a:off x="326418" y="1530394"/>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7" name="AutoShape 264"/>
            <p:cNvSpPr>
              <a:spLocks noChangeArrowheads="1"/>
            </p:cNvSpPr>
            <p:nvPr/>
          </p:nvSpPr>
          <p:spPr bwMode="auto">
            <a:xfrm rot="5400000">
              <a:off x="1699606" y="1531981"/>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8" name="AutoShape 265"/>
            <p:cNvSpPr>
              <a:spLocks noChangeArrowheads="1"/>
            </p:cNvSpPr>
            <p:nvPr/>
          </p:nvSpPr>
          <p:spPr bwMode="auto">
            <a:xfrm rot="5400000">
              <a:off x="1852006" y="1531981"/>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49" name="AutoShape 266"/>
            <p:cNvSpPr>
              <a:spLocks noChangeArrowheads="1"/>
            </p:cNvSpPr>
            <p:nvPr/>
          </p:nvSpPr>
          <p:spPr bwMode="auto">
            <a:xfrm rot="5400000">
              <a:off x="2004406" y="1531981"/>
              <a:ext cx="60325" cy="61913"/>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0" name="AutoShape 267"/>
            <p:cNvSpPr>
              <a:spLocks noChangeArrowheads="1"/>
            </p:cNvSpPr>
            <p:nvPr/>
          </p:nvSpPr>
          <p:spPr bwMode="auto">
            <a:xfrm rot="5400000">
              <a:off x="1545618" y="1676444"/>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1" name="AutoShape 268"/>
            <p:cNvSpPr>
              <a:spLocks noChangeArrowheads="1"/>
            </p:cNvSpPr>
            <p:nvPr/>
          </p:nvSpPr>
          <p:spPr bwMode="auto">
            <a:xfrm rot="5400000">
              <a:off x="1393218" y="1676444"/>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2" name="AutoShape 269"/>
            <p:cNvSpPr>
              <a:spLocks noChangeArrowheads="1"/>
            </p:cNvSpPr>
            <p:nvPr/>
          </p:nvSpPr>
          <p:spPr bwMode="auto">
            <a:xfrm rot="5400000">
              <a:off x="1240818" y="1676444"/>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3" name="AutoShape 270"/>
            <p:cNvSpPr>
              <a:spLocks noChangeArrowheads="1"/>
            </p:cNvSpPr>
            <p:nvPr/>
          </p:nvSpPr>
          <p:spPr bwMode="auto">
            <a:xfrm rot="5400000">
              <a:off x="1088418" y="1676444"/>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4" name="AutoShape 271"/>
            <p:cNvSpPr>
              <a:spLocks noChangeArrowheads="1"/>
            </p:cNvSpPr>
            <p:nvPr/>
          </p:nvSpPr>
          <p:spPr bwMode="auto">
            <a:xfrm rot="5400000">
              <a:off x="937606" y="1678031"/>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5" name="AutoShape 272"/>
            <p:cNvSpPr>
              <a:spLocks noChangeArrowheads="1"/>
            </p:cNvSpPr>
            <p:nvPr/>
          </p:nvSpPr>
          <p:spPr bwMode="auto">
            <a:xfrm rot="5400000">
              <a:off x="783618" y="1676444"/>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6" name="AutoShape 273"/>
            <p:cNvSpPr>
              <a:spLocks noChangeArrowheads="1"/>
            </p:cNvSpPr>
            <p:nvPr/>
          </p:nvSpPr>
          <p:spPr bwMode="auto">
            <a:xfrm rot="5400000">
              <a:off x="631218" y="1676444"/>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7" name="AutoShape 274"/>
            <p:cNvSpPr>
              <a:spLocks noChangeArrowheads="1"/>
            </p:cNvSpPr>
            <p:nvPr/>
          </p:nvSpPr>
          <p:spPr bwMode="auto">
            <a:xfrm rot="5400000">
              <a:off x="478818" y="1676444"/>
              <a:ext cx="60325" cy="61912"/>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8" name="AutoShape 275"/>
            <p:cNvSpPr>
              <a:spLocks noChangeArrowheads="1"/>
            </p:cNvSpPr>
            <p:nvPr/>
          </p:nvSpPr>
          <p:spPr bwMode="auto">
            <a:xfrm rot="5400000">
              <a:off x="326418" y="1676444"/>
              <a:ext cx="60325" cy="61912"/>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59" name="AutoShape 276"/>
            <p:cNvSpPr>
              <a:spLocks noChangeArrowheads="1"/>
            </p:cNvSpPr>
            <p:nvPr/>
          </p:nvSpPr>
          <p:spPr bwMode="auto">
            <a:xfrm rot="5400000">
              <a:off x="1699606" y="1678031"/>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0" name="AutoShape 277"/>
            <p:cNvSpPr>
              <a:spLocks noChangeArrowheads="1"/>
            </p:cNvSpPr>
            <p:nvPr/>
          </p:nvSpPr>
          <p:spPr bwMode="auto">
            <a:xfrm rot="5400000">
              <a:off x="1852006" y="1678031"/>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61" name="AutoShape 278"/>
            <p:cNvSpPr>
              <a:spLocks noChangeArrowheads="1"/>
            </p:cNvSpPr>
            <p:nvPr/>
          </p:nvSpPr>
          <p:spPr bwMode="auto">
            <a:xfrm rot="5400000">
              <a:off x="2004406" y="1678031"/>
              <a:ext cx="60325" cy="61913"/>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cxnSp>
          <p:nvCxnSpPr>
            <p:cNvPr id="62" name="AutoShape 305"/>
            <p:cNvCxnSpPr>
              <a:cxnSpLocks noChangeShapeType="1"/>
            </p:cNvCxnSpPr>
            <p:nvPr/>
          </p:nvCxnSpPr>
          <p:spPr bwMode="auto">
            <a:xfrm flipH="1">
              <a:off x="287525" y="1559762"/>
              <a:ext cx="68262" cy="7874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306"/>
            <p:cNvCxnSpPr>
              <a:cxnSpLocks noChangeShapeType="1"/>
            </p:cNvCxnSpPr>
            <p:nvPr/>
          </p:nvCxnSpPr>
          <p:spPr bwMode="auto">
            <a:xfrm flipH="1">
              <a:off x="435162" y="1707400"/>
              <a:ext cx="71438" cy="62071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AutoShape 307"/>
            <p:cNvCxnSpPr>
              <a:cxnSpLocks noChangeShapeType="1"/>
            </p:cNvCxnSpPr>
            <p:nvPr/>
          </p:nvCxnSpPr>
          <p:spPr bwMode="auto">
            <a:xfrm>
              <a:off x="1981387" y="1559762"/>
              <a:ext cx="42863" cy="76041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AutoShape 308"/>
            <p:cNvCxnSpPr>
              <a:cxnSpLocks noChangeShapeType="1"/>
            </p:cNvCxnSpPr>
            <p:nvPr/>
          </p:nvCxnSpPr>
          <p:spPr bwMode="auto">
            <a:xfrm>
              <a:off x="511362" y="1556587"/>
              <a:ext cx="82550" cy="79216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AutoShape 311"/>
            <p:cNvCxnSpPr>
              <a:cxnSpLocks noChangeShapeType="1"/>
            </p:cNvCxnSpPr>
            <p:nvPr/>
          </p:nvCxnSpPr>
          <p:spPr bwMode="auto">
            <a:xfrm flipH="1">
              <a:off x="1228912" y="1704225"/>
              <a:ext cx="49213" cy="64928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AutoShape 312"/>
            <p:cNvCxnSpPr>
              <a:cxnSpLocks noChangeShapeType="1"/>
            </p:cNvCxnSpPr>
            <p:nvPr/>
          </p:nvCxnSpPr>
          <p:spPr bwMode="auto">
            <a:xfrm>
              <a:off x="1267012" y="1266075"/>
              <a:ext cx="122238" cy="108267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AutoShape 313"/>
            <p:cNvCxnSpPr>
              <a:cxnSpLocks noChangeShapeType="1"/>
            </p:cNvCxnSpPr>
            <p:nvPr/>
          </p:nvCxnSpPr>
          <p:spPr bwMode="auto">
            <a:xfrm>
              <a:off x="1425762" y="1564525"/>
              <a:ext cx="114300" cy="77787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 name="AutoShape 314"/>
            <p:cNvCxnSpPr>
              <a:cxnSpLocks noChangeShapeType="1"/>
              <a:stCxn id="36" idx="1"/>
            </p:cNvCxnSpPr>
            <p:nvPr/>
          </p:nvCxnSpPr>
          <p:spPr bwMode="auto">
            <a:xfrm flipH="1">
              <a:off x="1862325" y="1380375"/>
              <a:ext cx="22225" cy="9906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0" name="AutoShape 318"/>
            <p:cNvSpPr>
              <a:spLocks noChangeArrowheads="1"/>
            </p:cNvSpPr>
            <p:nvPr/>
          </p:nvSpPr>
          <p:spPr bwMode="auto">
            <a:xfrm>
              <a:off x="208150" y="2125005"/>
              <a:ext cx="61912"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1" name="AutoShape 319"/>
            <p:cNvSpPr>
              <a:spLocks noChangeArrowheads="1"/>
            </p:cNvSpPr>
            <p:nvPr/>
          </p:nvSpPr>
          <p:spPr bwMode="auto">
            <a:xfrm>
              <a:off x="208150" y="2271055"/>
              <a:ext cx="61912"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2" name="AutoShape 320"/>
            <p:cNvSpPr>
              <a:spLocks noChangeArrowheads="1"/>
            </p:cNvSpPr>
            <p:nvPr/>
          </p:nvSpPr>
          <p:spPr bwMode="auto">
            <a:xfrm>
              <a:off x="208150" y="2415517"/>
              <a:ext cx="61912"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3" name="AutoShape 321"/>
            <p:cNvSpPr>
              <a:spLocks noChangeArrowheads="1"/>
            </p:cNvSpPr>
            <p:nvPr/>
          </p:nvSpPr>
          <p:spPr bwMode="auto">
            <a:xfrm>
              <a:off x="208150" y="2561567"/>
              <a:ext cx="61912" cy="58738"/>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4" name="AutoShape 322"/>
            <p:cNvSpPr>
              <a:spLocks noChangeArrowheads="1"/>
            </p:cNvSpPr>
            <p:nvPr/>
          </p:nvSpPr>
          <p:spPr bwMode="auto">
            <a:xfrm>
              <a:off x="208150" y="2707617"/>
              <a:ext cx="61912"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5" name="Line 323"/>
            <p:cNvSpPr>
              <a:spLocks noChangeShapeType="1"/>
            </p:cNvSpPr>
            <p:nvPr/>
          </p:nvSpPr>
          <p:spPr bwMode="auto">
            <a:xfrm>
              <a:off x="285937" y="2148817"/>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76" name="AutoShape 326"/>
            <p:cNvSpPr>
              <a:spLocks noChangeArrowheads="1"/>
            </p:cNvSpPr>
            <p:nvPr/>
          </p:nvSpPr>
          <p:spPr bwMode="auto">
            <a:xfrm>
              <a:off x="357375" y="2126592"/>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7" name="AutoShape 327"/>
            <p:cNvSpPr>
              <a:spLocks noChangeArrowheads="1"/>
            </p:cNvSpPr>
            <p:nvPr/>
          </p:nvSpPr>
          <p:spPr bwMode="auto">
            <a:xfrm>
              <a:off x="357375" y="2272642"/>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8" name="AutoShape 328"/>
            <p:cNvSpPr>
              <a:spLocks noChangeArrowheads="1"/>
            </p:cNvSpPr>
            <p:nvPr/>
          </p:nvSpPr>
          <p:spPr bwMode="auto">
            <a:xfrm>
              <a:off x="357375" y="2417105"/>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9" name="AutoShape 329"/>
            <p:cNvSpPr>
              <a:spLocks noChangeArrowheads="1"/>
            </p:cNvSpPr>
            <p:nvPr/>
          </p:nvSpPr>
          <p:spPr bwMode="auto">
            <a:xfrm>
              <a:off x="357375" y="2563155"/>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0" name="AutoShape 330"/>
            <p:cNvSpPr>
              <a:spLocks noChangeArrowheads="1"/>
            </p:cNvSpPr>
            <p:nvPr/>
          </p:nvSpPr>
          <p:spPr bwMode="auto">
            <a:xfrm>
              <a:off x="357375" y="2709205"/>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1" name="Line 331"/>
            <p:cNvSpPr>
              <a:spLocks noChangeShapeType="1"/>
            </p:cNvSpPr>
            <p:nvPr/>
          </p:nvSpPr>
          <p:spPr bwMode="auto">
            <a:xfrm>
              <a:off x="435162" y="2150405"/>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2" name="AutoShape 334"/>
            <p:cNvSpPr>
              <a:spLocks noChangeArrowheads="1"/>
            </p:cNvSpPr>
            <p:nvPr/>
          </p:nvSpPr>
          <p:spPr bwMode="auto">
            <a:xfrm>
              <a:off x="517712" y="2121830"/>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3" name="AutoShape 335"/>
            <p:cNvSpPr>
              <a:spLocks noChangeArrowheads="1"/>
            </p:cNvSpPr>
            <p:nvPr/>
          </p:nvSpPr>
          <p:spPr bwMode="auto">
            <a:xfrm>
              <a:off x="517712" y="2267880"/>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4" name="AutoShape 336"/>
            <p:cNvSpPr>
              <a:spLocks noChangeArrowheads="1"/>
            </p:cNvSpPr>
            <p:nvPr/>
          </p:nvSpPr>
          <p:spPr bwMode="auto">
            <a:xfrm>
              <a:off x="517712" y="2412342"/>
              <a:ext cx="61913"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5" name="AutoShape 337"/>
            <p:cNvSpPr>
              <a:spLocks noChangeArrowheads="1"/>
            </p:cNvSpPr>
            <p:nvPr/>
          </p:nvSpPr>
          <p:spPr bwMode="auto">
            <a:xfrm>
              <a:off x="517712" y="2558392"/>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6" name="AutoShape 338"/>
            <p:cNvSpPr>
              <a:spLocks noChangeArrowheads="1"/>
            </p:cNvSpPr>
            <p:nvPr/>
          </p:nvSpPr>
          <p:spPr bwMode="auto">
            <a:xfrm>
              <a:off x="517712" y="2704442"/>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7" name="Line 339"/>
            <p:cNvSpPr>
              <a:spLocks noChangeShapeType="1"/>
            </p:cNvSpPr>
            <p:nvPr/>
          </p:nvSpPr>
          <p:spPr bwMode="auto">
            <a:xfrm>
              <a:off x="595500" y="2145642"/>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8" name="AutoShape 342"/>
            <p:cNvSpPr>
              <a:spLocks noChangeArrowheads="1"/>
            </p:cNvSpPr>
            <p:nvPr/>
          </p:nvSpPr>
          <p:spPr bwMode="auto">
            <a:xfrm>
              <a:off x="679637" y="2128180"/>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9" name="AutoShape 343"/>
            <p:cNvSpPr>
              <a:spLocks noChangeArrowheads="1"/>
            </p:cNvSpPr>
            <p:nvPr/>
          </p:nvSpPr>
          <p:spPr bwMode="auto">
            <a:xfrm>
              <a:off x="679637" y="2274230"/>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0" name="AutoShape 344"/>
            <p:cNvSpPr>
              <a:spLocks noChangeArrowheads="1"/>
            </p:cNvSpPr>
            <p:nvPr/>
          </p:nvSpPr>
          <p:spPr bwMode="auto">
            <a:xfrm>
              <a:off x="679637" y="2418692"/>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1" name="AutoShape 345"/>
            <p:cNvSpPr>
              <a:spLocks noChangeArrowheads="1"/>
            </p:cNvSpPr>
            <p:nvPr/>
          </p:nvSpPr>
          <p:spPr bwMode="auto">
            <a:xfrm>
              <a:off x="679637" y="2564742"/>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2" name="AutoShape 346"/>
            <p:cNvSpPr>
              <a:spLocks noChangeArrowheads="1"/>
            </p:cNvSpPr>
            <p:nvPr/>
          </p:nvSpPr>
          <p:spPr bwMode="auto">
            <a:xfrm>
              <a:off x="679637" y="2710792"/>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3" name="Line 347"/>
            <p:cNvSpPr>
              <a:spLocks noChangeShapeType="1"/>
            </p:cNvSpPr>
            <p:nvPr/>
          </p:nvSpPr>
          <p:spPr bwMode="auto">
            <a:xfrm>
              <a:off x="757425" y="2151992"/>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4" name="AutoShape 350"/>
            <p:cNvSpPr>
              <a:spLocks noChangeArrowheads="1"/>
            </p:cNvSpPr>
            <p:nvPr/>
          </p:nvSpPr>
          <p:spPr bwMode="auto">
            <a:xfrm>
              <a:off x="825687" y="2125005"/>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5" name="AutoShape 351"/>
            <p:cNvSpPr>
              <a:spLocks noChangeArrowheads="1"/>
            </p:cNvSpPr>
            <p:nvPr/>
          </p:nvSpPr>
          <p:spPr bwMode="auto">
            <a:xfrm>
              <a:off x="825687" y="2271055"/>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6" name="AutoShape 352"/>
            <p:cNvSpPr>
              <a:spLocks noChangeArrowheads="1"/>
            </p:cNvSpPr>
            <p:nvPr/>
          </p:nvSpPr>
          <p:spPr bwMode="auto">
            <a:xfrm>
              <a:off x="825687" y="2415517"/>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7" name="AutoShape 353"/>
            <p:cNvSpPr>
              <a:spLocks noChangeArrowheads="1"/>
            </p:cNvSpPr>
            <p:nvPr/>
          </p:nvSpPr>
          <p:spPr bwMode="auto">
            <a:xfrm>
              <a:off x="825687" y="2561567"/>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8" name="AutoShape 354"/>
            <p:cNvSpPr>
              <a:spLocks noChangeArrowheads="1"/>
            </p:cNvSpPr>
            <p:nvPr/>
          </p:nvSpPr>
          <p:spPr bwMode="auto">
            <a:xfrm>
              <a:off x="825687" y="2707617"/>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9" name="Line 355"/>
            <p:cNvSpPr>
              <a:spLocks noChangeShapeType="1"/>
            </p:cNvSpPr>
            <p:nvPr/>
          </p:nvSpPr>
          <p:spPr bwMode="auto">
            <a:xfrm>
              <a:off x="903475" y="2148817"/>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0" name="AutoShape 358"/>
            <p:cNvSpPr>
              <a:spLocks noChangeArrowheads="1"/>
            </p:cNvSpPr>
            <p:nvPr/>
          </p:nvSpPr>
          <p:spPr bwMode="auto">
            <a:xfrm>
              <a:off x="987612" y="2121830"/>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1" name="AutoShape 359"/>
            <p:cNvSpPr>
              <a:spLocks noChangeArrowheads="1"/>
            </p:cNvSpPr>
            <p:nvPr/>
          </p:nvSpPr>
          <p:spPr bwMode="auto">
            <a:xfrm>
              <a:off x="987612" y="2267880"/>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2" name="AutoShape 360"/>
            <p:cNvSpPr>
              <a:spLocks noChangeArrowheads="1"/>
            </p:cNvSpPr>
            <p:nvPr/>
          </p:nvSpPr>
          <p:spPr bwMode="auto">
            <a:xfrm>
              <a:off x="987612" y="2412342"/>
              <a:ext cx="61913"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 name="AutoShape 361"/>
            <p:cNvSpPr>
              <a:spLocks noChangeArrowheads="1"/>
            </p:cNvSpPr>
            <p:nvPr/>
          </p:nvSpPr>
          <p:spPr bwMode="auto">
            <a:xfrm>
              <a:off x="987612" y="2558392"/>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 name="AutoShape 362"/>
            <p:cNvSpPr>
              <a:spLocks noChangeArrowheads="1"/>
            </p:cNvSpPr>
            <p:nvPr/>
          </p:nvSpPr>
          <p:spPr bwMode="auto">
            <a:xfrm>
              <a:off x="987612" y="2704442"/>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 name="Line 363"/>
            <p:cNvSpPr>
              <a:spLocks noChangeShapeType="1"/>
            </p:cNvSpPr>
            <p:nvPr/>
          </p:nvSpPr>
          <p:spPr bwMode="auto">
            <a:xfrm>
              <a:off x="1065400" y="2145642"/>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6" name="AutoShape 366"/>
            <p:cNvSpPr>
              <a:spLocks noChangeArrowheads="1"/>
            </p:cNvSpPr>
            <p:nvPr/>
          </p:nvSpPr>
          <p:spPr bwMode="auto">
            <a:xfrm>
              <a:off x="1154300" y="2121830"/>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7" name="AutoShape 367"/>
            <p:cNvSpPr>
              <a:spLocks noChangeArrowheads="1"/>
            </p:cNvSpPr>
            <p:nvPr/>
          </p:nvSpPr>
          <p:spPr bwMode="auto">
            <a:xfrm>
              <a:off x="1154300" y="2267880"/>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8" name="AutoShape 368"/>
            <p:cNvSpPr>
              <a:spLocks noChangeArrowheads="1"/>
            </p:cNvSpPr>
            <p:nvPr/>
          </p:nvSpPr>
          <p:spPr bwMode="auto">
            <a:xfrm>
              <a:off x="1154300" y="2412342"/>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9" name="AutoShape 369"/>
            <p:cNvSpPr>
              <a:spLocks noChangeArrowheads="1"/>
            </p:cNvSpPr>
            <p:nvPr/>
          </p:nvSpPr>
          <p:spPr bwMode="auto">
            <a:xfrm>
              <a:off x="1154300" y="2558392"/>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0" name="AutoShape 370"/>
            <p:cNvSpPr>
              <a:spLocks noChangeArrowheads="1"/>
            </p:cNvSpPr>
            <p:nvPr/>
          </p:nvSpPr>
          <p:spPr bwMode="auto">
            <a:xfrm>
              <a:off x="1154300" y="2704442"/>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1" name="Line 371"/>
            <p:cNvSpPr>
              <a:spLocks noChangeShapeType="1"/>
            </p:cNvSpPr>
            <p:nvPr/>
          </p:nvSpPr>
          <p:spPr bwMode="auto">
            <a:xfrm>
              <a:off x="1232087" y="2145642"/>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2" name="AutoShape 374"/>
            <p:cNvSpPr>
              <a:spLocks noChangeArrowheads="1"/>
            </p:cNvSpPr>
            <p:nvPr/>
          </p:nvSpPr>
          <p:spPr bwMode="auto">
            <a:xfrm>
              <a:off x="1316225" y="2123417"/>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3" name="AutoShape 375"/>
            <p:cNvSpPr>
              <a:spLocks noChangeArrowheads="1"/>
            </p:cNvSpPr>
            <p:nvPr/>
          </p:nvSpPr>
          <p:spPr bwMode="auto">
            <a:xfrm>
              <a:off x="1316225" y="2269467"/>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4" name="AutoShape 376"/>
            <p:cNvSpPr>
              <a:spLocks noChangeArrowheads="1"/>
            </p:cNvSpPr>
            <p:nvPr/>
          </p:nvSpPr>
          <p:spPr bwMode="auto">
            <a:xfrm>
              <a:off x="1316225" y="2413930"/>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5" name="AutoShape 377"/>
            <p:cNvSpPr>
              <a:spLocks noChangeArrowheads="1"/>
            </p:cNvSpPr>
            <p:nvPr/>
          </p:nvSpPr>
          <p:spPr bwMode="auto">
            <a:xfrm>
              <a:off x="1316225" y="2559980"/>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6" name="AutoShape 378"/>
            <p:cNvSpPr>
              <a:spLocks noChangeArrowheads="1"/>
            </p:cNvSpPr>
            <p:nvPr/>
          </p:nvSpPr>
          <p:spPr bwMode="auto">
            <a:xfrm>
              <a:off x="1316225" y="2706030"/>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7" name="Line 379"/>
            <p:cNvSpPr>
              <a:spLocks noChangeShapeType="1"/>
            </p:cNvSpPr>
            <p:nvPr/>
          </p:nvSpPr>
          <p:spPr bwMode="auto">
            <a:xfrm>
              <a:off x="1394012" y="2147230"/>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18" name="AutoShape 382"/>
            <p:cNvSpPr>
              <a:spLocks noChangeArrowheads="1"/>
            </p:cNvSpPr>
            <p:nvPr/>
          </p:nvSpPr>
          <p:spPr bwMode="auto">
            <a:xfrm>
              <a:off x="1635312" y="2121830"/>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9" name="AutoShape 383"/>
            <p:cNvSpPr>
              <a:spLocks noChangeArrowheads="1"/>
            </p:cNvSpPr>
            <p:nvPr/>
          </p:nvSpPr>
          <p:spPr bwMode="auto">
            <a:xfrm>
              <a:off x="1635312" y="2267880"/>
              <a:ext cx="61913"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0" name="AutoShape 384"/>
            <p:cNvSpPr>
              <a:spLocks noChangeArrowheads="1"/>
            </p:cNvSpPr>
            <p:nvPr/>
          </p:nvSpPr>
          <p:spPr bwMode="auto">
            <a:xfrm>
              <a:off x="1635312" y="2412342"/>
              <a:ext cx="61913"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1" name="AutoShape 385"/>
            <p:cNvSpPr>
              <a:spLocks noChangeArrowheads="1"/>
            </p:cNvSpPr>
            <p:nvPr/>
          </p:nvSpPr>
          <p:spPr bwMode="auto">
            <a:xfrm>
              <a:off x="1635312" y="2558392"/>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2" name="AutoShape 386"/>
            <p:cNvSpPr>
              <a:spLocks noChangeArrowheads="1"/>
            </p:cNvSpPr>
            <p:nvPr/>
          </p:nvSpPr>
          <p:spPr bwMode="auto">
            <a:xfrm>
              <a:off x="1635312" y="2704442"/>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3" name="Line 387"/>
            <p:cNvSpPr>
              <a:spLocks noChangeShapeType="1"/>
            </p:cNvSpPr>
            <p:nvPr/>
          </p:nvSpPr>
          <p:spPr bwMode="auto">
            <a:xfrm>
              <a:off x="1713100" y="2145642"/>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24" name="AutoShape 390"/>
            <p:cNvSpPr>
              <a:spLocks noChangeArrowheads="1"/>
            </p:cNvSpPr>
            <p:nvPr/>
          </p:nvSpPr>
          <p:spPr bwMode="auto">
            <a:xfrm>
              <a:off x="1786125" y="2128180"/>
              <a:ext cx="61912"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5" name="AutoShape 391"/>
            <p:cNvSpPr>
              <a:spLocks noChangeArrowheads="1"/>
            </p:cNvSpPr>
            <p:nvPr/>
          </p:nvSpPr>
          <p:spPr bwMode="auto">
            <a:xfrm>
              <a:off x="1786125" y="2274230"/>
              <a:ext cx="61912"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6" name="AutoShape 392"/>
            <p:cNvSpPr>
              <a:spLocks noChangeArrowheads="1"/>
            </p:cNvSpPr>
            <p:nvPr/>
          </p:nvSpPr>
          <p:spPr bwMode="auto">
            <a:xfrm>
              <a:off x="1786125" y="2418692"/>
              <a:ext cx="61912"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7" name="AutoShape 393"/>
            <p:cNvSpPr>
              <a:spLocks noChangeArrowheads="1"/>
            </p:cNvSpPr>
            <p:nvPr/>
          </p:nvSpPr>
          <p:spPr bwMode="auto">
            <a:xfrm>
              <a:off x="1786125" y="2564742"/>
              <a:ext cx="61912" cy="58738"/>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8" name="AutoShape 394"/>
            <p:cNvSpPr>
              <a:spLocks noChangeArrowheads="1"/>
            </p:cNvSpPr>
            <p:nvPr/>
          </p:nvSpPr>
          <p:spPr bwMode="auto">
            <a:xfrm>
              <a:off x="1786125" y="2710792"/>
              <a:ext cx="61912"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9" name="Line 395"/>
            <p:cNvSpPr>
              <a:spLocks noChangeShapeType="1"/>
            </p:cNvSpPr>
            <p:nvPr/>
          </p:nvSpPr>
          <p:spPr bwMode="auto">
            <a:xfrm>
              <a:off x="1863912" y="2151992"/>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30" name="AutoShape 398"/>
            <p:cNvSpPr>
              <a:spLocks noChangeArrowheads="1"/>
            </p:cNvSpPr>
            <p:nvPr/>
          </p:nvSpPr>
          <p:spPr bwMode="auto">
            <a:xfrm>
              <a:off x="1471800" y="2121830"/>
              <a:ext cx="61912"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1" name="AutoShape 399"/>
            <p:cNvSpPr>
              <a:spLocks noChangeArrowheads="1"/>
            </p:cNvSpPr>
            <p:nvPr/>
          </p:nvSpPr>
          <p:spPr bwMode="auto">
            <a:xfrm>
              <a:off x="1471800" y="2267880"/>
              <a:ext cx="61912" cy="58737"/>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2" name="AutoShape 400"/>
            <p:cNvSpPr>
              <a:spLocks noChangeArrowheads="1"/>
            </p:cNvSpPr>
            <p:nvPr/>
          </p:nvSpPr>
          <p:spPr bwMode="auto">
            <a:xfrm>
              <a:off x="1471800" y="2412342"/>
              <a:ext cx="61912" cy="60325"/>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3" name="AutoShape 401"/>
            <p:cNvSpPr>
              <a:spLocks noChangeArrowheads="1"/>
            </p:cNvSpPr>
            <p:nvPr/>
          </p:nvSpPr>
          <p:spPr bwMode="auto">
            <a:xfrm>
              <a:off x="1471800" y="2558392"/>
              <a:ext cx="61912" cy="58738"/>
            </a:xfrm>
            <a:prstGeom prst="octagon">
              <a:avLst>
                <a:gd name="adj" fmla="val 29287"/>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4" name="AutoShape 402"/>
            <p:cNvSpPr>
              <a:spLocks noChangeArrowheads="1"/>
            </p:cNvSpPr>
            <p:nvPr/>
          </p:nvSpPr>
          <p:spPr bwMode="auto">
            <a:xfrm>
              <a:off x="1471800" y="2704442"/>
              <a:ext cx="61912"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5" name="Line 403"/>
            <p:cNvSpPr>
              <a:spLocks noChangeShapeType="1"/>
            </p:cNvSpPr>
            <p:nvPr/>
          </p:nvSpPr>
          <p:spPr bwMode="auto">
            <a:xfrm>
              <a:off x="1549587" y="2145642"/>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36" name="AutoShape 406"/>
            <p:cNvSpPr>
              <a:spLocks noChangeArrowheads="1"/>
            </p:cNvSpPr>
            <p:nvPr/>
          </p:nvSpPr>
          <p:spPr bwMode="auto">
            <a:xfrm>
              <a:off x="1948050" y="2123417"/>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7" name="AutoShape 407"/>
            <p:cNvSpPr>
              <a:spLocks noChangeArrowheads="1"/>
            </p:cNvSpPr>
            <p:nvPr/>
          </p:nvSpPr>
          <p:spPr bwMode="auto">
            <a:xfrm>
              <a:off x="1948050" y="2269467"/>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8" name="AutoShape 408"/>
            <p:cNvSpPr>
              <a:spLocks noChangeArrowheads="1"/>
            </p:cNvSpPr>
            <p:nvPr/>
          </p:nvSpPr>
          <p:spPr bwMode="auto">
            <a:xfrm>
              <a:off x="1948050" y="2413930"/>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9" name="AutoShape 409"/>
            <p:cNvSpPr>
              <a:spLocks noChangeArrowheads="1"/>
            </p:cNvSpPr>
            <p:nvPr/>
          </p:nvSpPr>
          <p:spPr bwMode="auto">
            <a:xfrm>
              <a:off x="1948050" y="2559980"/>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0" name="AutoShape 410"/>
            <p:cNvSpPr>
              <a:spLocks noChangeArrowheads="1"/>
            </p:cNvSpPr>
            <p:nvPr/>
          </p:nvSpPr>
          <p:spPr bwMode="auto">
            <a:xfrm>
              <a:off x="1948050" y="2706030"/>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1" name="Line 411"/>
            <p:cNvSpPr>
              <a:spLocks noChangeShapeType="1"/>
            </p:cNvSpPr>
            <p:nvPr/>
          </p:nvSpPr>
          <p:spPr bwMode="auto">
            <a:xfrm>
              <a:off x="2025837" y="2147230"/>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142" name="AutoShape 412"/>
            <p:cNvCxnSpPr>
              <a:cxnSpLocks noChangeShapeType="1"/>
            </p:cNvCxnSpPr>
            <p:nvPr/>
          </p:nvCxnSpPr>
          <p:spPr bwMode="auto">
            <a:xfrm>
              <a:off x="662175" y="1561350"/>
              <a:ext cx="96837" cy="79851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3" name="AutoShape 413"/>
            <p:cNvCxnSpPr>
              <a:cxnSpLocks noChangeShapeType="1"/>
            </p:cNvCxnSpPr>
            <p:nvPr/>
          </p:nvCxnSpPr>
          <p:spPr bwMode="auto">
            <a:xfrm>
              <a:off x="814575" y="1262900"/>
              <a:ext cx="92075" cy="110331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4" name="AutoShape 414"/>
            <p:cNvCxnSpPr>
              <a:cxnSpLocks noChangeShapeType="1"/>
            </p:cNvCxnSpPr>
            <p:nvPr/>
          </p:nvCxnSpPr>
          <p:spPr bwMode="auto">
            <a:xfrm>
              <a:off x="970150" y="1418475"/>
              <a:ext cx="95250" cy="93345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5" name="AutoShape 415"/>
            <p:cNvCxnSpPr>
              <a:cxnSpLocks noChangeShapeType="1"/>
            </p:cNvCxnSpPr>
            <p:nvPr/>
          </p:nvCxnSpPr>
          <p:spPr bwMode="auto">
            <a:xfrm>
              <a:off x="1573400" y="1715337"/>
              <a:ext cx="139700" cy="6223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6" name="AutoShape 432"/>
            <p:cNvSpPr>
              <a:spLocks noChangeArrowheads="1"/>
            </p:cNvSpPr>
            <p:nvPr/>
          </p:nvSpPr>
          <p:spPr bwMode="auto">
            <a:xfrm>
              <a:off x="251012" y="3123535"/>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7" name="AutoShape 433"/>
            <p:cNvSpPr>
              <a:spLocks noChangeArrowheads="1"/>
            </p:cNvSpPr>
            <p:nvPr/>
          </p:nvSpPr>
          <p:spPr bwMode="auto">
            <a:xfrm>
              <a:off x="251012" y="3269585"/>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8" name="AutoShape 434"/>
            <p:cNvSpPr>
              <a:spLocks noChangeArrowheads="1"/>
            </p:cNvSpPr>
            <p:nvPr/>
          </p:nvSpPr>
          <p:spPr bwMode="auto">
            <a:xfrm>
              <a:off x="251012" y="3414048"/>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9" name="AutoShape 435"/>
            <p:cNvSpPr>
              <a:spLocks noChangeArrowheads="1"/>
            </p:cNvSpPr>
            <p:nvPr/>
          </p:nvSpPr>
          <p:spPr bwMode="auto">
            <a:xfrm>
              <a:off x="251012" y="356009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0" name="AutoShape 436"/>
            <p:cNvSpPr>
              <a:spLocks noChangeArrowheads="1"/>
            </p:cNvSpPr>
            <p:nvPr/>
          </p:nvSpPr>
          <p:spPr bwMode="auto">
            <a:xfrm>
              <a:off x="251012" y="370614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1" name="Line 437"/>
            <p:cNvSpPr>
              <a:spLocks noChangeShapeType="1"/>
            </p:cNvSpPr>
            <p:nvPr/>
          </p:nvSpPr>
          <p:spPr bwMode="auto">
            <a:xfrm>
              <a:off x="328800" y="314734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2" name="AutoShape 440"/>
            <p:cNvSpPr>
              <a:spLocks noChangeArrowheads="1"/>
            </p:cNvSpPr>
            <p:nvPr/>
          </p:nvSpPr>
          <p:spPr bwMode="auto">
            <a:xfrm>
              <a:off x="400237" y="312512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3" name="AutoShape 441"/>
            <p:cNvSpPr>
              <a:spLocks noChangeArrowheads="1"/>
            </p:cNvSpPr>
            <p:nvPr/>
          </p:nvSpPr>
          <p:spPr bwMode="auto">
            <a:xfrm>
              <a:off x="400237" y="327117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4" name="AutoShape 442"/>
            <p:cNvSpPr>
              <a:spLocks noChangeArrowheads="1"/>
            </p:cNvSpPr>
            <p:nvPr/>
          </p:nvSpPr>
          <p:spPr bwMode="auto">
            <a:xfrm>
              <a:off x="400237" y="3415635"/>
              <a:ext cx="61913"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5" name="AutoShape 443"/>
            <p:cNvSpPr>
              <a:spLocks noChangeArrowheads="1"/>
            </p:cNvSpPr>
            <p:nvPr/>
          </p:nvSpPr>
          <p:spPr bwMode="auto">
            <a:xfrm>
              <a:off x="400237" y="356168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6" name="AutoShape 444"/>
            <p:cNvSpPr>
              <a:spLocks noChangeArrowheads="1"/>
            </p:cNvSpPr>
            <p:nvPr/>
          </p:nvSpPr>
          <p:spPr bwMode="auto">
            <a:xfrm>
              <a:off x="400237" y="3707735"/>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7" name="Line 445"/>
            <p:cNvSpPr>
              <a:spLocks noChangeShapeType="1"/>
            </p:cNvSpPr>
            <p:nvPr/>
          </p:nvSpPr>
          <p:spPr bwMode="auto">
            <a:xfrm>
              <a:off x="478025" y="3148935"/>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58" name="AutoShape 448"/>
            <p:cNvSpPr>
              <a:spLocks noChangeArrowheads="1"/>
            </p:cNvSpPr>
            <p:nvPr/>
          </p:nvSpPr>
          <p:spPr bwMode="auto">
            <a:xfrm>
              <a:off x="560575" y="312036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9" name="AutoShape 449"/>
            <p:cNvSpPr>
              <a:spLocks noChangeArrowheads="1"/>
            </p:cNvSpPr>
            <p:nvPr/>
          </p:nvSpPr>
          <p:spPr bwMode="auto">
            <a:xfrm>
              <a:off x="560575" y="326641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0" name="AutoShape 450"/>
            <p:cNvSpPr>
              <a:spLocks noChangeArrowheads="1"/>
            </p:cNvSpPr>
            <p:nvPr/>
          </p:nvSpPr>
          <p:spPr bwMode="auto">
            <a:xfrm>
              <a:off x="560575" y="341087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1" name="AutoShape 451"/>
            <p:cNvSpPr>
              <a:spLocks noChangeArrowheads="1"/>
            </p:cNvSpPr>
            <p:nvPr/>
          </p:nvSpPr>
          <p:spPr bwMode="auto">
            <a:xfrm>
              <a:off x="560575" y="355692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2" name="AutoShape 452"/>
            <p:cNvSpPr>
              <a:spLocks noChangeArrowheads="1"/>
            </p:cNvSpPr>
            <p:nvPr/>
          </p:nvSpPr>
          <p:spPr bwMode="auto">
            <a:xfrm>
              <a:off x="560575" y="370297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3" name="Line 453"/>
            <p:cNvSpPr>
              <a:spLocks noChangeShapeType="1"/>
            </p:cNvSpPr>
            <p:nvPr/>
          </p:nvSpPr>
          <p:spPr bwMode="auto">
            <a:xfrm>
              <a:off x="638362" y="314417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64" name="AutoShape 456"/>
            <p:cNvSpPr>
              <a:spLocks noChangeArrowheads="1"/>
            </p:cNvSpPr>
            <p:nvPr/>
          </p:nvSpPr>
          <p:spPr bwMode="auto">
            <a:xfrm>
              <a:off x="722500" y="312671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5" name="AutoShape 457"/>
            <p:cNvSpPr>
              <a:spLocks noChangeArrowheads="1"/>
            </p:cNvSpPr>
            <p:nvPr/>
          </p:nvSpPr>
          <p:spPr bwMode="auto">
            <a:xfrm>
              <a:off x="722500" y="327276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6" name="AutoShape 458"/>
            <p:cNvSpPr>
              <a:spLocks noChangeArrowheads="1"/>
            </p:cNvSpPr>
            <p:nvPr/>
          </p:nvSpPr>
          <p:spPr bwMode="auto">
            <a:xfrm>
              <a:off x="722500" y="341722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7" name="AutoShape 459"/>
            <p:cNvSpPr>
              <a:spLocks noChangeArrowheads="1"/>
            </p:cNvSpPr>
            <p:nvPr/>
          </p:nvSpPr>
          <p:spPr bwMode="auto">
            <a:xfrm>
              <a:off x="722500" y="356327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8" name="AutoShape 460"/>
            <p:cNvSpPr>
              <a:spLocks noChangeArrowheads="1"/>
            </p:cNvSpPr>
            <p:nvPr/>
          </p:nvSpPr>
          <p:spPr bwMode="auto">
            <a:xfrm>
              <a:off x="722500" y="370932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9" name="Line 461"/>
            <p:cNvSpPr>
              <a:spLocks noChangeShapeType="1"/>
            </p:cNvSpPr>
            <p:nvPr/>
          </p:nvSpPr>
          <p:spPr bwMode="auto">
            <a:xfrm>
              <a:off x="800287" y="315052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0" name="AutoShape 464"/>
            <p:cNvSpPr>
              <a:spLocks noChangeArrowheads="1"/>
            </p:cNvSpPr>
            <p:nvPr/>
          </p:nvSpPr>
          <p:spPr bwMode="auto">
            <a:xfrm>
              <a:off x="868550" y="312353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1" name="AutoShape 465"/>
            <p:cNvSpPr>
              <a:spLocks noChangeArrowheads="1"/>
            </p:cNvSpPr>
            <p:nvPr/>
          </p:nvSpPr>
          <p:spPr bwMode="auto">
            <a:xfrm>
              <a:off x="868550" y="326958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2" name="AutoShape 466"/>
            <p:cNvSpPr>
              <a:spLocks noChangeArrowheads="1"/>
            </p:cNvSpPr>
            <p:nvPr/>
          </p:nvSpPr>
          <p:spPr bwMode="auto">
            <a:xfrm>
              <a:off x="868550" y="3414048"/>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3" name="AutoShape 467"/>
            <p:cNvSpPr>
              <a:spLocks noChangeArrowheads="1"/>
            </p:cNvSpPr>
            <p:nvPr/>
          </p:nvSpPr>
          <p:spPr bwMode="auto">
            <a:xfrm>
              <a:off x="868550" y="356009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4" name="AutoShape 468"/>
            <p:cNvSpPr>
              <a:spLocks noChangeArrowheads="1"/>
            </p:cNvSpPr>
            <p:nvPr/>
          </p:nvSpPr>
          <p:spPr bwMode="auto">
            <a:xfrm>
              <a:off x="868550" y="370614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5" name="Line 469"/>
            <p:cNvSpPr>
              <a:spLocks noChangeShapeType="1"/>
            </p:cNvSpPr>
            <p:nvPr/>
          </p:nvSpPr>
          <p:spPr bwMode="auto">
            <a:xfrm>
              <a:off x="946337" y="314734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76" name="AutoShape 472"/>
            <p:cNvSpPr>
              <a:spLocks noChangeArrowheads="1"/>
            </p:cNvSpPr>
            <p:nvPr/>
          </p:nvSpPr>
          <p:spPr bwMode="auto">
            <a:xfrm>
              <a:off x="1030475" y="312036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7" name="AutoShape 473"/>
            <p:cNvSpPr>
              <a:spLocks noChangeArrowheads="1"/>
            </p:cNvSpPr>
            <p:nvPr/>
          </p:nvSpPr>
          <p:spPr bwMode="auto">
            <a:xfrm>
              <a:off x="1030475" y="326641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8" name="AutoShape 474"/>
            <p:cNvSpPr>
              <a:spLocks noChangeArrowheads="1"/>
            </p:cNvSpPr>
            <p:nvPr/>
          </p:nvSpPr>
          <p:spPr bwMode="auto">
            <a:xfrm>
              <a:off x="1030475" y="341087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9" name="AutoShape 475"/>
            <p:cNvSpPr>
              <a:spLocks noChangeArrowheads="1"/>
            </p:cNvSpPr>
            <p:nvPr/>
          </p:nvSpPr>
          <p:spPr bwMode="auto">
            <a:xfrm>
              <a:off x="1030475" y="355692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0" name="AutoShape 476"/>
            <p:cNvSpPr>
              <a:spLocks noChangeArrowheads="1"/>
            </p:cNvSpPr>
            <p:nvPr/>
          </p:nvSpPr>
          <p:spPr bwMode="auto">
            <a:xfrm>
              <a:off x="1030475" y="370297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1" name="Line 477"/>
            <p:cNvSpPr>
              <a:spLocks noChangeShapeType="1"/>
            </p:cNvSpPr>
            <p:nvPr/>
          </p:nvSpPr>
          <p:spPr bwMode="auto">
            <a:xfrm>
              <a:off x="1108262" y="314417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2" name="AutoShape 480"/>
            <p:cNvSpPr>
              <a:spLocks noChangeArrowheads="1"/>
            </p:cNvSpPr>
            <p:nvPr/>
          </p:nvSpPr>
          <p:spPr bwMode="auto">
            <a:xfrm>
              <a:off x="1197162" y="312036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3" name="AutoShape 481"/>
            <p:cNvSpPr>
              <a:spLocks noChangeArrowheads="1"/>
            </p:cNvSpPr>
            <p:nvPr/>
          </p:nvSpPr>
          <p:spPr bwMode="auto">
            <a:xfrm>
              <a:off x="1197162" y="326641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4" name="AutoShape 482"/>
            <p:cNvSpPr>
              <a:spLocks noChangeArrowheads="1"/>
            </p:cNvSpPr>
            <p:nvPr/>
          </p:nvSpPr>
          <p:spPr bwMode="auto">
            <a:xfrm>
              <a:off x="1197162" y="3410873"/>
              <a:ext cx="61913"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5" name="AutoShape 483"/>
            <p:cNvSpPr>
              <a:spLocks noChangeArrowheads="1"/>
            </p:cNvSpPr>
            <p:nvPr/>
          </p:nvSpPr>
          <p:spPr bwMode="auto">
            <a:xfrm>
              <a:off x="1197162" y="355692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6" name="AutoShape 484"/>
            <p:cNvSpPr>
              <a:spLocks noChangeArrowheads="1"/>
            </p:cNvSpPr>
            <p:nvPr/>
          </p:nvSpPr>
          <p:spPr bwMode="auto">
            <a:xfrm>
              <a:off x="1197162" y="3702973"/>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7" name="Line 485"/>
            <p:cNvSpPr>
              <a:spLocks noChangeShapeType="1"/>
            </p:cNvSpPr>
            <p:nvPr/>
          </p:nvSpPr>
          <p:spPr bwMode="auto">
            <a:xfrm>
              <a:off x="1274950" y="314417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88" name="AutoShape 488"/>
            <p:cNvSpPr>
              <a:spLocks noChangeArrowheads="1"/>
            </p:cNvSpPr>
            <p:nvPr/>
          </p:nvSpPr>
          <p:spPr bwMode="auto">
            <a:xfrm>
              <a:off x="1359087" y="312194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9" name="AutoShape 489"/>
            <p:cNvSpPr>
              <a:spLocks noChangeArrowheads="1"/>
            </p:cNvSpPr>
            <p:nvPr/>
          </p:nvSpPr>
          <p:spPr bwMode="auto">
            <a:xfrm>
              <a:off x="1359087" y="326799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0" name="AutoShape 490"/>
            <p:cNvSpPr>
              <a:spLocks noChangeArrowheads="1"/>
            </p:cNvSpPr>
            <p:nvPr/>
          </p:nvSpPr>
          <p:spPr bwMode="auto">
            <a:xfrm>
              <a:off x="1359087" y="3412460"/>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1" name="AutoShape 491"/>
            <p:cNvSpPr>
              <a:spLocks noChangeArrowheads="1"/>
            </p:cNvSpPr>
            <p:nvPr/>
          </p:nvSpPr>
          <p:spPr bwMode="auto">
            <a:xfrm>
              <a:off x="1359087" y="3558510"/>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2" name="AutoShape 492"/>
            <p:cNvSpPr>
              <a:spLocks noChangeArrowheads="1"/>
            </p:cNvSpPr>
            <p:nvPr/>
          </p:nvSpPr>
          <p:spPr bwMode="auto">
            <a:xfrm>
              <a:off x="1359087" y="3704560"/>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3" name="Line 493"/>
            <p:cNvSpPr>
              <a:spLocks noChangeShapeType="1"/>
            </p:cNvSpPr>
            <p:nvPr/>
          </p:nvSpPr>
          <p:spPr bwMode="auto">
            <a:xfrm>
              <a:off x="1436875" y="3145760"/>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94" name="AutoShape 496"/>
            <p:cNvSpPr>
              <a:spLocks noChangeArrowheads="1"/>
            </p:cNvSpPr>
            <p:nvPr/>
          </p:nvSpPr>
          <p:spPr bwMode="auto">
            <a:xfrm>
              <a:off x="1678175" y="312036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5" name="AutoShape 497"/>
            <p:cNvSpPr>
              <a:spLocks noChangeArrowheads="1"/>
            </p:cNvSpPr>
            <p:nvPr/>
          </p:nvSpPr>
          <p:spPr bwMode="auto">
            <a:xfrm>
              <a:off x="1678175" y="326641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6" name="AutoShape 498"/>
            <p:cNvSpPr>
              <a:spLocks noChangeArrowheads="1"/>
            </p:cNvSpPr>
            <p:nvPr/>
          </p:nvSpPr>
          <p:spPr bwMode="auto">
            <a:xfrm>
              <a:off x="1678175" y="341087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7" name="AutoShape 499"/>
            <p:cNvSpPr>
              <a:spLocks noChangeArrowheads="1"/>
            </p:cNvSpPr>
            <p:nvPr/>
          </p:nvSpPr>
          <p:spPr bwMode="auto">
            <a:xfrm>
              <a:off x="1678175" y="355692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8" name="AutoShape 500"/>
            <p:cNvSpPr>
              <a:spLocks noChangeArrowheads="1"/>
            </p:cNvSpPr>
            <p:nvPr/>
          </p:nvSpPr>
          <p:spPr bwMode="auto">
            <a:xfrm>
              <a:off x="1678175" y="370297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9" name="Line 501"/>
            <p:cNvSpPr>
              <a:spLocks noChangeShapeType="1"/>
            </p:cNvSpPr>
            <p:nvPr/>
          </p:nvSpPr>
          <p:spPr bwMode="auto">
            <a:xfrm>
              <a:off x="1755962" y="314417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00" name="AutoShape 504"/>
            <p:cNvSpPr>
              <a:spLocks noChangeArrowheads="1"/>
            </p:cNvSpPr>
            <p:nvPr/>
          </p:nvSpPr>
          <p:spPr bwMode="auto">
            <a:xfrm>
              <a:off x="1828987" y="3126710"/>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1" name="AutoShape 505"/>
            <p:cNvSpPr>
              <a:spLocks noChangeArrowheads="1"/>
            </p:cNvSpPr>
            <p:nvPr/>
          </p:nvSpPr>
          <p:spPr bwMode="auto">
            <a:xfrm>
              <a:off x="1828987" y="327276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2" name="AutoShape 506"/>
            <p:cNvSpPr>
              <a:spLocks noChangeArrowheads="1"/>
            </p:cNvSpPr>
            <p:nvPr/>
          </p:nvSpPr>
          <p:spPr bwMode="auto">
            <a:xfrm>
              <a:off x="1828987" y="3417223"/>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3" name="AutoShape 507"/>
            <p:cNvSpPr>
              <a:spLocks noChangeArrowheads="1"/>
            </p:cNvSpPr>
            <p:nvPr/>
          </p:nvSpPr>
          <p:spPr bwMode="auto">
            <a:xfrm>
              <a:off x="1828987" y="356327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4" name="AutoShape 508"/>
            <p:cNvSpPr>
              <a:spLocks noChangeArrowheads="1"/>
            </p:cNvSpPr>
            <p:nvPr/>
          </p:nvSpPr>
          <p:spPr bwMode="auto">
            <a:xfrm>
              <a:off x="1828987" y="3709323"/>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5" name="Line 509"/>
            <p:cNvSpPr>
              <a:spLocks noChangeShapeType="1"/>
            </p:cNvSpPr>
            <p:nvPr/>
          </p:nvSpPr>
          <p:spPr bwMode="auto">
            <a:xfrm>
              <a:off x="1906775" y="315052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06" name="AutoShape 512"/>
            <p:cNvSpPr>
              <a:spLocks noChangeArrowheads="1"/>
            </p:cNvSpPr>
            <p:nvPr/>
          </p:nvSpPr>
          <p:spPr bwMode="auto">
            <a:xfrm>
              <a:off x="1514662" y="3120360"/>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7" name="AutoShape 513"/>
            <p:cNvSpPr>
              <a:spLocks noChangeArrowheads="1"/>
            </p:cNvSpPr>
            <p:nvPr/>
          </p:nvSpPr>
          <p:spPr bwMode="auto">
            <a:xfrm>
              <a:off x="1514662" y="326641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8" name="AutoShape 514"/>
            <p:cNvSpPr>
              <a:spLocks noChangeArrowheads="1"/>
            </p:cNvSpPr>
            <p:nvPr/>
          </p:nvSpPr>
          <p:spPr bwMode="auto">
            <a:xfrm>
              <a:off x="1514662" y="3410873"/>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9" name="AutoShape 515"/>
            <p:cNvSpPr>
              <a:spLocks noChangeArrowheads="1"/>
            </p:cNvSpPr>
            <p:nvPr/>
          </p:nvSpPr>
          <p:spPr bwMode="auto">
            <a:xfrm>
              <a:off x="1514662" y="355692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0" name="AutoShape 516"/>
            <p:cNvSpPr>
              <a:spLocks noChangeArrowheads="1"/>
            </p:cNvSpPr>
            <p:nvPr/>
          </p:nvSpPr>
          <p:spPr bwMode="auto">
            <a:xfrm>
              <a:off x="1514662" y="3702973"/>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1" name="Line 517"/>
            <p:cNvSpPr>
              <a:spLocks noChangeShapeType="1"/>
            </p:cNvSpPr>
            <p:nvPr/>
          </p:nvSpPr>
          <p:spPr bwMode="auto">
            <a:xfrm>
              <a:off x="1592450" y="314417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12" name="AutoShape 520"/>
            <p:cNvSpPr>
              <a:spLocks noChangeArrowheads="1"/>
            </p:cNvSpPr>
            <p:nvPr/>
          </p:nvSpPr>
          <p:spPr bwMode="auto">
            <a:xfrm>
              <a:off x="1990912" y="3121948"/>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3" name="AutoShape 521"/>
            <p:cNvSpPr>
              <a:spLocks noChangeArrowheads="1"/>
            </p:cNvSpPr>
            <p:nvPr/>
          </p:nvSpPr>
          <p:spPr bwMode="auto">
            <a:xfrm>
              <a:off x="1990912" y="3267998"/>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4" name="AutoShape 522"/>
            <p:cNvSpPr>
              <a:spLocks noChangeArrowheads="1"/>
            </p:cNvSpPr>
            <p:nvPr/>
          </p:nvSpPr>
          <p:spPr bwMode="auto">
            <a:xfrm>
              <a:off x="1990912" y="3412460"/>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5" name="AutoShape 523"/>
            <p:cNvSpPr>
              <a:spLocks noChangeArrowheads="1"/>
            </p:cNvSpPr>
            <p:nvPr/>
          </p:nvSpPr>
          <p:spPr bwMode="auto">
            <a:xfrm>
              <a:off x="1990912" y="3558510"/>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6" name="AutoShape 524"/>
            <p:cNvSpPr>
              <a:spLocks noChangeArrowheads="1"/>
            </p:cNvSpPr>
            <p:nvPr/>
          </p:nvSpPr>
          <p:spPr bwMode="auto">
            <a:xfrm>
              <a:off x="1990912" y="3704560"/>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7" name="Line 525"/>
            <p:cNvSpPr>
              <a:spLocks noChangeShapeType="1"/>
            </p:cNvSpPr>
            <p:nvPr/>
          </p:nvSpPr>
          <p:spPr bwMode="auto">
            <a:xfrm>
              <a:off x="2068700" y="3145760"/>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218" name="AutoShape 526"/>
            <p:cNvCxnSpPr>
              <a:cxnSpLocks noChangeShapeType="1"/>
              <a:stCxn id="157" idx="0"/>
              <a:endCxn id="70" idx="2"/>
            </p:cNvCxnSpPr>
            <p:nvPr/>
          </p:nvCxnSpPr>
          <p:spPr bwMode="auto">
            <a:xfrm flipH="1" flipV="1">
              <a:off x="252860" y="2183742"/>
              <a:ext cx="225165" cy="9651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9" name="AutoShape 528"/>
            <p:cNvCxnSpPr>
              <a:cxnSpLocks noChangeShapeType="1"/>
              <a:stCxn id="74" idx="2"/>
              <a:endCxn id="146" idx="3"/>
            </p:cNvCxnSpPr>
            <p:nvPr/>
          </p:nvCxnSpPr>
          <p:spPr bwMode="auto">
            <a:xfrm>
              <a:off x="252859" y="2766355"/>
              <a:ext cx="15356" cy="41591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0" name="AutoShape 529"/>
            <p:cNvCxnSpPr>
              <a:cxnSpLocks noChangeShapeType="1"/>
              <a:stCxn id="86" idx="2"/>
              <a:endCxn id="163" idx="0"/>
            </p:cNvCxnSpPr>
            <p:nvPr/>
          </p:nvCxnSpPr>
          <p:spPr bwMode="auto">
            <a:xfrm>
              <a:off x="562422" y="2763180"/>
              <a:ext cx="75940" cy="3809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1" name="AutoShape 530"/>
            <p:cNvCxnSpPr>
              <a:cxnSpLocks noChangeShapeType="1"/>
              <a:stCxn id="85" idx="2"/>
              <a:endCxn id="164" idx="3"/>
            </p:cNvCxnSpPr>
            <p:nvPr/>
          </p:nvCxnSpPr>
          <p:spPr bwMode="auto">
            <a:xfrm>
              <a:off x="562422" y="2617130"/>
              <a:ext cx="177281" cy="56831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2" name="AutoShape 531"/>
            <p:cNvCxnSpPr>
              <a:cxnSpLocks noChangeShapeType="1"/>
              <a:stCxn id="104" idx="2"/>
              <a:endCxn id="175" idx="0"/>
            </p:cNvCxnSpPr>
            <p:nvPr/>
          </p:nvCxnSpPr>
          <p:spPr bwMode="auto">
            <a:xfrm flipH="1">
              <a:off x="946337" y="2763180"/>
              <a:ext cx="85985" cy="384168"/>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3" name="AutoShape 533"/>
            <p:cNvCxnSpPr>
              <a:cxnSpLocks noChangeShapeType="1"/>
              <a:stCxn id="103" idx="2"/>
              <a:endCxn id="181" idx="0"/>
            </p:cNvCxnSpPr>
            <p:nvPr/>
          </p:nvCxnSpPr>
          <p:spPr bwMode="auto">
            <a:xfrm>
              <a:off x="1032322" y="2617130"/>
              <a:ext cx="75940" cy="52704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4" name="AutoShape 535"/>
            <p:cNvCxnSpPr>
              <a:cxnSpLocks noChangeShapeType="1"/>
              <a:stCxn id="130" idx="2"/>
              <a:endCxn id="187" idx="0"/>
            </p:cNvCxnSpPr>
            <p:nvPr/>
          </p:nvCxnSpPr>
          <p:spPr bwMode="auto">
            <a:xfrm flipH="1">
              <a:off x="1274950" y="2180567"/>
              <a:ext cx="241560" cy="96360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5" name="AutoShape 536"/>
            <p:cNvCxnSpPr>
              <a:cxnSpLocks noChangeShapeType="1"/>
              <a:stCxn id="134" idx="2"/>
            </p:cNvCxnSpPr>
            <p:nvPr/>
          </p:nvCxnSpPr>
          <p:spPr bwMode="auto">
            <a:xfrm flipH="1">
              <a:off x="1438462" y="2763180"/>
              <a:ext cx="78047" cy="3809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6" name="AutoShape 537"/>
            <p:cNvCxnSpPr>
              <a:cxnSpLocks noChangeShapeType="1"/>
              <a:stCxn id="211" idx="0"/>
              <a:endCxn id="121" idx="2"/>
            </p:cNvCxnSpPr>
            <p:nvPr/>
          </p:nvCxnSpPr>
          <p:spPr bwMode="auto">
            <a:xfrm flipV="1">
              <a:off x="1592450" y="2617130"/>
              <a:ext cx="87572" cy="52704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7" name="AutoShape 538"/>
            <p:cNvCxnSpPr>
              <a:cxnSpLocks noChangeShapeType="1"/>
              <a:stCxn id="122" idx="2"/>
              <a:endCxn id="199" idx="0"/>
            </p:cNvCxnSpPr>
            <p:nvPr/>
          </p:nvCxnSpPr>
          <p:spPr bwMode="auto">
            <a:xfrm>
              <a:off x="1680022" y="2763180"/>
              <a:ext cx="75940" cy="3809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8" name="AutoShape 540"/>
            <p:cNvCxnSpPr>
              <a:cxnSpLocks noChangeShapeType="1"/>
              <a:stCxn id="124" idx="2"/>
              <a:endCxn id="205" idx="0"/>
            </p:cNvCxnSpPr>
            <p:nvPr/>
          </p:nvCxnSpPr>
          <p:spPr bwMode="auto">
            <a:xfrm>
              <a:off x="1830835" y="2186917"/>
              <a:ext cx="75940" cy="96360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9" name="AutoShape 541"/>
            <p:cNvCxnSpPr>
              <a:cxnSpLocks noChangeShapeType="1"/>
              <a:stCxn id="128" idx="2"/>
              <a:endCxn id="217" idx="0"/>
            </p:cNvCxnSpPr>
            <p:nvPr/>
          </p:nvCxnSpPr>
          <p:spPr bwMode="auto">
            <a:xfrm>
              <a:off x="1830834" y="2769530"/>
              <a:ext cx="237866" cy="37623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0" name="AutoShape 546"/>
            <p:cNvSpPr>
              <a:spLocks noChangeArrowheads="1"/>
            </p:cNvSpPr>
            <p:nvPr/>
          </p:nvSpPr>
          <p:spPr bwMode="auto">
            <a:xfrm>
              <a:off x="174812" y="412206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1" name="AutoShape 547"/>
            <p:cNvSpPr>
              <a:spLocks noChangeArrowheads="1"/>
            </p:cNvSpPr>
            <p:nvPr/>
          </p:nvSpPr>
          <p:spPr bwMode="auto">
            <a:xfrm>
              <a:off x="174812" y="426811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2" name="AutoShape 548"/>
            <p:cNvSpPr>
              <a:spLocks noChangeArrowheads="1"/>
            </p:cNvSpPr>
            <p:nvPr/>
          </p:nvSpPr>
          <p:spPr bwMode="auto">
            <a:xfrm>
              <a:off x="174812" y="4412578"/>
              <a:ext cx="61913"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3" name="AutoShape 549"/>
            <p:cNvSpPr>
              <a:spLocks noChangeArrowheads="1"/>
            </p:cNvSpPr>
            <p:nvPr/>
          </p:nvSpPr>
          <p:spPr bwMode="auto">
            <a:xfrm>
              <a:off x="174812" y="4558628"/>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4" name="AutoShape 550"/>
            <p:cNvSpPr>
              <a:spLocks noChangeArrowheads="1"/>
            </p:cNvSpPr>
            <p:nvPr/>
          </p:nvSpPr>
          <p:spPr bwMode="auto">
            <a:xfrm>
              <a:off x="174812" y="470467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5" name="Line 551"/>
            <p:cNvSpPr>
              <a:spLocks noChangeShapeType="1"/>
            </p:cNvSpPr>
            <p:nvPr/>
          </p:nvSpPr>
          <p:spPr bwMode="auto">
            <a:xfrm>
              <a:off x="252600" y="4145878"/>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36" name="AutoShape 553"/>
            <p:cNvSpPr>
              <a:spLocks noChangeArrowheads="1"/>
            </p:cNvSpPr>
            <p:nvPr/>
          </p:nvSpPr>
          <p:spPr bwMode="auto">
            <a:xfrm>
              <a:off x="324037" y="4123653"/>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7" name="AutoShape 554"/>
            <p:cNvSpPr>
              <a:spLocks noChangeArrowheads="1"/>
            </p:cNvSpPr>
            <p:nvPr/>
          </p:nvSpPr>
          <p:spPr bwMode="auto">
            <a:xfrm>
              <a:off x="324037" y="4269703"/>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8" name="AutoShape 555"/>
            <p:cNvSpPr>
              <a:spLocks noChangeArrowheads="1"/>
            </p:cNvSpPr>
            <p:nvPr/>
          </p:nvSpPr>
          <p:spPr bwMode="auto">
            <a:xfrm>
              <a:off x="324037" y="4414165"/>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9" name="AutoShape 556"/>
            <p:cNvSpPr>
              <a:spLocks noChangeArrowheads="1"/>
            </p:cNvSpPr>
            <p:nvPr/>
          </p:nvSpPr>
          <p:spPr bwMode="auto">
            <a:xfrm>
              <a:off x="324037" y="4560215"/>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40" name="AutoShape 557"/>
            <p:cNvSpPr>
              <a:spLocks noChangeArrowheads="1"/>
            </p:cNvSpPr>
            <p:nvPr/>
          </p:nvSpPr>
          <p:spPr bwMode="auto">
            <a:xfrm>
              <a:off x="324037" y="4706265"/>
              <a:ext cx="61913" cy="58738"/>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41" name="Line 558"/>
            <p:cNvSpPr>
              <a:spLocks noChangeShapeType="1"/>
            </p:cNvSpPr>
            <p:nvPr/>
          </p:nvSpPr>
          <p:spPr bwMode="auto">
            <a:xfrm>
              <a:off x="401825" y="4147465"/>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42" name="AutoShape 560"/>
            <p:cNvSpPr>
              <a:spLocks noChangeArrowheads="1"/>
            </p:cNvSpPr>
            <p:nvPr/>
          </p:nvSpPr>
          <p:spPr bwMode="auto">
            <a:xfrm>
              <a:off x="484375" y="4118890"/>
              <a:ext cx="61912" cy="58738"/>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endParaRPr lang="en-GB" dirty="0"/>
            </a:p>
          </p:txBody>
        </p:sp>
        <p:sp>
          <p:nvSpPr>
            <p:cNvPr id="243" name="AutoShape 561"/>
            <p:cNvSpPr>
              <a:spLocks noChangeArrowheads="1"/>
            </p:cNvSpPr>
            <p:nvPr/>
          </p:nvSpPr>
          <p:spPr bwMode="auto">
            <a:xfrm>
              <a:off x="484375" y="4264940"/>
              <a:ext cx="61912" cy="58738"/>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endParaRPr lang="en-GB" dirty="0"/>
            </a:p>
          </p:txBody>
        </p:sp>
        <p:sp>
          <p:nvSpPr>
            <p:cNvPr id="244" name="AutoShape 562"/>
            <p:cNvSpPr>
              <a:spLocks noChangeArrowheads="1"/>
            </p:cNvSpPr>
            <p:nvPr/>
          </p:nvSpPr>
          <p:spPr bwMode="auto">
            <a:xfrm>
              <a:off x="484375" y="4409403"/>
              <a:ext cx="61912" cy="60325"/>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endParaRPr lang="en-GB" dirty="0"/>
            </a:p>
          </p:txBody>
        </p:sp>
        <p:sp>
          <p:nvSpPr>
            <p:cNvPr id="245" name="AutoShape 563"/>
            <p:cNvSpPr>
              <a:spLocks noChangeArrowheads="1"/>
            </p:cNvSpPr>
            <p:nvPr/>
          </p:nvSpPr>
          <p:spPr bwMode="auto">
            <a:xfrm>
              <a:off x="484375" y="4555453"/>
              <a:ext cx="61912" cy="58737"/>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246" name="AutoShape 564"/>
            <p:cNvSpPr>
              <a:spLocks noChangeArrowheads="1"/>
            </p:cNvSpPr>
            <p:nvPr/>
          </p:nvSpPr>
          <p:spPr bwMode="auto">
            <a:xfrm>
              <a:off x="484375" y="4701503"/>
              <a:ext cx="61912" cy="58737"/>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247" name="Line 565"/>
            <p:cNvSpPr>
              <a:spLocks noChangeShapeType="1"/>
            </p:cNvSpPr>
            <p:nvPr/>
          </p:nvSpPr>
          <p:spPr bwMode="auto">
            <a:xfrm>
              <a:off x="562162" y="414270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48" name="AutoShape 567"/>
            <p:cNvSpPr>
              <a:spLocks noChangeArrowheads="1"/>
            </p:cNvSpPr>
            <p:nvPr/>
          </p:nvSpPr>
          <p:spPr bwMode="auto">
            <a:xfrm>
              <a:off x="646300" y="412524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49" name="AutoShape 568"/>
            <p:cNvSpPr>
              <a:spLocks noChangeArrowheads="1"/>
            </p:cNvSpPr>
            <p:nvPr/>
          </p:nvSpPr>
          <p:spPr bwMode="auto">
            <a:xfrm>
              <a:off x="646300" y="427129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0" name="AutoShape 569"/>
            <p:cNvSpPr>
              <a:spLocks noChangeArrowheads="1"/>
            </p:cNvSpPr>
            <p:nvPr/>
          </p:nvSpPr>
          <p:spPr bwMode="auto">
            <a:xfrm>
              <a:off x="646300" y="441575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1" name="AutoShape 570"/>
            <p:cNvSpPr>
              <a:spLocks noChangeArrowheads="1"/>
            </p:cNvSpPr>
            <p:nvPr/>
          </p:nvSpPr>
          <p:spPr bwMode="auto">
            <a:xfrm>
              <a:off x="646300" y="456180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2" name="AutoShape 571"/>
            <p:cNvSpPr>
              <a:spLocks noChangeArrowheads="1"/>
            </p:cNvSpPr>
            <p:nvPr/>
          </p:nvSpPr>
          <p:spPr bwMode="auto">
            <a:xfrm>
              <a:off x="646300" y="470785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3" name="Line 572"/>
            <p:cNvSpPr>
              <a:spLocks noChangeShapeType="1"/>
            </p:cNvSpPr>
            <p:nvPr/>
          </p:nvSpPr>
          <p:spPr bwMode="auto">
            <a:xfrm>
              <a:off x="724087" y="414905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54" name="AutoShape 574"/>
            <p:cNvSpPr>
              <a:spLocks noChangeArrowheads="1"/>
            </p:cNvSpPr>
            <p:nvPr/>
          </p:nvSpPr>
          <p:spPr bwMode="auto">
            <a:xfrm>
              <a:off x="792350" y="412206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5" name="AutoShape 575"/>
            <p:cNvSpPr>
              <a:spLocks noChangeArrowheads="1"/>
            </p:cNvSpPr>
            <p:nvPr/>
          </p:nvSpPr>
          <p:spPr bwMode="auto">
            <a:xfrm>
              <a:off x="792350" y="4268115"/>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6" name="AutoShape 576"/>
            <p:cNvSpPr>
              <a:spLocks noChangeArrowheads="1"/>
            </p:cNvSpPr>
            <p:nvPr/>
          </p:nvSpPr>
          <p:spPr bwMode="auto">
            <a:xfrm>
              <a:off x="792350" y="4412578"/>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7" name="AutoShape 577"/>
            <p:cNvSpPr>
              <a:spLocks noChangeArrowheads="1"/>
            </p:cNvSpPr>
            <p:nvPr/>
          </p:nvSpPr>
          <p:spPr bwMode="auto">
            <a:xfrm>
              <a:off x="792350" y="455862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8" name="AutoShape 578"/>
            <p:cNvSpPr>
              <a:spLocks noChangeArrowheads="1"/>
            </p:cNvSpPr>
            <p:nvPr/>
          </p:nvSpPr>
          <p:spPr bwMode="auto">
            <a:xfrm>
              <a:off x="792350" y="4704678"/>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9" name="Line 579"/>
            <p:cNvSpPr>
              <a:spLocks noChangeShapeType="1"/>
            </p:cNvSpPr>
            <p:nvPr/>
          </p:nvSpPr>
          <p:spPr bwMode="auto">
            <a:xfrm>
              <a:off x="870137" y="4145878"/>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0" name="AutoShape 581"/>
            <p:cNvSpPr>
              <a:spLocks noChangeArrowheads="1"/>
            </p:cNvSpPr>
            <p:nvPr/>
          </p:nvSpPr>
          <p:spPr bwMode="auto">
            <a:xfrm>
              <a:off x="954275" y="411889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1" name="AutoShape 582"/>
            <p:cNvSpPr>
              <a:spLocks noChangeArrowheads="1"/>
            </p:cNvSpPr>
            <p:nvPr/>
          </p:nvSpPr>
          <p:spPr bwMode="auto">
            <a:xfrm>
              <a:off x="954275" y="4264940"/>
              <a:ext cx="61912"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2" name="AutoShape 583"/>
            <p:cNvSpPr>
              <a:spLocks noChangeArrowheads="1"/>
            </p:cNvSpPr>
            <p:nvPr/>
          </p:nvSpPr>
          <p:spPr bwMode="auto">
            <a:xfrm>
              <a:off x="954275" y="4409403"/>
              <a:ext cx="61912"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3" name="AutoShape 584"/>
            <p:cNvSpPr>
              <a:spLocks noChangeArrowheads="1"/>
            </p:cNvSpPr>
            <p:nvPr/>
          </p:nvSpPr>
          <p:spPr bwMode="auto">
            <a:xfrm>
              <a:off x="954275" y="455545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4" name="AutoShape 585"/>
            <p:cNvSpPr>
              <a:spLocks noChangeArrowheads="1"/>
            </p:cNvSpPr>
            <p:nvPr/>
          </p:nvSpPr>
          <p:spPr bwMode="auto">
            <a:xfrm>
              <a:off x="954275" y="4701503"/>
              <a:ext cx="61912"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5" name="Line 586"/>
            <p:cNvSpPr>
              <a:spLocks noChangeShapeType="1"/>
            </p:cNvSpPr>
            <p:nvPr/>
          </p:nvSpPr>
          <p:spPr bwMode="auto">
            <a:xfrm>
              <a:off x="1032062" y="414270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66" name="AutoShape 588"/>
            <p:cNvSpPr>
              <a:spLocks noChangeArrowheads="1"/>
            </p:cNvSpPr>
            <p:nvPr/>
          </p:nvSpPr>
          <p:spPr bwMode="auto">
            <a:xfrm>
              <a:off x="1120962" y="4118890"/>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7" name="AutoShape 589"/>
            <p:cNvSpPr>
              <a:spLocks noChangeArrowheads="1"/>
            </p:cNvSpPr>
            <p:nvPr/>
          </p:nvSpPr>
          <p:spPr bwMode="auto">
            <a:xfrm>
              <a:off x="1120962" y="4264940"/>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8" name="AutoShape 590"/>
            <p:cNvSpPr>
              <a:spLocks noChangeArrowheads="1"/>
            </p:cNvSpPr>
            <p:nvPr/>
          </p:nvSpPr>
          <p:spPr bwMode="auto">
            <a:xfrm>
              <a:off x="1120962" y="4409403"/>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9" name="AutoShape 591"/>
            <p:cNvSpPr>
              <a:spLocks noChangeArrowheads="1"/>
            </p:cNvSpPr>
            <p:nvPr/>
          </p:nvSpPr>
          <p:spPr bwMode="auto">
            <a:xfrm>
              <a:off x="1120962" y="4555453"/>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0" name="AutoShape 592"/>
            <p:cNvSpPr>
              <a:spLocks noChangeArrowheads="1"/>
            </p:cNvSpPr>
            <p:nvPr/>
          </p:nvSpPr>
          <p:spPr bwMode="auto">
            <a:xfrm>
              <a:off x="1120962" y="4701503"/>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1" name="Line 593"/>
            <p:cNvSpPr>
              <a:spLocks noChangeShapeType="1"/>
            </p:cNvSpPr>
            <p:nvPr/>
          </p:nvSpPr>
          <p:spPr bwMode="auto">
            <a:xfrm>
              <a:off x="1198750" y="4142703"/>
              <a:ext cx="0" cy="59531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2" name="AutoShape 595"/>
            <p:cNvSpPr>
              <a:spLocks noChangeArrowheads="1"/>
            </p:cNvSpPr>
            <p:nvPr/>
          </p:nvSpPr>
          <p:spPr bwMode="auto">
            <a:xfrm>
              <a:off x="1282887" y="4120478"/>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3" name="AutoShape 596"/>
            <p:cNvSpPr>
              <a:spLocks noChangeArrowheads="1"/>
            </p:cNvSpPr>
            <p:nvPr/>
          </p:nvSpPr>
          <p:spPr bwMode="auto">
            <a:xfrm>
              <a:off x="1282887" y="4266528"/>
              <a:ext cx="61913" cy="58737"/>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4" name="AutoShape 597"/>
            <p:cNvSpPr>
              <a:spLocks noChangeArrowheads="1"/>
            </p:cNvSpPr>
            <p:nvPr/>
          </p:nvSpPr>
          <p:spPr bwMode="auto">
            <a:xfrm>
              <a:off x="1282887" y="4410990"/>
              <a:ext cx="61913" cy="60325"/>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5" name="AutoShape 598"/>
            <p:cNvSpPr>
              <a:spLocks noChangeArrowheads="1"/>
            </p:cNvSpPr>
            <p:nvPr/>
          </p:nvSpPr>
          <p:spPr bwMode="auto">
            <a:xfrm>
              <a:off x="1282887" y="4557040"/>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6" name="AutoShape 599"/>
            <p:cNvSpPr>
              <a:spLocks noChangeArrowheads="1"/>
            </p:cNvSpPr>
            <p:nvPr/>
          </p:nvSpPr>
          <p:spPr bwMode="auto">
            <a:xfrm>
              <a:off x="1282887" y="4703090"/>
              <a:ext cx="61913" cy="58738"/>
            </a:xfrm>
            <a:prstGeom prst="octagon">
              <a:avLst>
                <a:gd name="adj" fmla="val 29287"/>
              </a:avLst>
            </a:prstGeom>
            <a:noFill/>
            <a:ln w="19050">
              <a:solidFill>
                <a:srgbClr val="80808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7" name="Line 600"/>
            <p:cNvSpPr>
              <a:spLocks noChangeShapeType="1"/>
            </p:cNvSpPr>
            <p:nvPr/>
          </p:nvSpPr>
          <p:spPr bwMode="auto">
            <a:xfrm>
              <a:off x="1360675" y="4144290"/>
              <a:ext cx="0" cy="5953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78" name="AutoShape 602"/>
            <p:cNvSpPr>
              <a:spLocks noChangeArrowheads="1"/>
            </p:cNvSpPr>
            <p:nvPr/>
          </p:nvSpPr>
          <p:spPr bwMode="auto">
            <a:xfrm>
              <a:off x="1601975" y="4118890"/>
              <a:ext cx="61912"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9" name="AutoShape 603"/>
            <p:cNvSpPr>
              <a:spLocks noChangeArrowheads="1"/>
            </p:cNvSpPr>
            <p:nvPr/>
          </p:nvSpPr>
          <p:spPr bwMode="auto">
            <a:xfrm>
              <a:off x="1601975" y="4264940"/>
              <a:ext cx="61912"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0" name="AutoShape 604"/>
            <p:cNvSpPr>
              <a:spLocks noChangeArrowheads="1"/>
            </p:cNvSpPr>
            <p:nvPr/>
          </p:nvSpPr>
          <p:spPr bwMode="auto">
            <a:xfrm>
              <a:off x="1601975" y="4409403"/>
              <a:ext cx="61912" cy="60325"/>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endParaRPr lang="en-GB" dirty="0"/>
            </a:p>
          </p:txBody>
        </p:sp>
        <p:sp>
          <p:nvSpPr>
            <p:cNvPr id="281" name="AutoShape 605"/>
            <p:cNvSpPr>
              <a:spLocks noChangeArrowheads="1"/>
            </p:cNvSpPr>
            <p:nvPr/>
          </p:nvSpPr>
          <p:spPr bwMode="auto">
            <a:xfrm>
              <a:off x="1601975" y="4555453"/>
              <a:ext cx="61912"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2" name="AutoShape 606"/>
            <p:cNvSpPr>
              <a:spLocks noChangeArrowheads="1"/>
            </p:cNvSpPr>
            <p:nvPr/>
          </p:nvSpPr>
          <p:spPr bwMode="auto">
            <a:xfrm>
              <a:off x="1601975" y="4701503"/>
              <a:ext cx="61912"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3" name="Line 607"/>
            <p:cNvSpPr>
              <a:spLocks noChangeShapeType="1"/>
            </p:cNvSpPr>
            <p:nvPr/>
          </p:nvSpPr>
          <p:spPr bwMode="auto">
            <a:xfrm>
              <a:off x="1679762" y="414270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84" name="AutoShape 609"/>
            <p:cNvSpPr>
              <a:spLocks noChangeArrowheads="1"/>
            </p:cNvSpPr>
            <p:nvPr/>
          </p:nvSpPr>
          <p:spPr bwMode="auto">
            <a:xfrm>
              <a:off x="1752787" y="412524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5" name="AutoShape 610"/>
            <p:cNvSpPr>
              <a:spLocks noChangeArrowheads="1"/>
            </p:cNvSpPr>
            <p:nvPr/>
          </p:nvSpPr>
          <p:spPr bwMode="auto">
            <a:xfrm>
              <a:off x="1752787" y="427129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6" name="AutoShape 611"/>
            <p:cNvSpPr>
              <a:spLocks noChangeArrowheads="1"/>
            </p:cNvSpPr>
            <p:nvPr/>
          </p:nvSpPr>
          <p:spPr bwMode="auto">
            <a:xfrm>
              <a:off x="1752787" y="4415753"/>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7" name="AutoShape 612"/>
            <p:cNvSpPr>
              <a:spLocks noChangeArrowheads="1"/>
            </p:cNvSpPr>
            <p:nvPr/>
          </p:nvSpPr>
          <p:spPr bwMode="auto">
            <a:xfrm>
              <a:off x="1752787" y="4561803"/>
              <a:ext cx="61913" cy="58737"/>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endParaRPr lang="en-GB" dirty="0"/>
            </a:p>
          </p:txBody>
        </p:sp>
        <p:sp>
          <p:nvSpPr>
            <p:cNvPr id="288" name="AutoShape 613"/>
            <p:cNvSpPr>
              <a:spLocks noChangeArrowheads="1"/>
            </p:cNvSpPr>
            <p:nvPr/>
          </p:nvSpPr>
          <p:spPr bwMode="auto">
            <a:xfrm>
              <a:off x="1752787" y="4707853"/>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9" name="Line 614"/>
            <p:cNvSpPr>
              <a:spLocks noChangeShapeType="1"/>
            </p:cNvSpPr>
            <p:nvPr/>
          </p:nvSpPr>
          <p:spPr bwMode="auto">
            <a:xfrm>
              <a:off x="1830575" y="414905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90" name="AutoShape 616"/>
            <p:cNvSpPr>
              <a:spLocks noChangeArrowheads="1"/>
            </p:cNvSpPr>
            <p:nvPr/>
          </p:nvSpPr>
          <p:spPr bwMode="auto">
            <a:xfrm>
              <a:off x="1438462" y="411889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1" name="AutoShape 617"/>
            <p:cNvSpPr>
              <a:spLocks noChangeArrowheads="1"/>
            </p:cNvSpPr>
            <p:nvPr/>
          </p:nvSpPr>
          <p:spPr bwMode="auto">
            <a:xfrm>
              <a:off x="1438462" y="426494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2" name="AutoShape 618"/>
            <p:cNvSpPr>
              <a:spLocks noChangeArrowheads="1"/>
            </p:cNvSpPr>
            <p:nvPr/>
          </p:nvSpPr>
          <p:spPr bwMode="auto">
            <a:xfrm>
              <a:off x="1438462" y="4409403"/>
              <a:ext cx="61913" cy="60325"/>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3" name="AutoShape 619"/>
            <p:cNvSpPr>
              <a:spLocks noChangeArrowheads="1"/>
            </p:cNvSpPr>
            <p:nvPr/>
          </p:nvSpPr>
          <p:spPr bwMode="auto">
            <a:xfrm>
              <a:off x="1438462" y="4555453"/>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4" name="AutoShape 620"/>
            <p:cNvSpPr>
              <a:spLocks noChangeArrowheads="1"/>
            </p:cNvSpPr>
            <p:nvPr/>
          </p:nvSpPr>
          <p:spPr bwMode="auto">
            <a:xfrm>
              <a:off x="1438462" y="4701503"/>
              <a:ext cx="61913" cy="5873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5" name="Line 621"/>
            <p:cNvSpPr>
              <a:spLocks noChangeShapeType="1"/>
            </p:cNvSpPr>
            <p:nvPr/>
          </p:nvSpPr>
          <p:spPr bwMode="auto">
            <a:xfrm>
              <a:off x="1516250" y="4142703"/>
              <a:ext cx="0" cy="5953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96" name="AutoShape 623"/>
            <p:cNvSpPr>
              <a:spLocks noChangeArrowheads="1"/>
            </p:cNvSpPr>
            <p:nvPr/>
          </p:nvSpPr>
          <p:spPr bwMode="auto">
            <a:xfrm>
              <a:off x="1914712" y="4120478"/>
              <a:ext cx="61913" cy="58737"/>
            </a:xfrm>
            <a:prstGeom prst="octagon">
              <a:avLst>
                <a:gd name="adj" fmla="val 29287"/>
              </a:avLst>
            </a:prstGeom>
            <a:solidFill>
              <a:schemeClr val="tx1"/>
            </a:solidFill>
            <a:ln w="19050">
              <a:solidFill>
                <a:schemeClr val="tx1"/>
              </a:solidFill>
              <a:miter lim="800000"/>
              <a:headEnd/>
              <a:tailEnd/>
            </a:ln>
            <a:effectLst/>
          </p:spPr>
          <p:txBody>
            <a:bodyPr wrap="none" anchor="ctr"/>
            <a:lstStyle/>
            <a:p>
              <a:endParaRPr lang="en-GB" dirty="0"/>
            </a:p>
          </p:txBody>
        </p:sp>
        <p:sp>
          <p:nvSpPr>
            <p:cNvPr id="297" name="AutoShape 624"/>
            <p:cNvSpPr>
              <a:spLocks noChangeArrowheads="1"/>
            </p:cNvSpPr>
            <p:nvPr/>
          </p:nvSpPr>
          <p:spPr bwMode="auto">
            <a:xfrm>
              <a:off x="1914712" y="4266528"/>
              <a:ext cx="61913" cy="58737"/>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8" name="AutoShape 625"/>
            <p:cNvSpPr>
              <a:spLocks noChangeArrowheads="1"/>
            </p:cNvSpPr>
            <p:nvPr/>
          </p:nvSpPr>
          <p:spPr bwMode="auto">
            <a:xfrm>
              <a:off x="1914712" y="4410990"/>
              <a:ext cx="61913" cy="60325"/>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9" name="AutoShape 626"/>
            <p:cNvSpPr>
              <a:spLocks noChangeArrowheads="1"/>
            </p:cNvSpPr>
            <p:nvPr/>
          </p:nvSpPr>
          <p:spPr bwMode="auto">
            <a:xfrm>
              <a:off x="1914712" y="4557040"/>
              <a:ext cx="61913" cy="58738"/>
            </a:xfrm>
            <a:prstGeom prst="octagon">
              <a:avLst>
                <a:gd name="adj" fmla="val 29287"/>
              </a:avLst>
            </a:prstGeom>
            <a:solidFill>
              <a:srgbClr val="80808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0" name="AutoShape 627"/>
            <p:cNvSpPr>
              <a:spLocks noChangeArrowheads="1"/>
            </p:cNvSpPr>
            <p:nvPr/>
          </p:nvSpPr>
          <p:spPr bwMode="auto">
            <a:xfrm>
              <a:off x="1914712" y="4703090"/>
              <a:ext cx="61913" cy="58738"/>
            </a:xfrm>
            <a:prstGeom prst="octagon">
              <a:avLst>
                <a:gd name="adj" fmla="val 29287"/>
              </a:avLst>
            </a:prstGeom>
            <a:solidFill>
              <a:schemeClr val="bg1">
                <a:lumMod val="75000"/>
              </a:schemeClr>
            </a:solidFill>
            <a:ln w="19050">
              <a:solidFill>
                <a:schemeClr val="tx1"/>
              </a:solidFill>
              <a:miter lim="800000"/>
              <a:headEnd/>
              <a:tailEnd/>
            </a:ln>
            <a:effectLst/>
          </p:spPr>
          <p:txBody>
            <a:bodyPr wrap="none" anchor="ctr"/>
            <a:lstStyle/>
            <a:p>
              <a:endParaRPr lang="en-GB" dirty="0"/>
            </a:p>
          </p:txBody>
        </p:sp>
        <p:sp>
          <p:nvSpPr>
            <p:cNvPr id="301" name="Line 628"/>
            <p:cNvSpPr>
              <a:spLocks noChangeShapeType="1"/>
            </p:cNvSpPr>
            <p:nvPr/>
          </p:nvSpPr>
          <p:spPr bwMode="auto">
            <a:xfrm>
              <a:off x="1992500" y="4144290"/>
              <a:ext cx="0" cy="59531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cxnSp>
          <p:nvCxnSpPr>
            <p:cNvPr id="302" name="AutoShape 629"/>
            <p:cNvCxnSpPr>
              <a:cxnSpLocks noChangeShapeType="1"/>
              <a:stCxn id="146" idx="2"/>
              <a:endCxn id="235" idx="0"/>
            </p:cNvCxnSpPr>
            <p:nvPr/>
          </p:nvCxnSpPr>
          <p:spPr bwMode="auto">
            <a:xfrm flipH="1">
              <a:off x="252600" y="3182273"/>
              <a:ext cx="43122" cy="96360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3" name="AutoShape 631"/>
            <p:cNvCxnSpPr>
              <a:cxnSpLocks noChangeShapeType="1"/>
              <a:stCxn id="147" idx="2"/>
              <a:endCxn id="236" idx="3"/>
            </p:cNvCxnSpPr>
            <p:nvPr/>
          </p:nvCxnSpPr>
          <p:spPr bwMode="auto">
            <a:xfrm>
              <a:off x="295722" y="3328323"/>
              <a:ext cx="45517" cy="8540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4" name="AutoShape 634"/>
            <p:cNvCxnSpPr>
              <a:cxnSpLocks noChangeShapeType="1"/>
              <a:stCxn id="154" idx="2"/>
              <a:endCxn id="253" idx="0"/>
            </p:cNvCxnSpPr>
            <p:nvPr/>
          </p:nvCxnSpPr>
          <p:spPr bwMode="auto">
            <a:xfrm>
              <a:off x="444483" y="3475960"/>
              <a:ext cx="279604" cy="6730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5" name="AutoShape 635"/>
            <p:cNvCxnSpPr>
              <a:cxnSpLocks noChangeShapeType="1"/>
              <a:stCxn id="156" idx="2"/>
            </p:cNvCxnSpPr>
            <p:nvPr/>
          </p:nvCxnSpPr>
          <p:spPr bwMode="auto">
            <a:xfrm>
              <a:off x="431987" y="3775998"/>
              <a:ext cx="114300" cy="3175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6" name="AutoShape 636"/>
            <p:cNvCxnSpPr>
              <a:cxnSpLocks noChangeShapeType="1"/>
              <a:stCxn id="186" idx="2"/>
              <a:endCxn id="265" idx="0"/>
            </p:cNvCxnSpPr>
            <p:nvPr/>
          </p:nvCxnSpPr>
          <p:spPr bwMode="auto">
            <a:xfrm flipH="1">
              <a:off x="1032062" y="3761710"/>
              <a:ext cx="209811" cy="3809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7" name="AutoShape 638"/>
            <p:cNvCxnSpPr>
              <a:cxnSpLocks noChangeShapeType="1"/>
              <a:stCxn id="184" idx="2"/>
              <a:endCxn id="259" idx="0"/>
            </p:cNvCxnSpPr>
            <p:nvPr/>
          </p:nvCxnSpPr>
          <p:spPr bwMode="auto">
            <a:xfrm flipH="1">
              <a:off x="870137" y="3471198"/>
              <a:ext cx="371271" cy="67468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8" name="AutoShape 639"/>
            <p:cNvCxnSpPr>
              <a:cxnSpLocks noChangeShapeType="1"/>
              <a:stCxn id="192" idx="2"/>
            </p:cNvCxnSpPr>
            <p:nvPr/>
          </p:nvCxnSpPr>
          <p:spPr bwMode="auto">
            <a:xfrm flipH="1">
              <a:off x="1200337" y="3772823"/>
              <a:ext cx="190500" cy="34448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9" name="AutoShape 640"/>
            <p:cNvCxnSpPr>
              <a:cxnSpLocks noChangeShapeType="1"/>
              <a:stCxn id="191" idx="2"/>
            </p:cNvCxnSpPr>
            <p:nvPr/>
          </p:nvCxnSpPr>
          <p:spPr bwMode="auto">
            <a:xfrm flipH="1">
              <a:off x="1352737" y="3626773"/>
              <a:ext cx="38100" cy="50641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0" name="AutoShape 642"/>
            <p:cNvCxnSpPr>
              <a:cxnSpLocks noChangeShapeType="1"/>
              <a:stCxn id="206" idx="2"/>
            </p:cNvCxnSpPr>
            <p:nvPr/>
          </p:nvCxnSpPr>
          <p:spPr bwMode="auto">
            <a:xfrm>
              <a:off x="1546412" y="3188623"/>
              <a:ext cx="131763" cy="94773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1" name="AutoShape 644"/>
            <p:cNvCxnSpPr>
              <a:cxnSpLocks noChangeShapeType="1"/>
              <a:stCxn id="210" idx="2"/>
            </p:cNvCxnSpPr>
            <p:nvPr/>
          </p:nvCxnSpPr>
          <p:spPr bwMode="auto">
            <a:xfrm flipH="1">
              <a:off x="1517837" y="3771235"/>
              <a:ext cx="28575" cy="37782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2" name="AutoShape 645"/>
            <p:cNvCxnSpPr>
              <a:cxnSpLocks noChangeShapeType="1"/>
              <a:stCxn id="204" idx="2"/>
              <a:endCxn id="289" idx="0"/>
            </p:cNvCxnSpPr>
            <p:nvPr/>
          </p:nvCxnSpPr>
          <p:spPr bwMode="auto">
            <a:xfrm flipH="1">
              <a:off x="1830575" y="3768060"/>
              <a:ext cx="43123" cy="38099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3" name="AutoShape 647"/>
            <p:cNvCxnSpPr>
              <a:cxnSpLocks noChangeShapeType="1"/>
              <a:stCxn id="200" idx="2"/>
            </p:cNvCxnSpPr>
            <p:nvPr/>
          </p:nvCxnSpPr>
          <p:spPr bwMode="auto">
            <a:xfrm>
              <a:off x="1860737" y="3194973"/>
              <a:ext cx="133350" cy="94773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4" name="AutoShape 651"/>
            <p:cNvCxnSpPr>
              <a:cxnSpLocks noChangeShapeType="1"/>
              <a:stCxn id="237" idx="1"/>
            </p:cNvCxnSpPr>
            <p:nvPr/>
          </p:nvCxnSpPr>
          <p:spPr bwMode="auto">
            <a:xfrm>
              <a:off x="385950" y="4311238"/>
              <a:ext cx="866775" cy="767777"/>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5" name="AutoShape 652"/>
            <p:cNvCxnSpPr>
              <a:cxnSpLocks noChangeShapeType="1"/>
              <a:stCxn id="240" idx="2"/>
            </p:cNvCxnSpPr>
            <p:nvPr/>
          </p:nvCxnSpPr>
          <p:spPr bwMode="auto">
            <a:xfrm>
              <a:off x="368747" y="4765003"/>
              <a:ext cx="883978" cy="314012"/>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6" name="AutoShape 653"/>
            <p:cNvCxnSpPr>
              <a:cxnSpLocks noChangeShapeType="1"/>
              <a:stCxn id="294" idx="2"/>
            </p:cNvCxnSpPr>
            <p:nvPr/>
          </p:nvCxnSpPr>
          <p:spPr bwMode="auto">
            <a:xfrm flipH="1">
              <a:off x="1252725" y="4760240"/>
              <a:ext cx="230448" cy="318775"/>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7" name="AutoShape 654"/>
            <p:cNvCxnSpPr>
              <a:cxnSpLocks noChangeShapeType="1"/>
              <a:stCxn id="293" idx="2"/>
            </p:cNvCxnSpPr>
            <p:nvPr/>
          </p:nvCxnSpPr>
          <p:spPr bwMode="auto">
            <a:xfrm flipH="1">
              <a:off x="1252725" y="4614190"/>
              <a:ext cx="230448" cy="464825"/>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8" name="AutoShape 656"/>
            <p:cNvCxnSpPr>
              <a:cxnSpLocks noChangeShapeType="1"/>
              <a:stCxn id="282" idx="2"/>
            </p:cNvCxnSpPr>
            <p:nvPr/>
          </p:nvCxnSpPr>
          <p:spPr bwMode="auto">
            <a:xfrm flipH="1">
              <a:off x="1252725" y="4760240"/>
              <a:ext cx="393960" cy="318775"/>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9" name="AutoShape 657"/>
            <p:cNvCxnSpPr>
              <a:cxnSpLocks noChangeShapeType="1"/>
              <a:stCxn id="280" idx="2"/>
            </p:cNvCxnSpPr>
            <p:nvPr/>
          </p:nvCxnSpPr>
          <p:spPr bwMode="auto">
            <a:xfrm flipH="1">
              <a:off x="1252725" y="4469728"/>
              <a:ext cx="393495" cy="609287"/>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0" name="AutoShape 659"/>
            <p:cNvCxnSpPr>
              <a:cxnSpLocks noChangeShapeType="1"/>
              <a:stCxn id="288" idx="2"/>
            </p:cNvCxnSpPr>
            <p:nvPr/>
          </p:nvCxnSpPr>
          <p:spPr bwMode="auto">
            <a:xfrm flipH="1">
              <a:off x="1252725" y="4766590"/>
              <a:ext cx="544773" cy="312425"/>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1" name="AutoShape 660"/>
            <p:cNvCxnSpPr>
              <a:cxnSpLocks noChangeShapeType="1"/>
              <a:stCxn id="287" idx="2"/>
            </p:cNvCxnSpPr>
            <p:nvPr/>
          </p:nvCxnSpPr>
          <p:spPr bwMode="auto">
            <a:xfrm flipH="1">
              <a:off x="1252725" y="4620540"/>
              <a:ext cx="544773" cy="458475"/>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2" name="AutoShape 662"/>
            <p:cNvCxnSpPr>
              <a:cxnSpLocks noChangeShapeType="1"/>
              <a:stCxn id="300" idx="2"/>
            </p:cNvCxnSpPr>
            <p:nvPr/>
          </p:nvCxnSpPr>
          <p:spPr bwMode="auto">
            <a:xfrm flipH="1">
              <a:off x="1252725" y="4761828"/>
              <a:ext cx="706697" cy="317187"/>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3" name="AutoShape 669"/>
            <p:cNvCxnSpPr>
              <a:cxnSpLocks noChangeShapeType="1"/>
              <a:stCxn id="298" idx="2"/>
            </p:cNvCxnSpPr>
            <p:nvPr/>
          </p:nvCxnSpPr>
          <p:spPr bwMode="auto">
            <a:xfrm flipH="1">
              <a:off x="1252725" y="4471315"/>
              <a:ext cx="706233" cy="607700"/>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4" name="AutoShape 670"/>
            <p:cNvCxnSpPr>
              <a:cxnSpLocks noChangeShapeType="1"/>
              <a:stCxn id="232" idx="2"/>
            </p:cNvCxnSpPr>
            <p:nvPr/>
          </p:nvCxnSpPr>
          <p:spPr bwMode="auto">
            <a:xfrm>
              <a:off x="219058" y="4472903"/>
              <a:ext cx="1033667" cy="606112"/>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5" name="AutoShape 671"/>
            <p:cNvCxnSpPr>
              <a:cxnSpLocks noChangeShapeType="1"/>
              <a:stCxn id="233" idx="2"/>
            </p:cNvCxnSpPr>
            <p:nvPr/>
          </p:nvCxnSpPr>
          <p:spPr bwMode="auto">
            <a:xfrm>
              <a:off x="219523" y="4617365"/>
              <a:ext cx="1033202" cy="461650"/>
            </a:xfrm>
            <a:prstGeom prst="straightConnector1">
              <a:avLst/>
            </a:prstGeom>
            <a:noFill/>
            <a:ln w="12700">
              <a:solidFill>
                <a:srgbClr val="0000FF"/>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7" name="Rechteck 454"/>
            <p:cNvSpPr/>
            <p:nvPr/>
          </p:nvSpPr>
          <p:spPr>
            <a:xfrm>
              <a:off x="72000" y="1084895"/>
              <a:ext cx="2728559" cy="5107865"/>
            </a:xfrm>
            <a:prstGeom prst="rect">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27" name="Text Box 3"/>
          <p:cNvSpPr txBox="1">
            <a:spLocks noChangeArrowheads="1"/>
          </p:cNvSpPr>
          <p:nvPr/>
        </p:nvSpPr>
        <p:spPr bwMode="auto">
          <a:xfrm>
            <a:off x="5529428" y="1201801"/>
            <a:ext cx="6594302" cy="5493812"/>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As said before: </a:t>
            </a:r>
            <a:r>
              <a:rPr lang="en-GB" altLang="de-DE" u="sng" dirty="0">
                <a:latin typeface="Arial" panose="020B0604020202020204" pitchFamily="34" charset="0"/>
                <a:cs typeface="Arial" panose="020B0604020202020204" pitchFamily="34" charset="0"/>
              </a:rPr>
              <a:t>Population Breeding</a:t>
            </a:r>
            <a:r>
              <a:rPr lang="en-GB" altLang="de-DE" dirty="0">
                <a:latin typeface="Arial" panose="020B0604020202020204" pitchFamily="34" charset="0"/>
                <a:cs typeface="Arial" panose="020B0604020202020204" pitchFamily="34" charset="0"/>
              </a:rPr>
              <a:t> is tightly connected and in many cases hard to distinguish from Recurrent Selection of cross-fertilizing crops.</a:t>
            </a:r>
          </a:p>
          <a:p>
            <a:pPr>
              <a:spcBef>
                <a:spcPct val="50000"/>
              </a:spcBef>
            </a:pPr>
            <a:r>
              <a:rPr lang="en-GB" altLang="de-DE" dirty="0">
                <a:latin typeface="Arial" panose="020B0604020202020204" pitchFamily="34" charset="0"/>
                <a:cs typeface="Arial" panose="020B0604020202020204" pitchFamily="34" charset="0"/>
              </a:rPr>
              <a:t>This scheme shows Ear-to-Row-Selection Method. It can be applied to a crop such as corn or sunflower; not only to </a:t>
            </a:r>
            <a:r>
              <a:rPr lang="en-GB" altLang="de-DE" dirty="0" err="1">
                <a:latin typeface="Arial" panose="020B0604020202020204" pitchFamily="34" charset="0"/>
                <a:cs typeface="Arial" panose="020B0604020202020204" pitchFamily="34" charset="0"/>
              </a:rPr>
              <a:t>im</a:t>
            </a:r>
            <a:r>
              <a:rPr lang="en-GB" altLang="de-DE" dirty="0">
                <a:latin typeface="Arial" panose="020B0604020202020204" pitchFamily="34" charset="0"/>
                <a:cs typeface="Arial" panose="020B0604020202020204" pitchFamily="34" charset="0"/>
              </a:rPr>
              <a:t>-prove a population as breeding germplasm (Pre-Breeding), but as well to create an improved version of the population as new cultivar.</a:t>
            </a:r>
          </a:p>
          <a:p>
            <a:pPr>
              <a:spcBef>
                <a:spcPct val="50000"/>
              </a:spcBef>
            </a:pPr>
            <a:r>
              <a:rPr lang="en-GB" altLang="de-DE" dirty="0">
                <a:latin typeface="Arial" panose="020B0604020202020204" pitchFamily="34" charset="0"/>
                <a:cs typeface="Arial" panose="020B0604020202020204" pitchFamily="34" charset="0"/>
              </a:rPr>
              <a:t>Such population cultivars used to have a long live on the market, because breeders used to subliminally improve such cultivars (through further recurrent selection instead of strict Maintenance Breeding). Obviously, with this habit, pre-breeding, recurrent selection, and cultivar development overlapped. </a:t>
            </a:r>
          </a:p>
          <a:p>
            <a:pPr>
              <a:spcBef>
                <a:spcPct val="50000"/>
              </a:spcBef>
            </a:pPr>
            <a:r>
              <a:rPr lang="en-GB" altLang="de-DE" dirty="0">
                <a:latin typeface="Arial" panose="020B0604020202020204" pitchFamily="34" charset="0"/>
                <a:cs typeface="Arial" panose="020B0604020202020204" pitchFamily="34" charset="0"/>
              </a:rPr>
              <a:t>Today, with the legal requirement (DUS) for cultivars (distinctness-uniformity-stability), this strategy has died out. Instead, old population </a:t>
            </a:r>
            <a:r>
              <a:rPr lang="en-GB" altLang="de-DE" dirty="0" err="1">
                <a:latin typeface="Arial" panose="020B0604020202020204" pitchFamily="34" charset="0"/>
                <a:cs typeface="Arial" panose="020B0604020202020204" pitchFamily="34" charset="0"/>
              </a:rPr>
              <a:t>cvs</a:t>
            </a:r>
            <a:r>
              <a:rPr lang="en-GB" altLang="de-DE" dirty="0">
                <a:latin typeface="Arial" panose="020B0604020202020204" pitchFamily="34" charset="0"/>
                <a:cs typeface="Arial" panose="020B0604020202020204" pitchFamily="34" charset="0"/>
              </a:rPr>
              <a:t>. are taken from the market and replaced by new, (further) improved ones. </a:t>
            </a:r>
          </a:p>
        </p:txBody>
      </p:sp>
      <p:sp>
        <p:nvSpPr>
          <p:cNvPr id="328" name="TextBox 327"/>
          <p:cNvSpPr txBox="1"/>
          <p:nvPr/>
        </p:nvSpPr>
        <p:spPr>
          <a:xfrm>
            <a:off x="39582" y="59283"/>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Population Breeding, one of four categories in Plant Breeding. Here: Ear-to-Row Recurrent Selection (Iowa) as scheme of Population Breeding (develop population cv).</a:t>
            </a: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
        <p:nvSpPr>
          <p:cNvPr id="329" name="Right Triangle 4">
            <a:extLst>
              <a:ext uri="{FF2B5EF4-FFF2-40B4-BE49-F238E27FC236}">
                <a16:creationId xmlns:a16="http://schemas.microsoft.com/office/drawing/2014/main" id="{5A820728-A4D0-48CE-8A2B-44C830165BF2}"/>
              </a:ext>
            </a:extLst>
          </p:cNvPr>
          <p:cNvSpPr/>
          <p:nvPr/>
        </p:nvSpPr>
        <p:spPr>
          <a:xfrm>
            <a:off x="2405" y="6596354"/>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46A9FE09-718E-45EE-A76D-3F401AE44584}"/>
              </a:ext>
            </a:extLst>
          </p:cNvPr>
          <p:cNvPicPr>
            <a:picLocks noChangeAspect="1"/>
          </p:cNvPicPr>
          <p:nvPr/>
        </p:nvPicPr>
        <p:blipFill>
          <a:blip r:embed="rId2"/>
          <a:stretch>
            <a:fillRect/>
          </a:stretch>
        </p:blipFill>
        <p:spPr>
          <a:xfrm rot="16200000">
            <a:off x="3150530" y="4686798"/>
            <a:ext cx="984200" cy="32556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556481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4148</Words>
  <Application>Microsoft Office PowerPoint</Application>
  <PresentationFormat>Widescreen</PresentationFormat>
  <Paragraphs>320</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Arial Narrow</vt:lpstr>
      <vt:lpstr>Calibri</vt:lpstr>
      <vt:lpstr>Calibri Light</vt:lpstr>
      <vt:lpstr>Cambria Math</vt:lpstr>
      <vt:lpstr>inherit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73</cp:revision>
  <dcterms:created xsi:type="dcterms:W3CDTF">2025-03-26T11:13:03Z</dcterms:created>
  <dcterms:modified xsi:type="dcterms:W3CDTF">2026-07-29T10:16:14Z</dcterms:modified>
</cp:coreProperties>
</file>